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3.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8" r:id="rId4"/>
    <p:sldId id="259" r:id="rId5"/>
    <p:sldId id="260" r:id="rId6"/>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94693" autoAdjust="0"/>
  </p:normalViewPr>
  <p:slideViewPr>
    <p:cSldViewPr>
      <p:cViewPr>
        <p:scale>
          <a:sx n="208" d="100"/>
          <a:sy n="208" d="100"/>
        </p:scale>
        <p:origin x="384" y="-75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ustomXml" Target="../customXml/item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251ABB7-5CE6-4ABD-9597-2547D1B45F00}" type="slidenum">
              <a:rPr lang="fr-FR" altLang="en-US"/>
              <a:pPr>
                <a:defRPr/>
              </a:pPr>
              <a:t>‹#›</a:t>
            </a:fld>
            <a:endParaRPr lang="fr-FR" altLang="en-US"/>
          </a:p>
        </p:txBody>
      </p:sp>
    </p:spTree>
    <p:extLst>
      <p:ext uri="{BB962C8B-B14F-4D97-AF65-F5344CB8AC3E}">
        <p14:creationId xmlns:p14="http://schemas.microsoft.com/office/powerpoint/2010/main" val="303533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AF49907-33C5-4803-8985-3C56A9042500}" type="slidenum">
              <a:rPr lang="fr-FR" altLang="en-US"/>
              <a:pPr>
                <a:defRPr/>
              </a:pPr>
              <a:t>‹#›</a:t>
            </a:fld>
            <a:endParaRPr lang="fr-FR" altLang="en-US"/>
          </a:p>
        </p:txBody>
      </p:sp>
    </p:spTree>
    <p:extLst>
      <p:ext uri="{BB962C8B-B14F-4D97-AF65-F5344CB8AC3E}">
        <p14:creationId xmlns:p14="http://schemas.microsoft.com/office/powerpoint/2010/main" val="261925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0ECFF08-2580-4CD9-B907-5A3122ED737E}" type="slidenum">
              <a:rPr lang="fr-FR" altLang="en-US"/>
              <a:pPr>
                <a:defRPr/>
              </a:pPr>
              <a:t>‹#›</a:t>
            </a:fld>
            <a:endParaRPr lang="fr-FR" altLang="en-US"/>
          </a:p>
        </p:txBody>
      </p:sp>
    </p:spTree>
    <p:extLst>
      <p:ext uri="{BB962C8B-B14F-4D97-AF65-F5344CB8AC3E}">
        <p14:creationId xmlns:p14="http://schemas.microsoft.com/office/powerpoint/2010/main" val="79425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89652FC-DF41-4683-88A5-168727F0EE52}" type="slidenum">
              <a:rPr lang="fr-FR" altLang="en-US"/>
              <a:pPr>
                <a:defRPr/>
              </a:pPr>
              <a:t>‹#›</a:t>
            </a:fld>
            <a:endParaRPr lang="fr-FR" altLang="en-US"/>
          </a:p>
        </p:txBody>
      </p:sp>
    </p:spTree>
    <p:extLst>
      <p:ext uri="{BB962C8B-B14F-4D97-AF65-F5344CB8AC3E}">
        <p14:creationId xmlns:p14="http://schemas.microsoft.com/office/powerpoint/2010/main" val="61677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D9486D5-CFDF-476C-9FD2-AAAEE96CC0A3}" type="slidenum">
              <a:rPr lang="fr-FR" altLang="en-US"/>
              <a:pPr>
                <a:defRPr/>
              </a:pPr>
              <a:t>‹#›</a:t>
            </a:fld>
            <a:endParaRPr lang="fr-FR" altLang="en-US"/>
          </a:p>
        </p:txBody>
      </p:sp>
    </p:spTree>
    <p:extLst>
      <p:ext uri="{BB962C8B-B14F-4D97-AF65-F5344CB8AC3E}">
        <p14:creationId xmlns:p14="http://schemas.microsoft.com/office/powerpoint/2010/main" val="285550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E3A269B-AEC1-475E-A8B8-73BBAC446BB2}" type="slidenum">
              <a:rPr lang="fr-FR" altLang="en-US"/>
              <a:pPr>
                <a:defRPr/>
              </a:pPr>
              <a:t>‹#›</a:t>
            </a:fld>
            <a:endParaRPr lang="fr-FR" altLang="en-US"/>
          </a:p>
        </p:txBody>
      </p:sp>
    </p:spTree>
    <p:extLst>
      <p:ext uri="{BB962C8B-B14F-4D97-AF65-F5344CB8AC3E}">
        <p14:creationId xmlns:p14="http://schemas.microsoft.com/office/powerpoint/2010/main" val="304007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84FF5CDA-1B0F-4A4C-8D90-A970AF8C4D19}" type="slidenum">
              <a:rPr lang="fr-FR" altLang="en-US"/>
              <a:pPr>
                <a:defRPr/>
              </a:pPr>
              <a:t>‹#›</a:t>
            </a:fld>
            <a:endParaRPr lang="fr-FR" altLang="en-US"/>
          </a:p>
        </p:txBody>
      </p:sp>
    </p:spTree>
    <p:extLst>
      <p:ext uri="{BB962C8B-B14F-4D97-AF65-F5344CB8AC3E}">
        <p14:creationId xmlns:p14="http://schemas.microsoft.com/office/powerpoint/2010/main" val="310041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17EC8E2F-D0E7-4C1C-BB85-6490133A69A8}" type="slidenum">
              <a:rPr lang="fr-FR" altLang="en-US"/>
              <a:pPr>
                <a:defRPr/>
              </a:pPr>
              <a:t>‹#›</a:t>
            </a:fld>
            <a:endParaRPr lang="fr-FR" altLang="en-US"/>
          </a:p>
        </p:txBody>
      </p:sp>
    </p:spTree>
    <p:extLst>
      <p:ext uri="{BB962C8B-B14F-4D97-AF65-F5344CB8AC3E}">
        <p14:creationId xmlns:p14="http://schemas.microsoft.com/office/powerpoint/2010/main" val="294064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1E553A3B-5852-43D0-92E6-CC0577A2F0D4}" type="slidenum">
              <a:rPr lang="fr-FR" altLang="en-US"/>
              <a:pPr>
                <a:defRPr/>
              </a:pPr>
              <a:t>‹#›</a:t>
            </a:fld>
            <a:endParaRPr lang="fr-FR" altLang="en-US"/>
          </a:p>
        </p:txBody>
      </p:sp>
    </p:spTree>
    <p:extLst>
      <p:ext uri="{BB962C8B-B14F-4D97-AF65-F5344CB8AC3E}">
        <p14:creationId xmlns:p14="http://schemas.microsoft.com/office/powerpoint/2010/main" val="241002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3BCEA6D-8C8E-46C6-9AFD-4D000E21AA09}" type="slidenum">
              <a:rPr lang="fr-FR" altLang="en-US"/>
              <a:pPr>
                <a:defRPr/>
              </a:pPr>
              <a:t>‹#›</a:t>
            </a:fld>
            <a:endParaRPr lang="fr-FR" altLang="en-US"/>
          </a:p>
        </p:txBody>
      </p:sp>
    </p:spTree>
    <p:extLst>
      <p:ext uri="{BB962C8B-B14F-4D97-AF65-F5344CB8AC3E}">
        <p14:creationId xmlns:p14="http://schemas.microsoft.com/office/powerpoint/2010/main" val="398462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CB0D0F7-2901-4443-BFB9-462744CDD427}" type="slidenum">
              <a:rPr lang="fr-FR" altLang="en-US"/>
              <a:pPr>
                <a:defRPr/>
              </a:pPr>
              <a:t>‹#›</a:t>
            </a:fld>
            <a:endParaRPr lang="fr-FR" altLang="en-US"/>
          </a:p>
        </p:txBody>
      </p:sp>
    </p:spTree>
    <p:extLst>
      <p:ext uri="{BB962C8B-B14F-4D97-AF65-F5344CB8AC3E}">
        <p14:creationId xmlns:p14="http://schemas.microsoft.com/office/powerpoint/2010/main" val="351481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744313B-C51B-45E8-84D7-84A500970D43}"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49"/>
          <p:cNvSpPr>
            <a:spLocks noChangeShapeType="1"/>
          </p:cNvSpPr>
          <p:nvPr/>
        </p:nvSpPr>
        <p:spPr bwMode="auto">
          <a:xfrm flipH="1">
            <a:off x="1187450" y="1714500"/>
            <a:ext cx="153988" cy="2063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1" name="Rectangle 6"/>
          <p:cNvSpPr>
            <a:spLocks noChangeArrowheads="1"/>
          </p:cNvSpPr>
          <p:nvPr/>
        </p:nvSpPr>
        <p:spPr bwMode="auto">
          <a:xfrm>
            <a:off x="1811338" y="128588"/>
            <a:ext cx="3057525" cy="8937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2000" b="1"/>
              <a:t>50800</a:t>
            </a:r>
          </a:p>
          <a:p>
            <a:pPr algn="ctr" eaLnBrk="1" hangingPunct="1">
              <a:spcBef>
                <a:spcPct val="0"/>
              </a:spcBef>
              <a:buFontTx/>
              <a:buNone/>
            </a:pPr>
            <a:r>
              <a:rPr lang="fr-FR" altLang="fr-FR" sz="2000" b="1"/>
              <a:t>50810</a:t>
            </a:r>
          </a:p>
          <a:p>
            <a:pPr algn="ctr" eaLnBrk="1" hangingPunct="1">
              <a:spcBef>
                <a:spcPct val="0"/>
              </a:spcBef>
              <a:buFontTx/>
              <a:buNone/>
            </a:pPr>
            <a:r>
              <a:rPr lang="fr-FR" altLang="fr-FR" sz="2000" b="1"/>
              <a:t>50820</a:t>
            </a:r>
          </a:p>
        </p:txBody>
      </p:sp>
      <p:sp>
        <p:nvSpPr>
          <p:cNvPr id="2052" name="Text Box 52"/>
          <p:cNvSpPr txBox="1">
            <a:spLocks noChangeArrowheads="1"/>
          </p:cNvSpPr>
          <p:nvPr/>
        </p:nvSpPr>
        <p:spPr bwMode="auto">
          <a:xfrm>
            <a:off x="147638" y="9201150"/>
            <a:ext cx="6594475" cy="4841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a:t>Pour plus d’ information / for further information :</a:t>
            </a:r>
          </a:p>
          <a:p>
            <a:pPr eaLnBrk="1" hangingPunct="1">
              <a:lnSpc>
                <a:spcPct val="80000"/>
              </a:lnSpc>
              <a:buFontTx/>
              <a:buNone/>
            </a:pPr>
            <a:r>
              <a:rPr lang="en-GB" altLang="fr-FR" sz="900">
                <a:solidFill>
                  <a:srgbClr val="000000"/>
                </a:solidFill>
                <a:cs typeface="Times New Roman" panose="02020603050405020304" pitchFamily="18" charset="0"/>
              </a:rPr>
              <a:t>WORLDWIDE EURO PROTECTION</a:t>
            </a:r>
          </a:p>
          <a:p>
            <a:pPr eaLnBrk="1" hangingPunct="1">
              <a:lnSpc>
                <a:spcPct val="80000"/>
              </a:lnSpc>
              <a:buFontTx/>
              <a:buNone/>
            </a:pPr>
            <a:r>
              <a:rPr lang="en-GB" altLang="fr-FR" sz="900">
                <a:solidFill>
                  <a:srgbClr val="000000"/>
                </a:solidFill>
                <a:cs typeface="Times New Roman" panose="02020603050405020304" pitchFamily="18" charset="0"/>
              </a:rPr>
              <a:t>555 route de la Dombes – 01700 Miribel. France</a:t>
            </a:r>
            <a:endParaRPr lang="fr-FR" altLang="fr-FR" sz="900">
              <a:solidFill>
                <a:srgbClr val="000000"/>
              </a:solidFill>
              <a:cs typeface="Times New Roman" panose="02020603050405020304" pitchFamily="18" charset="0"/>
            </a:endParaRPr>
          </a:p>
        </p:txBody>
      </p:sp>
      <p:pic>
        <p:nvPicPr>
          <p:cNvPr id="2053"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0" y="7772400"/>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126"/>
          <p:cNvSpPr txBox="1">
            <a:spLocks noChangeArrowheads="1"/>
          </p:cNvSpPr>
          <p:nvPr/>
        </p:nvSpPr>
        <p:spPr bwMode="auto">
          <a:xfrm>
            <a:off x="5041900" y="8026400"/>
            <a:ext cx="28892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a:t>A</a:t>
            </a:r>
          </a:p>
        </p:txBody>
      </p:sp>
      <p:sp>
        <p:nvSpPr>
          <p:cNvPr id="2055" name="Text Box 127"/>
          <p:cNvSpPr txBox="1">
            <a:spLocks noChangeArrowheads="1"/>
          </p:cNvSpPr>
          <p:nvPr/>
        </p:nvSpPr>
        <p:spPr bwMode="auto">
          <a:xfrm>
            <a:off x="4294188" y="7883525"/>
            <a:ext cx="27463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a:t>B</a:t>
            </a:r>
          </a:p>
        </p:txBody>
      </p:sp>
      <p:sp>
        <p:nvSpPr>
          <p:cNvPr id="2056" name="Rectangle 130"/>
          <p:cNvSpPr>
            <a:spLocks noChangeArrowheads="1"/>
          </p:cNvSpPr>
          <p:nvPr/>
        </p:nvSpPr>
        <p:spPr bwMode="auto">
          <a:xfrm>
            <a:off x="115888" y="3051175"/>
            <a:ext cx="6626225" cy="10080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a:t>Matériaux :</a:t>
            </a:r>
            <a:r>
              <a:rPr lang="fr-FR" altLang="fr-FR" sz="700"/>
              <a:t>  polyester enduit PU</a:t>
            </a:r>
          </a:p>
          <a:p>
            <a:pPr eaLnBrk="1" hangingPunct="1">
              <a:spcBef>
                <a:spcPct val="0"/>
              </a:spcBef>
              <a:buFontTx/>
              <a:buNone/>
            </a:pPr>
            <a:r>
              <a:rPr lang="fr-FR" altLang="fr-FR" sz="700" u="sng"/>
              <a:t>Limites d’ utilisations :</a:t>
            </a:r>
            <a:r>
              <a:rPr lang="fr-FR" altLang="fr-FR" sz="700"/>
              <a:t> Attention, le port d’une capuche diminue le champ de vision et l’audition. </a:t>
            </a:r>
          </a:p>
          <a:p>
            <a:pPr eaLnBrk="1" hangingPunct="1">
              <a:spcBef>
                <a:spcPct val="0"/>
              </a:spcBef>
              <a:buFontTx/>
              <a:buNone/>
            </a:pPr>
            <a:r>
              <a:rPr lang="fr-FR" altLang="fr-FR" sz="700" u="sng"/>
              <a:t>Stockage et transport :</a:t>
            </a:r>
            <a:r>
              <a:rPr lang="fr-FR" altLang="fr-FR" sz="700"/>
              <a:t> Toujours stocker dans un endroit propre et sec. NE PAS entreposer dans un endroit où le vêtement pourrait être exposé directement à la lumière du soleil. Ce vêtement doit être transporté tel qu’il a été fourni par le fabricant.</a:t>
            </a:r>
          </a:p>
          <a:p>
            <a:pPr eaLnBrk="1" hangingPunct="1">
              <a:spcBef>
                <a:spcPct val="0"/>
              </a:spcBef>
              <a:buFontTx/>
              <a:buNone/>
            </a:pPr>
            <a:r>
              <a:rPr lang="en-GB" altLang="fr-FR" sz="700" u="sng"/>
              <a:t>REPARATION</a:t>
            </a:r>
            <a:r>
              <a:rPr lang="en-GB" altLang="fr-FR" sz="700"/>
              <a:t> – Si le </a:t>
            </a:r>
            <a:r>
              <a:rPr lang="fr-FR" altLang="fr-FR" sz="700"/>
              <a:t>produit</a:t>
            </a:r>
            <a:r>
              <a:rPr lang="en-GB" altLang="fr-FR" sz="700"/>
              <a:t> </a:t>
            </a:r>
            <a:r>
              <a:rPr lang="fr-FR" altLang="fr-FR" sz="70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Tab. 1 : durée de port maximale recommandée pour une combinaison complète composée d’une veste et d’un pantalon sans doublure thermique. La déclaration de conformité et disponible sur le site internet : voir **. </a:t>
            </a:r>
          </a:p>
        </p:txBody>
      </p:sp>
      <p:sp>
        <p:nvSpPr>
          <p:cNvPr id="2057" name="Text Box 131"/>
          <p:cNvSpPr txBox="1">
            <a:spLocks noChangeArrowheads="1"/>
          </p:cNvSpPr>
          <p:nvPr/>
        </p:nvSpPr>
        <p:spPr bwMode="auto">
          <a:xfrm>
            <a:off x="4422775" y="8870950"/>
            <a:ext cx="865188" cy="1984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a:solidFill>
                  <a:srgbClr val="000000"/>
                </a:solidFill>
                <a:cs typeface="Times New Roman" panose="02020603050405020304" pitchFamily="18" charset="0"/>
              </a:rPr>
              <a:t>Max : 5 x </a:t>
            </a:r>
            <a:endParaRPr lang="fr-FR" altLang="fr-FR" sz="800">
              <a:solidFill>
                <a:srgbClr val="000000"/>
              </a:solidFill>
              <a:cs typeface="Times New Roman" panose="02020603050405020304" pitchFamily="18" charset="0"/>
            </a:endParaRPr>
          </a:p>
        </p:txBody>
      </p:sp>
      <p:pic>
        <p:nvPicPr>
          <p:cNvPr id="2058" name="Picture 144" desc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913" y="1714500"/>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Rectangle 145"/>
          <p:cNvSpPr>
            <a:spLocks noChangeArrowheads="1"/>
          </p:cNvSpPr>
          <p:nvPr/>
        </p:nvSpPr>
        <p:spPr bwMode="auto">
          <a:xfrm>
            <a:off x="115888" y="1570038"/>
            <a:ext cx="1008062"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60" name="Text Box 146"/>
          <p:cNvSpPr txBox="1">
            <a:spLocks noChangeArrowheads="1"/>
          </p:cNvSpPr>
          <p:nvPr/>
        </p:nvSpPr>
        <p:spPr bwMode="auto">
          <a:xfrm>
            <a:off x="908050" y="1785938"/>
            <a:ext cx="360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061" name="Text Box 147"/>
          <p:cNvSpPr txBox="1">
            <a:spLocks noChangeArrowheads="1"/>
          </p:cNvSpPr>
          <p:nvPr/>
        </p:nvSpPr>
        <p:spPr bwMode="auto">
          <a:xfrm>
            <a:off x="908050" y="2217738"/>
            <a:ext cx="288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1</a:t>
            </a:r>
          </a:p>
        </p:txBody>
      </p:sp>
      <p:sp>
        <p:nvSpPr>
          <p:cNvPr id="2062" name="Text Box 148"/>
          <p:cNvSpPr txBox="1">
            <a:spLocks noChangeArrowheads="1"/>
          </p:cNvSpPr>
          <p:nvPr/>
        </p:nvSpPr>
        <p:spPr bwMode="auto">
          <a:xfrm>
            <a:off x="187325" y="1570038"/>
            <a:ext cx="100806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a:t>EN343:2003</a:t>
            </a:r>
          </a:p>
        </p:txBody>
      </p:sp>
      <p:sp>
        <p:nvSpPr>
          <p:cNvPr id="2063" name="Line 151"/>
          <p:cNvSpPr>
            <a:spLocks noChangeShapeType="1"/>
          </p:cNvSpPr>
          <p:nvPr/>
        </p:nvSpPr>
        <p:spPr bwMode="auto">
          <a:xfrm flipH="1" flipV="1">
            <a:off x="1196975" y="2362200"/>
            <a:ext cx="144463"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aphicFrame>
        <p:nvGraphicFramePr>
          <p:cNvPr id="5335" name="Group 215"/>
          <p:cNvGraphicFramePr>
            <a:graphicFrameLocks noGrp="1"/>
          </p:cNvGraphicFramePr>
          <p:nvPr/>
        </p:nvGraphicFramePr>
        <p:xfrm>
          <a:off x="4005263" y="1331913"/>
          <a:ext cx="2646362" cy="1508130"/>
        </p:xfrm>
        <a:graphic>
          <a:graphicData uri="http://schemas.openxmlformats.org/drawingml/2006/table">
            <a:tbl>
              <a:tblPr/>
              <a:tblGrid>
                <a:gridCol w="504704">
                  <a:extLst>
                    <a:ext uri="{9D8B030D-6E8A-4147-A177-3AD203B41FA5}"/>
                  </a:extLst>
                </a:gridCol>
                <a:gridCol w="666590">
                  <a:extLst>
                    <a:ext uri="{9D8B030D-6E8A-4147-A177-3AD203B41FA5}"/>
                  </a:extLst>
                </a:gridCol>
                <a:gridCol w="812922">
                  <a:extLst>
                    <a:ext uri="{9D8B030D-6E8A-4147-A177-3AD203B41FA5}"/>
                  </a:extLst>
                </a:gridCol>
                <a:gridCol w="662146">
                  <a:extLst>
                    <a:ext uri="{9D8B030D-6E8A-4147-A177-3AD203B41FA5}"/>
                  </a:extLst>
                </a:gridCol>
              </a:tblGrid>
              <a:tr h="213269">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700" b="0" i="0" u="none" strike="noStrike" cap="none" normalizeH="0" baseline="0" dirty="0">
                        <a:ln>
                          <a:noFill/>
                        </a:ln>
                        <a:solidFill>
                          <a:srgbClr val="000000"/>
                        </a:solidFill>
                        <a:effectLst/>
                        <a:latin typeface="Arial" charset="0"/>
                      </a:endParaRPr>
                    </a:p>
                  </a:txBody>
                  <a:tcPr marL="91418" marR="91418"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a:ln>
                            <a:noFill/>
                          </a:ln>
                          <a:solidFill>
                            <a:srgbClr val="000000"/>
                          </a:solidFill>
                          <a:effectLst/>
                          <a:latin typeface="Arial" charset="0"/>
                        </a:rPr>
                        <a:t>Classe</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extLst>
                  <a:ext uri="{0D108BD9-81ED-4DB2-BD59-A6C34878D82A}"/>
                </a:extLst>
              </a:tr>
              <a:tr h="30470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dirty="0">
                          <a:ln>
                            <a:noFill/>
                          </a:ln>
                          <a:solidFill>
                            <a:srgbClr val="000000"/>
                          </a:solidFill>
                          <a:effectLst/>
                          <a:latin typeface="Arial" charset="0"/>
                        </a:rPr>
                        <a:t>T°</a:t>
                      </a:r>
                    </a:p>
                  </a:txBody>
                  <a:tcPr marL="89978" marR="89978" marT="46754" marB="46754"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dirty="0">
                          <a:ln>
                            <a:noFill/>
                          </a:ln>
                          <a:solidFill>
                            <a:srgbClr val="000000"/>
                          </a:solidFill>
                          <a:effectLst/>
                          <a:latin typeface="Arial"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dirty="0" err="1">
                          <a:ln>
                            <a:noFill/>
                          </a:ln>
                          <a:solidFill>
                            <a:srgbClr val="000000"/>
                          </a:solidFill>
                          <a:effectLst/>
                          <a:latin typeface="Arial" charset="0"/>
                        </a:rPr>
                        <a:t>Ret</a:t>
                      </a:r>
                      <a:r>
                        <a:rPr kumimoji="0" lang="fr-FR" sz="700" b="0" i="0" u="none" strike="noStrike" cap="none" normalizeH="0" baseline="0" dirty="0">
                          <a:ln>
                            <a:noFill/>
                          </a:ln>
                          <a:solidFill>
                            <a:srgbClr val="000000"/>
                          </a:solidFill>
                          <a:effectLst/>
                          <a:latin typeface="Arial" charset="0"/>
                        </a:rPr>
                        <a:t>&gt;40 min</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20&lt;Ret</a:t>
                      </a:r>
                      <a:r>
                        <a:rPr kumimoji="0" lang="fr-FR" sz="700" b="0" i="0" u="none" strike="noStrike" cap="none" normalizeH="0" baseline="0">
                          <a:ln>
                            <a:noFill/>
                          </a:ln>
                          <a:solidFill>
                            <a:srgbClr val="000000"/>
                          </a:solidFill>
                          <a:effectLst/>
                          <a:latin typeface="Arial" charset="0"/>
                          <a:cs typeface="Times New Roman" pitchFamily="18" charset="0"/>
                        </a:rPr>
                        <a:t>≤</a:t>
                      </a:r>
                      <a:r>
                        <a:rPr kumimoji="0" lang="fr-FR" sz="700" b="0" i="0" u="none" strike="noStrike" cap="none" normalizeH="0" baseline="0">
                          <a:ln>
                            <a:noFill/>
                          </a:ln>
                          <a:solidFill>
                            <a:srgbClr val="000000"/>
                          </a:solidFill>
                          <a:effectLst/>
                          <a:latin typeface="Arial" charset="0"/>
                        </a:rPr>
                        <a:t>40 min</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Ret</a:t>
                      </a:r>
                      <a:r>
                        <a:rPr kumimoji="0" lang="fr-FR" sz="700" b="0" i="0" u="none" strike="noStrike" cap="none" normalizeH="0" baseline="0">
                          <a:ln>
                            <a:noFill/>
                          </a:ln>
                          <a:solidFill>
                            <a:srgbClr val="000000"/>
                          </a:solidFill>
                          <a:effectLst/>
                          <a:latin typeface="Arial" charset="0"/>
                          <a:cs typeface="Times New Roman" pitchFamily="18" charset="0"/>
                        </a:rPr>
                        <a:t>≤</a:t>
                      </a:r>
                      <a:r>
                        <a:rPr kumimoji="0" lang="fr-FR" sz="700" b="0" i="0" u="none" strike="noStrike" cap="none" normalizeH="0" baseline="0">
                          <a:ln>
                            <a:noFill/>
                          </a:ln>
                          <a:solidFill>
                            <a:srgbClr val="000000"/>
                          </a:solidFill>
                          <a:effectLst/>
                          <a:latin typeface="Arial" charset="0"/>
                        </a:rPr>
                        <a:t>20 min</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9802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25° C</a:t>
                      </a:r>
                    </a:p>
                  </a:txBody>
                  <a:tcPr marL="91418" marR="91418"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60</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105</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205</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9802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20° C</a:t>
                      </a:r>
                    </a:p>
                  </a:txBody>
                  <a:tcPr marL="91418" marR="91418"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75</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250</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dirty="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9802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15° C </a:t>
                      </a:r>
                    </a:p>
                  </a:txBody>
                  <a:tcPr marL="91418" marR="91418"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100</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9802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10° C</a:t>
                      </a:r>
                    </a:p>
                  </a:txBody>
                  <a:tcPr marL="91418" marR="91418"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240</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9802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5° C</a:t>
                      </a:r>
                    </a:p>
                  </a:txBody>
                  <a:tcPr marL="91418" marR="91418"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dirty="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0" i="0" u="none" strike="noStrike" cap="none" normalizeH="0" baseline="0" dirty="0">
                          <a:ln>
                            <a:noFill/>
                          </a:ln>
                          <a:solidFill>
                            <a:srgbClr val="000000"/>
                          </a:solidFill>
                          <a:effectLst/>
                          <a:latin typeface="Arial" charset="0"/>
                        </a:rPr>
                        <a:t>-</a:t>
                      </a:r>
                    </a:p>
                  </a:txBody>
                  <a:tcPr marL="91418" marR="91418"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2104" name="Text Box 216"/>
          <p:cNvSpPr txBox="1">
            <a:spLocks noChangeArrowheads="1"/>
          </p:cNvSpPr>
          <p:nvPr/>
        </p:nvSpPr>
        <p:spPr bwMode="auto">
          <a:xfrm>
            <a:off x="4078288" y="2838450"/>
            <a:ext cx="2519362"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1</a:t>
            </a:r>
          </a:p>
        </p:txBody>
      </p:sp>
      <p:sp>
        <p:nvSpPr>
          <p:cNvPr id="2105" name="Rectangle 218"/>
          <p:cNvSpPr>
            <a:spLocks noChangeArrowheads="1"/>
          </p:cNvSpPr>
          <p:nvPr/>
        </p:nvSpPr>
        <p:spPr bwMode="auto">
          <a:xfrm>
            <a:off x="115888" y="4059238"/>
            <a:ext cx="66262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a:t>Material : polyester coated PU</a:t>
            </a:r>
          </a:p>
          <a:p>
            <a:pPr eaLnBrk="1" hangingPunct="1">
              <a:spcBef>
                <a:spcPct val="0"/>
              </a:spcBef>
              <a:buFontTx/>
              <a:buNone/>
            </a:pPr>
            <a:r>
              <a:rPr lang="fr-FR" altLang="fr-FR" sz="700" u="sng"/>
              <a:t>Limitation of use :</a:t>
            </a:r>
            <a:r>
              <a:rPr lang="fr-FR" altLang="fr-FR" sz="700">
                <a:solidFill>
                  <a:srgbClr val="FF0000"/>
                </a:solidFill>
              </a:rPr>
              <a:t> </a:t>
            </a:r>
            <a:r>
              <a:rPr lang="en-GB" altLang="fr-FR" sz="700">
                <a:solidFill>
                  <a:srgbClr val="000000"/>
                </a:solidFill>
                <a:ea typeface="Calibri" panose="020F0502020204030204" pitchFamily="34" charset="0"/>
                <a:cs typeface="Times New Roman" panose="02020603050405020304" pitchFamily="18" charset="0"/>
              </a:rPr>
              <a:t>Hearing and peripheral vision may be impaired when wearing the hood.</a:t>
            </a:r>
          </a:p>
          <a:p>
            <a:pPr eaLnBrk="1" hangingPunct="1">
              <a:spcBef>
                <a:spcPct val="0"/>
              </a:spcBef>
              <a:buFontTx/>
              <a:buNone/>
            </a:pPr>
            <a:r>
              <a:rPr lang="en-GB" altLang="fr-FR" sz="700" u="sng">
                <a:solidFill>
                  <a:srgbClr val="000000"/>
                </a:solidFill>
                <a:ea typeface="Calibri" panose="020F0502020204030204" pitchFamily="34" charset="0"/>
                <a:cs typeface="Times New Roman" panose="02020603050405020304" pitchFamily="18" charset="0"/>
              </a:rPr>
              <a:t>Storage &amp; Transportation:</a:t>
            </a:r>
            <a:r>
              <a:rPr lang="en-GB" altLang="fr-FR" sz="700">
                <a:solidFill>
                  <a:srgbClr val="000000"/>
                </a:solidFill>
                <a:ea typeface="Calibri" panose="020F0502020204030204" pitchFamily="34" charset="0"/>
                <a:cs typeface="Times New Roman" panose="02020603050405020304" pitchFamily="18" charset="0"/>
              </a:rPr>
              <a:t> Always store in clean, dry conditions.</a:t>
            </a:r>
            <a:r>
              <a:rPr lang="en-GB" altLang="fr-FR" sz="700">
                <a:solidFill>
                  <a:srgbClr val="FF0000"/>
                </a:solidFill>
              </a:rPr>
              <a:t> </a:t>
            </a:r>
            <a:r>
              <a:rPr lang="en-GB" altLang="fr-FR" sz="700">
                <a:solidFill>
                  <a:srgbClr val="000000"/>
                </a:solidFill>
              </a:rPr>
              <a:t>Do NOT store in places subject to direct, strong sunlight.</a:t>
            </a:r>
            <a:r>
              <a:rPr lang="fr-FR" altLang="fr-FR" sz="700">
                <a:solidFill>
                  <a:srgbClr val="FF0000"/>
                </a:solidFill>
              </a:rPr>
              <a:t> </a:t>
            </a:r>
            <a:r>
              <a:rPr lang="en-GB" altLang="fr-FR" sz="700">
                <a:solidFill>
                  <a:srgbClr val="000000"/>
                </a:solidFill>
              </a:rPr>
              <a:t>This garment is suitable for transportations as supplied by the manufacturer.</a:t>
            </a:r>
            <a:r>
              <a:rPr lang="en-GB" altLang="fr-FR" sz="700">
                <a:solidFill>
                  <a:srgbClr val="FF0000"/>
                </a:solidFill>
              </a:rPr>
              <a:t> </a:t>
            </a:r>
          </a:p>
          <a:p>
            <a:pPr eaLnBrk="1" hangingPunct="1">
              <a:spcBef>
                <a:spcPct val="0"/>
              </a:spcBef>
              <a:buFontTx/>
              <a:buNone/>
            </a:pPr>
            <a:r>
              <a:rPr lang="en-GB" altLang="fr-FR" sz="700" u="sng">
                <a:solidFill>
                  <a:srgbClr val="000000"/>
                </a:solidFill>
              </a:rPr>
              <a:t>REPAIR</a:t>
            </a:r>
            <a:r>
              <a:rPr lang="en-GB" altLang="fr-FR" sz="700">
                <a:solidFill>
                  <a:srgbClr val="000000"/>
                </a:solidFill>
              </a:rPr>
              <a:t>: If the product becomes damaged, it will NOT provide the optimum level of protection, and therefore should be immediately either replaced or repaired.</a:t>
            </a:r>
            <a:r>
              <a:rPr lang="en-GB" altLang="fr-FR" sz="700">
                <a:solidFill>
                  <a:srgbClr val="FF0000"/>
                </a:solidFill>
              </a:rPr>
              <a:t> </a:t>
            </a:r>
            <a:r>
              <a:rPr lang="en-GB" altLang="fr-FR" sz="700">
                <a:solidFill>
                  <a:srgbClr val="000000"/>
                </a:solidFill>
              </a:rPr>
              <a:t>Never sue the damaged product.</a:t>
            </a:r>
            <a:r>
              <a:rPr lang="fr-FR" altLang="fr-FR" sz="700">
                <a:solidFill>
                  <a:srgbClr val="FF0000"/>
                </a:solidFill>
              </a:rPr>
              <a:t> </a:t>
            </a:r>
            <a:r>
              <a:rPr lang="en-GB" altLang="fr-FR" sz="700">
                <a:solidFill>
                  <a:srgbClr val="000000"/>
                </a:solidFill>
              </a:rPr>
              <a:t>Repair of this product is permitted, provided that it does not affect the jacket’s norms requirement. If any doubt, always consult the manufacturer before attempting a repair.</a:t>
            </a:r>
            <a:r>
              <a:rPr lang="fr-FR" altLang="fr-FR" sz="700">
                <a:solidFill>
                  <a:srgbClr val="FF0000"/>
                </a:solidFill>
              </a:rPr>
              <a:t> </a:t>
            </a:r>
            <a:r>
              <a:rPr lang="fr-FR" altLang="fr-FR" sz="700"/>
              <a:t>Contact</a:t>
            </a:r>
            <a:r>
              <a:rPr lang="en-GB" altLang="fr-FR" sz="700">
                <a:solidFill>
                  <a:srgbClr val="000000"/>
                </a:solidFill>
              </a:rPr>
              <a:t> your waste provider for a correct elimination of the garment.</a:t>
            </a:r>
            <a:r>
              <a:rPr lang="fr-FR" altLang="fr-FR" sz="700">
                <a:solidFill>
                  <a:srgbClr val="FF0000"/>
                </a:solidFill>
              </a:rPr>
              <a:t> </a:t>
            </a:r>
            <a:r>
              <a:rPr lang="fr-FR" altLang="fr-FR" sz="700"/>
              <a:t>Tab.1:</a:t>
            </a:r>
            <a:r>
              <a:rPr lang="fr-FR" altLang="fr-FR" sz="700">
                <a:solidFill>
                  <a:srgbClr val="FF0000"/>
                </a:solidFill>
              </a:rPr>
              <a:t> </a:t>
            </a:r>
            <a:r>
              <a:rPr lang="en-GB" altLang="fr-FR" sz="700">
                <a:solidFill>
                  <a:srgbClr val="000000"/>
                </a:solidFill>
              </a:rPr>
              <a:t>Recommended maximum continuous wearing time for a complete suit consisting of jacket and trousers without thermal lining.</a:t>
            </a:r>
            <a:r>
              <a:rPr lang="en-GB" altLang="fr-FR" sz="700">
                <a:solidFill>
                  <a:srgbClr val="FF0000"/>
                </a:solidFill>
              </a:rPr>
              <a:t> </a:t>
            </a:r>
            <a:r>
              <a:rPr lang="en-US" altLang="fr-FR" sz="700">
                <a:ea typeface="Calibri" panose="020F0502020204030204" pitchFamily="34" charset="0"/>
                <a:cs typeface="Calibri" panose="020F0502020204030204" pitchFamily="34" charset="0"/>
              </a:rPr>
              <a:t>The declaration of conformity is available on the web site : see **.</a:t>
            </a:r>
          </a:p>
        </p:txBody>
      </p:sp>
      <p:sp>
        <p:nvSpPr>
          <p:cNvPr id="2106" name="Rectangle 233"/>
          <p:cNvSpPr>
            <a:spLocks noChangeArrowheads="1"/>
          </p:cNvSpPr>
          <p:nvPr/>
        </p:nvSpPr>
        <p:spPr bwMode="auto">
          <a:xfrm>
            <a:off x="115888" y="4995863"/>
            <a:ext cx="6626225" cy="893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a:ea typeface="Calibri" panose="020F0502020204030204" pitchFamily="34" charset="0"/>
                <a:cs typeface="Times New Roman" panose="02020603050405020304" pitchFamily="18" charset="0"/>
              </a:rPr>
              <a:t>ALAPANYAG : PU-bevonatú poliészter</a:t>
            </a:r>
          </a:p>
          <a:p>
            <a:pPr eaLnBrk="1" hangingPunct="1">
              <a:spcBef>
                <a:spcPct val="0"/>
              </a:spcBef>
              <a:buFontTx/>
              <a:buNone/>
            </a:pPr>
            <a:r>
              <a:rPr lang="fr-FR" altLang="fr-FR" sz="700">
                <a:ea typeface="Calibri" panose="020F0502020204030204" pitchFamily="34" charset="0"/>
                <a:cs typeface="Times New Roman" panose="02020603050405020304" pitchFamily="18" charset="0"/>
              </a:rPr>
              <a:t>Használhatóság korlátai :  Figyelem ! A kapucni használata esetén romolhat a hallás és a periférikus látás képessége. </a:t>
            </a:r>
            <a:r>
              <a:rPr lang="hu-HU" altLang="fr-FR" sz="700">
                <a:ea typeface="Calibri" panose="020F0502020204030204" pitchFamily="34" charset="0"/>
                <a:cs typeface="Times New Roman" panose="02020603050405020304" pitchFamily="18" charset="0"/>
              </a:rPr>
              <a:t>Tárolás és szállítás</a:t>
            </a:r>
            <a:r>
              <a:rPr lang="en-GB" altLang="fr-FR" sz="700">
                <a:ea typeface="Calibri" panose="020F0502020204030204" pitchFamily="34" charset="0"/>
                <a:cs typeface="Times New Roman" panose="02020603050405020304" pitchFamily="18" charset="0"/>
              </a:rPr>
              <a:t>:  </a:t>
            </a:r>
            <a:r>
              <a:rPr lang="hu-HU" altLang="fr-FR" sz="700">
                <a:ea typeface="Calibri" panose="020F0502020204030204" pitchFamily="34" charset="0"/>
                <a:cs typeface="Times New Roman" panose="02020603050405020304" pitchFamily="18" charset="0"/>
              </a:rPr>
              <a:t>Mindig száraz és</a:t>
            </a:r>
            <a:endParaRPr lang="fr-FR" altLang="fr-FR" sz="700">
              <a:ea typeface="Calibri" panose="020F0502020204030204" pitchFamily="34" charset="0"/>
              <a:cs typeface="Times New Roman" panose="02020603050405020304" pitchFamily="18" charset="0"/>
            </a:endParaRPr>
          </a:p>
          <a:p>
            <a:pPr eaLnBrk="1" hangingPunct="1">
              <a:spcBef>
                <a:spcPct val="0"/>
              </a:spcBef>
              <a:buFontTx/>
              <a:buNone/>
            </a:pPr>
            <a:r>
              <a:rPr lang="hu-HU" altLang="fr-FR" sz="700">
                <a:ea typeface="Calibri" panose="020F0502020204030204" pitchFamily="34" charset="0"/>
                <a:cs typeface="Times New Roman" panose="02020603050405020304" pitchFamily="18" charset="0"/>
              </a:rPr>
              <a:t> tiszta körülmények közt tároljuk</a:t>
            </a:r>
            <a:r>
              <a:rPr lang="fr-FR" altLang="fr-FR" sz="700">
                <a:ea typeface="Calibri" panose="020F0502020204030204" pitchFamily="34" charset="0"/>
                <a:cs typeface="Times New Roman" panose="02020603050405020304" pitchFamily="18" charset="0"/>
              </a:rPr>
              <a:t>. </a:t>
            </a:r>
            <a:r>
              <a:rPr lang="hu-HU" altLang="fr-FR" sz="700">
                <a:ea typeface="Calibri" panose="020F0502020204030204" pitchFamily="34" charset="0"/>
                <a:cs typeface="Times New Roman" panose="02020603050405020304" pitchFamily="18" charset="0"/>
              </a:rPr>
              <a:t>NE tegyük ki a terméket közvetlen erős napfény hatásának</a:t>
            </a:r>
            <a:r>
              <a:rPr lang="fr-FR" altLang="fr-FR" sz="700">
                <a:ea typeface="Calibri" panose="020F0502020204030204" pitchFamily="34" charset="0"/>
                <a:cs typeface="Times New Roman" panose="02020603050405020304" pitchFamily="18" charset="0"/>
              </a:rPr>
              <a:t>. </a:t>
            </a:r>
            <a:r>
              <a:rPr lang="hu-HU" altLang="fr-FR" sz="700">
                <a:ea typeface="Calibri" panose="020F0502020204030204" pitchFamily="34" charset="0"/>
                <a:cs typeface="Times New Roman" panose="02020603050405020304" pitchFamily="18" charset="0"/>
              </a:rPr>
              <a:t>A védőruhát csak az eredeti, gyártói csomagolásban szabad szállítani</a:t>
            </a:r>
            <a:r>
              <a:rPr lang="fr-FR" altLang="fr-FR" sz="700">
                <a:ea typeface="Calibri" panose="020F0502020204030204" pitchFamily="34" charset="0"/>
                <a:cs typeface="Times New Roman" panose="02020603050405020304" pitchFamily="18" charset="0"/>
              </a:rPr>
              <a:t>. </a:t>
            </a:r>
            <a:r>
              <a:rPr lang="hu-HU" altLang="fr-FR" sz="70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700">
                <a:ea typeface="Calibri" panose="020F0502020204030204" pitchFamily="34" charset="0"/>
                <a:cs typeface="Times New Roman" panose="02020603050405020304" pitchFamily="18" charset="0"/>
              </a:rPr>
              <a:t> Soha ne használjon sérült védőruhát. Megengedett a termék javítása, amennyiben az nem befolyásolja a védőruhára vonatkozó szabvány követelményeit. </a:t>
            </a:r>
            <a:r>
              <a:rPr lang="hu-HU" altLang="fr-FR" sz="70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700">
                <a:ea typeface="Calibri" panose="020F0502020204030204" pitchFamily="34" charset="0"/>
                <a:cs typeface="Times New Roman" panose="02020603050405020304" pitchFamily="18" charset="0"/>
              </a:rPr>
              <a:t>. Kérjük, vegye fel a kapcsolatot a szolgáltatójával a védőruha  megfelelő leselejtezésének és ártalmatlanításának érdekében. </a:t>
            </a:r>
            <a:r>
              <a:rPr lang="fr-FR" altLang="fr-FR" sz="700">
                <a:solidFill>
                  <a:srgbClr val="000000"/>
                </a:solidFill>
                <a:ea typeface="Calibri" panose="020F0502020204030204" pitchFamily="34" charset="0"/>
                <a:cs typeface="Arial" panose="020B0604020202020204" pitchFamily="34" charset="0"/>
              </a:rPr>
              <a:t>Táb</a:t>
            </a:r>
            <a:r>
              <a:rPr lang="fr-FR" altLang="fr-FR" sz="700">
                <a:ea typeface="Calibri" panose="020F0502020204030204" pitchFamily="34" charset="0"/>
                <a:cs typeface="Times New Roman" panose="02020603050405020304" pitchFamily="18" charset="0"/>
              </a:rPr>
              <a:t> 1 : Az ajánlott maximális viselési idő egy bélés nélküli nadrág és kabát alkotta teljes öltözet esetében. </a:t>
            </a:r>
            <a:r>
              <a:rPr lang="hu-HU" altLang="fr-FR" sz="700"/>
              <a:t>A megfelelőségi nyilatkozat a weboldalon érhető el: lásd**.</a:t>
            </a:r>
            <a:r>
              <a:rPr lang="fr-FR" altLang="fr-FR" sz="700">
                <a:solidFill>
                  <a:srgbClr val="800000"/>
                </a:solidFill>
                <a:ea typeface="Calibri" panose="020F0502020204030204" pitchFamily="34" charset="0"/>
                <a:cs typeface="Calibri" panose="020F0502020204030204" pitchFamily="34" charset="0"/>
              </a:rPr>
              <a:t>	 	      </a:t>
            </a:r>
            <a:r>
              <a:rPr lang="hu-HU" altLang="fr-FR" sz="700">
                <a:solidFill>
                  <a:srgbClr val="8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graphicFrame>
        <p:nvGraphicFramePr>
          <p:cNvPr id="5354" name="Group 234"/>
          <p:cNvGraphicFramePr>
            <a:graphicFrameLocks noGrp="1"/>
          </p:cNvGraphicFramePr>
          <p:nvPr>
            <p:extLst>
              <p:ext uri="{D42A27DB-BD31-4B8C-83A1-F6EECF244321}">
                <p14:modId xmlns:p14="http://schemas.microsoft.com/office/powerpoint/2010/main" val="494926684"/>
              </p:ext>
            </p:extLst>
          </p:nvPr>
        </p:nvGraphicFramePr>
        <p:xfrm>
          <a:off x="538163" y="7700963"/>
          <a:ext cx="2819399" cy="1428750"/>
        </p:xfrm>
        <a:graphic>
          <a:graphicData uri="http://schemas.openxmlformats.org/drawingml/2006/table">
            <a:tbl>
              <a:tblPr/>
              <a:tblGrid>
                <a:gridCol w="312737">
                  <a:extLst>
                    <a:ext uri="{9D8B030D-6E8A-4147-A177-3AD203B41FA5}"/>
                  </a:extLst>
                </a:gridCol>
                <a:gridCol w="627062">
                  <a:extLst>
                    <a:ext uri="{9D8B030D-6E8A-4147-A177-3AD203B41FA5}"/>
                  </a:extLst>
                </a:gridCol>
                <a:gridCol w="563563">
                  <a:extLst>
                    <a:ext uri="{9D8B030D-6E8A-4147-A177-3AD203B41FA5}"/>
                  </a:extLst>
                </a:gridCol>
                <a:gridCol w="628650">
                  <a:extLst>
                    <a:ext uri="{9D8B030D-6E8A-4147-A177-3AD203B41FA5}"/>
                  </a:extLst>
                </a:gridCol>
                <a:gridCol w="687387">
                  <a:extLst>
                    <a:ext uri="{9D8B030D-6E8A-4147-A177-3AD203B41FA5}"/>
                  </a:extLst>
                </a:gridCol>
              </a:tblGrid>
              <a:tr h="2156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90000" marR="90000" marT="46825" marB="468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L</a:t>
                      </a:r>
                      <a:endParaRPr kumimoji="0" lang="fr-FR" sz="800" b="0" i="0" u="none" strike="noStrike" cap="none" normalizeH="0" baseline="0">
                        <a:ln>
                          <a:noFill/>
                        </a:ln>
                        <a:solidFill>
                          <a:schemeClr val="tx1"/>
                        </a:solidFill>
                        <a:effectLst/>
                        <a:latin typeface="Arial" charset="0"/>
                      </a:endParaRP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XL</a:t>
                      </a:r>
                      <a:endParaRPr kumimoji="0" lang="fr-FR" sz="800" b="0" i="0" u="none" strike="noStrike" cap="none" normalizeH="0" baseline="0">
                        <a:ln>
                          <a:noFill/>
                        </a:ln>
                        <a:solidFill>
                          <a:schemeClr val="tx1"/>
                        </a:solidFill>
                        <a:effectLst/>
                        <a:latin typeface="Arial" charset="0"/>
                      </a:endParaRP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a:t>
                      </a:r>
                      <a:r>
                        <a:rPr kumimoji="0" lang="fr-FR" sz="800" b="1" i="0" u="none" strike="noStrike" cap="none" normalizeH="0" baseline="0" dirty="0" smtClean="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493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1</a:t>
                      </a:r>
                    </a:p>
                  </a:txBody>
                  <a:tcPr marL="90000" marR="90000" marT="46825" marB="468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50800</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50801</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50802</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50803</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493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a:t>
                      </a:r>
                    </a:p>
                  </a:txBody>
                  <a:tcPr marL="90000" marR="90000" marT="46825" marB="468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50810</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50811</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50812</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50813</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493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a:t>
                      </a:r>
                    </a:p>
                  </a:txBody>
                  <a:tcPr marL="90000" marR="90000" marT="46825" marB="468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50820</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50821</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50822</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50823</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493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A</a:t>
                      </a:r>
                      <a:endParaRPr kumimoji="0" lang="fr-FR" sz="800" b="0" i="0" u="none" strike="noStrike" cap="none" normalizeH="0" baseline="0" dirty="0">
                        <a:ln>
                          <a:noFill/>
                        </a:ln>
                        <a:solidFill>
                          <a:schemeClr val="tx1"/>
                        </a:solidFill>
                        <a:effectLst/>
                        <a:latin typeface="Arial" charset="0"/>
                      </a:endParaRPr>
                    </a:p>
                  </a:txBody>
                  <a:tcPr marL="90000" marR="90000" marT="46825" marB="468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90000" marR="90000" marT="46825" marB="468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156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B</a:t>
                      </a:r>
                      <a:endParaRPr kumimoji="0" lang="fr-FR" sz="800" b="0" i="0" u="none" strike="noStrike" cap="none" normalizeH="0" baseline="0">
                        <a:ln>
                          <a:noFill/>
                        </a:ln>
                        <a:solidFill>
                          <a:schemeClr val="tx1"/>
                        </a:solidFill>
                        <a:effectLst/>
                        <a:latin typeface="Arial" charset="0"/>
                      </a:endParaRPr>
                    </a:p>
                  </a:txBody>
                  <a:tcPr marL="90000" marR="90000" marT="46825" marB="468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800" b="0" i="0" u="none" strike="noStrike" dirty="0">
                          <a:solidFill>
                            <a:srgbClr val="000000"/>
                          </a:solidFill>
                          <a:effectLst/>
                          <a:latin typeface="Arial" panose="020B0604020202020204" pitchFamily="34" charset="0"/>
                        </a:rPr>
                        <a:t>94-101</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800" b="0" i="0" u="none" strike="noStrike" dirty="0">
                          <a:solidFill>
                            <a:srgbClr val="000000"/>
                          </a:solidFill>
                          <a:effectLst/>
                          <a:latin typeface="Arial" panose="020B0604020202020204" pitchFamily="34" charset="0"/>
                        </a:rPr>
                        <a:t>102-109</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800" b="0" i="0" u="none" strike="noStrike" dirty="0">
                          <a:solidFill>
                            <a:srgbClr val="000000"/>
                          </a:solidFill>
                          <a:effectLst/>
                          <a:latin typeface="Arial" panose="020B0604020202020204" pitchFamily="34" charset="0"/>
                        </a:rPr>
                        <a:t>110-117</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800" b="0" i="0" u="none" strike="noStrike" dirty="0">
                          <a:solidFill>
                            <a:srgbClr val="000000"/>
                          </a:solidFill>
                          <a:effectLst/>
                          <a:latin typeface="Arial" panose="020B0604020202020204" pitchFamily="34" charset="0"/>
                        </a:rPr>
                        <a:t>118-125</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2151" name="Text Box 290"/>
          <p:cNvSpPr txBox="1">
            <a:spLocks noChangeArrowheads="1"/>
          </p:cNvSpPr>
          <p:nvPr/>
        </p:nvSpPr>
        <p:spPr bwMode="auto">
          <a:xfrm>
            <a:off x="6510338" y="3054350"/>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rPr>
              <a:t>FR</a:t>
            </a:r>
            <a:endParaRPr lang="fr-FR" altLang="fr-FR" sz="1800"/>
          </a:p>
        </p:txBody>
      </p:sp>
      <p:sp>
        <p:nvSpPr>
          <p:cNvPr id="2152" name="Text Box 291"/>
          <p:cNvSpPr txBox="1">
            <a:spLocks noChangeArrowheads="1"/>
          </p:cNvSpPr>
          <p:nvPr/>
        </p:nvSpPr>
        <p:spPr bwMode="auto">
          <a:xfrm>
            <a:off x="6524625" y="4060825"/>
            <a:ext cx="217488"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2153" name="Text Box 292"/>
          <p:cNvSpPr txBox="1">
            <a:spLocks noChangeArrowheads="1"/>
          </p:cNvSpPr>
          <p:nvPr/>
        </p:nvSpPr>
        <p:spPr bwMode="auto">
          <a:xfrm>
            <a:off x="6494463" y="49974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HU</a:t>
            </a:r>
            <a:endParaRPr lang="fr-FR" altLang="fr-FR" sz="1800"/>
          </a:p>
        </p:txBody>
      </p:sp>
      <p:sp>
        <p:nvSpPr>
          <p:cNvPr id="2154" name="Rectangle 38"/>
          <p:cNvSpPr>
            <a:spLocks noChangeArrowheads="1"/>
          </p:cNvSpPr>
          <p:nvPr/>
        </p:nvSpPr>
        <p:spPr bwMode="auto">
          <a:xfrm>
            <a:off x="1341438" y="2144713"/>
            <a:ext cx="2374900"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X/3 : résistance évaporative; </a:t>
            </a:r>
            <a:r>
              <a:rPr lang="fr-FR" altLang="fr-FR" sz="600">
                <a:ea typeface="Calibri" panose="020F0502020204030204" pitchFamily="34" charset="0"/>
                <a:cs typeface="Times New Roman" panose="02020603050405020304" pitchFamily="18" charset="0"/>
              </a:rPr>
              <a:t>Wasserdampfdurchgangwiderstand ; </a:t>
            </a:r>
            <a:r>
              <a:rPr lang="pt-PT" altLang="fr-FR" sz="600">
                <a:ea typeface="Calibri" panose="020F0502020204030204" pitchFamily="34" charset="0"/>
                <a:cs typeface="Times New Roman" panose="02020603050405020304" pitchFamily="18" charset="0"/>
              </a:rPr>
              <a:t>Vízgőzzel szembeni ellenállás</a:t>
            </a:r>
            <a:r>
              <a:rPr lang="fr-FR" altLang="fr-FR" sz="600"/>
              <a:t> ; </a:t>
            </a:r>
            <a:r>
              <a:rPr lang="es-ES" altLang="fr-FR" sz="600">
                <a:solidFill>
                  <a:srgbClr val="000000"/>
                </a:solidFill>
              </a:rPr>
              <a:t>Resistencia evaporativa</a:t>
            </a:r>
            <a:r>
              <a:rPr lang="es-ES" altLang="fr-FR" sz="600"/>
              <a:t> ; </a:t>
            </a:r>
            <a:r>
              <a:rPr lang="pt-PT" altLang="fr-FR" sz="600">
                <a:solidFill>
                  <a:srgbClr val="000000"/>
                </a:solidFill>
              </a:rPr>
              <a:t>resistência evaporativa</a:t>
            </a:r>
            <a:r>
              <a:rPr lang="fr-FR" altLang="fr-FR" sz="600"/>
              <a:t> ; </a:t>
            </a:r>
            <a:r>
              <a:rPr lang="sv-SE" altLang="fr-FR" sz="600">
                <a:solidFill>
                  <a:srgbClr val="000000"/>
                </a:solidFill>
              </a:rPr>
              <a:t>Motstånd mot vattenånga</a:t>
            </a:r>
            <a:r>
              <a:rPr lang="fr-FR" altLang="fr-FR" sz="600"/>
              <a:t> ; </a:t>
            </a:r>
            <a:r>
              <a:rPr lang="nl-BE" altLang="fr-FR" sz="600">
                <a:solidFill>
                  <a:srgbClr val="000000"/>
                </a:solidFill>
              </a:rPr>
              <a:t>verdampingsweerstand</a:t>
            </a:r>
            <a:r>
              <a:rPr lang="fr-FR" altLang="fr-FR" sz="600"/>
              <a:t> ; </a:t>
            </a:r>
            <a:r>
              <a:rPr lang="fr-FR" altLang="fr-FR" sz="600">
                <a:solidFill>
                  <a:srgbClr val="000000"/>
                </a:solidFill>
              </a:rPr>
              <a:t>vesihöyrykestävyys ; </a:t>
            </a:r>
            <a:r>
              <a:rPr lang="da-DK" altLang="fr-FR" sz="600">
                <a:solidFill>
                  <a:srgbClr val="000000"/>
                </a:solidFill>
              </a:rPr>
              <a:t>modstandsdygtighed overfor fordampning; </a:t>
            </a:r>
            <a:r>
              <a:rPr lang="pl-PL" altLang="fr-FR" sz="600">
                <a:solidFill>
                  <a:srgbClr val="000000"/>
                </a:solidFill>
              </a:rPr>
              <a:t>przepuszczalność pary wodnej</a:t>
            </a:r>
            <a:r>
              <a:rPr lang="fr-FR" altLang="fr-FR" sz="600">
                <a:solidFill>
                  <a:srgbClr val="000000"/>
                </a:solidFill>
              </a:rPr>
              <a:t>. </a:t>
            </a:r>
            <a:r>
              <a:rPr lang="et-EE" altLang="fr-FR" sz="600">
                <a:solidFill>
                  <a:srgbClr val="000000"/>
                </a:solidFill>
              </a:rPr>
              <a:t>Aurukindlus</a:t>
            </a:r>
            <a:r>
              <a:rPr lang="fr-FR" altLang="fr-FR" sz="600">
                <a:solidFill>
                  <a:srgbClr val="000000"/>
                </a:solidFill>
              </a:rPr>
              <a:t>. </a:t>
            </a:r>
            <a:r>
              <a:rPr lang="ru-RU" altLang="fr-FR" sz="600">
                <a:solidFill>
                  <a:srgbClr val="000000"/>
                </a:solidFill>
              </a:rPr>
              <a:t>устойчивост при изпаряване</a:t>
            </a:r>
            <a:r>
              <a:rPr lang="fr-FR" altLang="fr-FR" sz="600">
                <a:solidFill>
                  <a:srgbClr val="000000"/>
                </a:solidFill>
              </a:rPr>
              <a:t>. </a:t>
            </a:r>
            <a:r>
              <a:rPr lang="ro-RO" altLang="fr-FR" sz="600">
                <a:solidFill>
                  <a:srgbClr val="000000"/>
                </a:solidFill>
              </a:rPr>
              <a:t>rezistenţă la evaporare</a:t>
            </a:r>
            <a:r>
              <a:rPr lang="fr-FR" altLang="fr-FR" sz="600">
                <a:solidFill>
                  <a:srgbClr val="000000"/>
                </a:solidFill>
              </a:rPr>
              <a:t>. </a:t>
            </a:r>
            <a:r>
              <a:rPr lang="cs-CZ" altLang="fr-FR" sz="600">
                <a:solidFill>
                  <a:srgbClr val="000000"/>
                </a:solidFill>
              </a:rPr>
              <a:t>nepropustnost vypařování</a:t>
            </a:r>
            <a:r>
              <a:rPr lang="fr-FR" altLang="fr-FR" sz="600">
                <a:solidFill>
                  <a:srgbClr val="000000"/>
                </a:solidFill>
              </a:rPr>
              <a:t>. </a:t>
            </a:r>
            <a:r>
              <a:rPr lang="sl-SI" altLang="fr-FR" sz="600">
                <a:solidFill>
                  <a:srgbClr val="000000"/>
                </a:solidFill>
              </a:rPr>
              <a:t>odpornost proti pari</a:t>
            </a:r>
            <a:r>
              <a:rPr lang="fr-FR" altLang="fr-FR" sz="600">
                <a:solidFill>
                  <a:srgbClr val="000000"/>
                </a:solidFill>
              </a:rPr>
              <a:t>. </a:t>
            </a:r>
            <a:r>
              <a:rPr lang="sk-SK" altLang="fr-FR" sz="600">
                <a:solidFill>
                  <a:srgbClr val="000000"/>
                </a:solidFill>
              </a:rPr>
              <a:t>nepriepustnosť vyparovania</a:t>
            </a:r>
            <a:r>
              <a:rPr lang="fr-FR" altLang="fr-FR" sz="600">
                <a:solidFill>
                  <a:srgbClr val="000000"/>
                </a:solidFill>
              </a:rPr>
              <a:t>. </a:t>
            </a:r>
            <a:r>
              <a:rPr lang="el-GR" altLang="fr-FR" sz="600">
                <a:solidFill>
                  <a:srgbClr val="000000"/>
                </a:solidFill>
              </a:rPr>
              <a:t>αντίσταση στην εξάτμιση</a:t>
            </a:r>
            <a:r>
              <a:rPr lang="fr-FR" altLang="fr-FR" sz="600">
                <a:solidFill>
                  <a:srgbClr val="000000"/>
                </a:solidFill>
              </a:rPr>
              <a:t> </a:t>
            </a:r>
            <a:r>
              <a:rPr lang="fr-FR" altLang="fr-FR" sz="600">
                <a:solidFill>
                  <a:srgbClr val="000000"/>
                </a:solidFill>
                <a:latin typeface="Calibri" panose="020F0502020204030204" pitchFamily="34" charset="0"/>
              </a:rPr>
              <a:t>;</a:t>
            </a:r>
            <a:r>
              <a:rPr lang="fr-FR" altLang="fr-FR" sz="600">
                <a:solidFill>
                  <a:srgbClr val="000000"/>
                </a:solidFill>
                <a:latin typeface="Calibri" panose="020F0502020204030204" pitchFamily="34" charset="0"/>
                <a:cs typeface="Times New Roman" panose="02020603050405020304" pitchFamily="18" charset="0"/>
              </a:rPr>
              <a:t> </a:t>
            </a:r>
            <a:r>
              <a:rPr lang="ar-SY" altLang="fr-FR" sz="600">
                <a:solidFill>
                  <a:srgbClr val="000000"/>
                </a:solidFill>
                <a:latin typeface="Calibri" panose="020F0502020204030204" pitchFamily="34" charset="0"/>
                <a:cs typeface="Times New Roman" panose="02020603050405020304" pitchFamily="18" charset="0"/>
              </a:rPr>
              <a:t>مقاومة للتبخ</a:t>
            </a:r>
            <a:r>
              <a:rPr lang="fr-FR" altLang="fr-FR" sz="600"/>
              <a:t> </a:t>
            </a:r>
            <a:r>
              <a:rPr lang="ru-RU" altLang="fr-FR" sz="600">
                <a:solidFill>
                  <a:srgbClr val="000000"/>
                </a:solidFill>
              </a:rPr>
              <a:t>сопротивление испарению</a:t>
            </a:r>
            <a:r>
              <a:rPr lang="fr-FR" altLang="fr-FR" sz="600"/>
              <a:t> </a:t>
            </a:r>
          </a:p>
        </p:txBody>
      </p:sp>
      <p:sp>
        <p:nvSpPr>
          <p:cNvPr id="2155" name="Rectangle 37"/>
          <p:cNvSpPr>
            <a:spLocks noChangeArrowheads="1"/>
          </p:cNvSpPr>
          <p:nvPr/>
        </p:nvSpPr>
        <p:spPr bwMode="auto">
          <a:xfrm>
            <a:off x="1341438" y="1281113"/>
            <a:ext cx="2374900"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hu-HU" sz="600"/>
              <a:t>X/3 : résistance à la pénétration d’eau;</a:t>
            </a:r>
            <a:r>
              <a:rPr lang="en-GB" altLang="hu-HU" sz="600"/>
              <a:t>Water Penetration Resistance;</a:t>
            </a:r>
            <a:r>
              <a:rPr lang="fr-FR" altLang="hu-HU" sz="600"/>
              <a:t> </a:t>
            </a:r>
            <a:r>
              <a:rPr lang="fr-FR" altLang="hu-HU" sz="600">
                <a:solidFill>
                  <a:srgbClr val="FF0000"/>
                </a:solidFill>
              </a:rPr>
              <a:t>Vízbehatolással szembeni ellenállás  </a:t>
            </a:r>
            <a:r>
              <a:rPr lang="fr-FR" altLang="hu-HU" sz="600"/>
              <a:t>; </a:t>
            </a:r>
            <a:r>
              <a:rPr lang="es-ES" altLang="hu-HU" sz="600">
                <a:solidFill>
                  <a:srgbClr val="000000"/>
                </a:solidFill>
              </a:rPr>
              <a:t>Resistencia a la penetración del agua</a:t>
            </a:r>
            <a:r>
              <a:rPr lang="es-ES" altLang="hu-HU" sz="600"/>
              <a:t>;R</a:t>
            </a:r>
            <a:r>
              <a:rPr lang="pt-PT" altLang="hu-HU" sz="600">
                <a:solidFill>
                  <a:srgbClr val="000000"/>
                </a:solidFill>
              </a:rPr>
              <a:t>esistência à entrada de água ; </a:t>
            </a:r>
            <a:r>
              <a:rPr lang="sv-SE" altLang="hu-HU" sz="600">
                <a:solidFill>
                  <a:srgbClr val="000000"/>
                </a:solidFill>
              </a:rPr>
              <a:t>Vattentäthet ; </a:t>
            </a:r>
            <a:r>
              <a:rPr lang="nl-NL" altLang="hu-HU" sz="600">
                <a:solidFill>
                  <a:srgbClr val="000000"/>
                </a:solidFill>
              </a:rPr>
              <a:t>weerstand tegen waterindringing ; </a:t>
            </a:r>
            <a:r>
              <a:rPr lang="fr-FR" altLang="hu-HU" sz="600">
                <a:solidFill>
                  <a:srgbClr val="000000"/>
                </a:solidFill>
              </a:rPr>
              <a:t>vesikestävyys</a:t>
            </a:r>
            <a:r>
              <a:rPr lang="fr-FR" altLang="hu-HU" sz="600"/>
              <a:t> ; </a:t>
            </a:r>
            <a:r>
              <a:rPr lang="da-DK" altLang="hu-HU" sz="600">
                <a:solidFill>
                  <a:srgbClr val="000000"/>
                </a:solidFill>
              </a:rPr>
              <a:t>modstandsdygtighed mod vandgennemtrængning; </a:t>
            </a:r>
            <a:r>
              <a:rPr lang="pl-PL" altLang="hu-HU" sz="600">
                <a:solidFill>
                  <a:srgbClr val="000000"/>
                </a:solidFill>
              </a:rPr>
              <a:t>przepuszczalność wody</a:t>
            </a:r>
            <a:r>
              <a:rPr lang="fr-FR" altLang="hu-HU" sz="600">
                <a:solidFill>
                  <a:srgbClr val="000000"/>
                </a:solidFill>
              </a:rPr>
              <a:t>. </a:t>
            </a:r>
            <a:r>
              <a:rPr lang="et-EE" altLang="hu-HU" sz="600">
                <a:solidFill>
                  <a:srgbClr val="000000"/>
                </a:solidFill>
              </a:rPr>
              <a:t>veekindlus</a:t>
            </a:r>
            <a:r>
              <a:rPr lang="ru-RU" altLang="hu-HU" sz="600">
                <a:solidFill>
                  <a:srgbClr val="000000"/>
                </a:solidFill>
              </a:rPr>
              <a:t>устойчивост на проникване на вода</a:t>
            </a:r>
            <a:r>
              <a:rPr lang="fr-FR" altLang="hu-HU" sz="600">
                <a:solidFill>
                  <a:srgbClr val="000000"/>
                </a:solidFill>
              </a:rPr>
              <a:t>. </a:t>
            </a:r>
            <a:r>
              <a:rPr lang="ro-RO" altLang="hu-HU" sz="600">
                <a:solidFill>
                  <a:srgbClr val="000000"/>
                </a:solidFill>
              </a:rPr>
              <a:t>rezistenţă la infiltrarea apei</a:t>
            </a:r>
            <a:r>
              <a:rPr lang="fr-FR" altLang="hu-HU" sz="600">
                <a:solidFill>
                  <a:srgbClr val="000000"/>
                </a:solidFill>
              </a:rPr>
              <a:t>. </a:t>
            </a:r>
            <a:r>
              <a:rPr lang="cs-CZ" altLang="hu-HU" sz="600">
                <a:solidFill>
                  <a:srgbClr val="000000"/>
                </a:solidFill>
              </a:rPr>
              <a:t>nepropustnost vody</a:t>
            </a:r>
            <a:r>
              <a:rPr lang="fr-FR" altLang="hu-HU" sz="600">
                <a:solidFill>
                  <a:srgbClr val="000000"/>
                </a:solidFill>
              </a:rPr>
              <a:t>. </a:t>
            </a:r>
            <a:r>
              <a:rPr lang="sl-SI" altLang="hu-HU" sz="600">
                <a:solidFill>
                  <a:srgbClr val="000000"/>
                </a:solidFill>
              </a:rPr>
              <a:t>odpornost proti pronicanju vode</a:t>
            </a:r>
            <a:r>
              <a:rPr lang="fr-FR" altLang="hu-HU" sz="600">
                <a:solidFill>
                  <a:srgbClr val="000000"/>
                </a:solidFill>
              </a:rPr>
              <a:t>. </a:t>
            </a:r>
            <a:r>
              <a:rPr lang="sk-SK" altLang="hu-HU" sz="600">
                <a:solidFill>
                  <a:srgbClr val="000000"/>
                </a:solidFill>
              </a:rPr>
              <a:t>nepriepustnosť vody</a:t>
            </a:r>
            <a:r>
              <a:rPr lang="fr-FR" altLang="hu-HU" sz="600">
                <a:solidFill>
                  <a:srgbClr val="000000"/>
                </a:solidFill>
              </a:rPr>
              <a:t>. </a:t>
            </a:r>
            <a:r>
              <a:rPr lang="el-GR" altLang="hu-HU" sz="60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hu-HU" sz="600">
                <a:solidFill>
                  <a:srgbClr val="000000"/>
                </a:solidFill>
                <a:ea typeface="Calibri" panose="020F0502020204030204" pitchFamily="34" charset="0"/>
                <a:cs typeface="Times New Roman" panose="02020603050405020304" pitchFamily="18" charset="0"/>
              </a:rPr>
              <a:t>. </a:t>
            </a:r>
            <a:r>
              <a:rPr lang="ar-SY" altLang="hu-HU" sz="600">
                <a:solidFill>
                  <a:srgbClr val="000000"/>
                </a:solidFill>
                <a:ea typeface="Calibri" panose="020F0502020204030204" pitchFamily="34" charset="0"/>
                <a:cs typeface="Times New Roman" panose="02020603050405020304" pitchFamily="18" charset="0"/>
              </a:rPr>
              <a:t>مقاومة تسرب المياه</a:t>
            </a:r>
            <a:r>
              <a:rPr lang="fr-FR" altLang="hu-HU" sz="600"/>
              <a:t> </a:t>
            </a:r>
            <a:r>
              <a:rPr lang="fr-FR" altLang="hu-HU" sz="600">
                <a:cs typeface="Times New Roman" panose="02020603050405020304" pitchFamily="18" charset="0"/>
              </a:rPr>
              <a:t>Wasserdurchgangwiderstand</a:t>
            </a:r>
            <a:r>
              <a:rPr lang="fr-FR" altLang="hu-HU" sz="600"/>
              <a:t>  </a:t>
            </a:r>
            <a:r>
              <a:rPr lang="ru-RU" altLang="hu-HU" sz="600">
                <a:solidFill>
                  <a:srgbClr val="000000"/>
                </a:solidFill>
                <a:cs typeface="Times New Roman" panose="02020603050405020304" pitchFamily="18" charset="0"/>
              </a:rPr>
              <a:t>водонипроницаемость</a:t>
            </a:r>
            <a:endParaRPr lang="fr-FR" altLang="hu-HU" sz="600"/>
          </a:p>
        </p:txBody>
      </p:sp>
      <p:sp>
        <p:nvSpPr>
          <p:cNvPr id="2156" name="Rectangle 202"/>
          <p:cNvSpPr>
            <a:spLocks noChangeArrowheads="1"/>
          </p:cNvSpPr>
          <p:nvPr/>
        </p:nvSpPr>
        <p:spPr bwMode="auto">
          <a:xfrm>
            <a:off x="115888" y="6807200"/>
            <a:ext cx="6626225" cy="2174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a:t>1 : vert ; green ; grün ; verde ; Πρασίνισμα ; Groen ; Зеленый цвет ; Gräsplan ; </a:t>
            </a:r>
            <a:r>
              <a:rPr lang="fr-FR" altLang="fr-FR" sz="800">
                <a:solidFill>
                  <a:srgbClr val="000000"/>
                </a:solidFill>
                <a:cs typeface="Arial" panose="020B0604020202020204" pitchFamily="34" charset="0"/>
              </a:rPr>
              <a:t>Zöld</a:t>
            </a:r>
            <a:r>
              <a:rPr lang="fr-FR" altLang="fr-FR" sz="800"/>
              <a:t> ; </a:t>
            </a:r>
            <a:r>
              <a:rPr lang="fr-FR" altLang="fr-FR" sz="800">
                <a:solidFill>
                  <a:srgbClr val="000000"/>
                </a:solidFill>
                <a:cs typeface="Arial" panose="020B0604020202020204" pitchFamily="34" charset="0"/>
              </a:rPr>
              <a:t>Зелен</a:t>
            </a:r>
            <a:r>
              <a:rPr lang="fr-FR" altLang="fr-FR" sz="800"/>
              <a:t> ; </a:t>
            </a:r>
            <a:r>
              <a:rPr lang="fr-FR" altLang="fr-FR" sz="800">
                <a:solidFill>
                  <a:srgbClr val="000000"/>
                </a:solidFill>
                <a:cs typeface="Arial" panose="020B0604020202020204" pitchFamily="34" charset="0"/>
              </a:rPr>
              <a:t>Grøn</a:t>
            </a:r>
            <a:r>
              <a:rPr lang="fr-FR" altLang="fr-FR" sz="800"/>
              <a:t> ; </a:t>
            </a:r>
            <a:r>
              <a:rPr lang="fr-FR" altLang="fr-FR" sz="800">
                <a:solidFill>
                  <a:srgbClr val="000000"/>
                </a:solidFill>
                <a:cs typeface="Arial" panose="020B0604020202020204" pitchFamily="34" charset="0"/>
              </a:rPr>
              <a:t>Roheline</a:t>
            </a:r>
            <a:r>
              <a:rPr lang="fr-FR" altLang="fr-FR" sz="800"/>
              <a:t> ; </a:t>
            </a:r>
            <a:r>
              <a:rPr lang="fr-FR" altLang="fr-FR" sz="800">
                <a:solidFill>
                  <a:srgbClr val="000000"/>
                </a:solidFill>
                <a:cs typeface="Arial" panose="020B0604020202020204" pitchFamily="34" charset="0"/>
              </a:rPr>
              <a:t>Zelená</a:t>
            </a:r>
            <a:r>
              <a:rPr lang="fr-FR" altLang="fr-FR" sz="800"/>
              <a:t> ; </a:t>
            </a:r>
            <a:r>
              <a:rPr lang="ar-SA" altLang="fr-FR" sz="800">
                <a:cs typeface="Arial" panose="020B0604020202020204" pitchFamily="34" charset="0"/>
              </a:rPr>
              <a:t>أخضر</a:t>
            </a:r>
            <a:r>
              <a:rPr lang="fr-FR" altLang="fr-FR" sz="800"/>
              <a:t>   </a:t>
            </a:r>
          </a:p>
        </p:txBody>
      </p:sp>
      <p:sp>
        <p:nvSpPr>
          <p:cNvPr id="2157" name="Rectangle 203"/>
          <p:cNvSpPr>
            <a:spLocks noChangeArrowheads="1"/>
          </p:cNvSpPr>
          <p:nvPr/>
        </p:nvSpPr>
        <p:spPr bwMode="auto">
          <a:xfrm>
            <a:off x="115888" y="7023100"/>
            <a:ext cx="6626225"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a:t>2 : Jaune ; Yellow ; Gelb ; </a:t>
            </a:r>
            <a:r>
              <a:rPr lang="fr-FR" altLang="fr-FR" sz="800">
                <a:solidFill>
                  <a:srgbClr val="000000"/>
                </a:solidFill>
                <a:cs typeface="Arial" panose="020B0604020202020204" pitchFamily="34" charset="0"/>
              </a:rPr>
              <a:t>Sárga ; Amarillo</a:t>
            </a:r>
            <a:r>
              <a:rPr lang="fr-FR" altLang="fr-FR" sz="800"/>
              <a:t> ; </a:t>
            </a:r>
            <a:r>
              <a:rPr lang="fr-FR" altLang="fr-FR" sz="800">
                <a:solidFill>
                  <a:srgbClr val="000000"/>
                </a:solidFill>
                <a:cs typeface="Arial" panose="020B0604020202020204" pitchFamily="34" charset="0"/>
              </a:rPr>
              <a:t>жълт</a:t>
            </a:r>
            <a:r>
              <a:rPr lang="fr-FR" altLang="fr-FR" sz="800"/>
              <a:t> ; A</a:t>
            </a:r>
            <a:r>
              <a:rPr lang="fr-FR" altLang="fr-FR" sz="800">
                <a:solidFill>
                  <a:srgbClr val="000000"/>
                </a:solidFill>
                <a:cs typeface="Arial" panose="020B0604020202020204" pitchFamily="34" charset="0"/>
              </a:rPr>
              <a:t>marela</a:t>
            </a:r>
            <a:r>
              <a:rPr lang="fr-FR" altLang="fr-FR" sz="800"/>
              <a:t> ; </a:t>
            </a:r>
            <a:r>
              <a:rPr lang="fr-FR" altLang="fr-FR" sz="800">
                <a:solidFill>
                  <a:srgbClr val="000000"/>
                </a:solidFill>
                <a:cs typeface="Arial" panose="020B0604020202020204" pitchFamily="34" charset="0"/>
              </a:rPr>
              <a:t>Rumena</a:t>
            </a:r>
            <a:r>
              <a:rPr lang="fr-FR" altLang="fr-FR" sz="800"/>
              <a:t> ; </a:t>
            </a:r>
            <a:r>
              <a:rPr lang="fr-FR" altLang="fr-FR" sz="800">
                <a:solidFill>
                  <a:srgbClr val="000000"/>
                </a:solidFill>
                <a:cs typeface="Arial" panose="020B0604020202020204" pitchFamily="34" charset="0"/>
              </a:rPr>
              <a:t>Geel</a:t>
            </a:r>
            <a:r>
              <a:rPr lang="fr-FR" altLang="fr-FR" sz="800"/>
              <a:t> ; </a:t>
            </a:r>
            <a:r>
              <a:rPr lang="fr-FR" altLang="fr-FR" sz="800">
                <a:solidFill>
                  <a:srgbClr val="000000"/>
                </a:solidFill>
                <a:cs typeface="Arial" panose="020B0604020202020204" pitchFamily="34" charset="0"/>
              </a:rPr>
              <a:t>Keltainen</a:t>
            </a:r>
            <a:r>
              <a:rPr lang="fr-FR" altLang="fr-FR" sz="800"/>
              <a:t> ; G</a:t>
            </a:r>
            <a:r>
              <a:rPr lang="fr-FR" altLang="fr-FR" sz="800">
                <a:solidFill>
                  <a:srgbClr val="000000"/>
                </a:solidFill>
                <a:cs typeface="Arial" panose="020B0604020202020204" pitchFamily="34" charset="0"/>
              </a:rPr>
              <a:t>ul ; żółty</a:t>
            </a:r>
            <a:r>
              <a:rPr lang="fr-FR" altLang="fr-FR" sz="800"/>
              <a:t> ; K</a:t>
            </a:r>
            <a:r>
              <a:rPr lang="fr-FR" altLang="fr-FR" sz="800">
                <a:solidFill>
                  <a:srgbClr val="000000"/>
                </a:solidFill>
                <a:cs typeface="Arial" panose="020B0604020202020204" pitchFamily="34" charset="0"/>
              </a:rPr>
              <a:t>ollane</a:t>
            </a:r>
            <a:r>
              <a:rPr lang="fr-FR" altLang="fr-FR" sz="800"/>
              <a:t> ; G</a:t>
            </a:r>
            <a:r>
              <a:rPr lang="fr-FR" altLang="fr-FR" sz="800">
                <a:solidFill>
                  <a:srgbClr val="000000"/>
                </a:solidFill>
                <a:cs typeface="Arial" panose="020B0604020202020204" pitchFamily="34" charset="0"/>
              </a:rPr>
              <a:t>alben</a:t>
            </a:r>
            <a:r>
              <a:rPr lang="fr-FR" altLang="fr-FR" sz="800"/>
              <a:t> ; </a:t>
            </a:r>
            <a:r>
              <a:rPr lang="fr-FR" altLang="fr-FR" sz="800">
                <a:solidFill>
                  <a:srgbClr val="000000"/>
                </a:solidFill>
                <a:cs typeface="Arial" panose="020B0604020202020204" pitchFamily="34" charset="0"/>
              </a:rPr>
              <a:t>žlutá ; Rumena ; žltá</a:t>
            </a:r>
            <a:r>
              <a:rPr lang="fr-FR" altLang="fr-FR" sz="800"/>
              <a:t> ; </a:t>
            </a:r>
            <a:r>
              <a:rPr lang="fr-FR" altLang="fr-FR" sz="800">
                <a:solidFill>
                  <a:srgbClr val="000000"/>
                </a:solidFill>
                <a:cs typeface="Arial" panose="020B0604020202020204" pitchFamily="34" charset="0"/>
              </a:rPr>
              <a:t>κίτρινο</a:t>
            </a:r>
            <a:r>
              <a:rPr lang="fr-FR" altLang="fr-FR" sz="800"/>
              <a:t> ; </a:t>
            </a:r>
            <a:r>
              <a:rPr lang="fr-FR" altLang="fr-FR" sz="800">
                <a:solidFill>
                  <a:srgbClr val="000000"/>
                </a:solidFill>
                <a:cs typeface="Arial" panose="020B0604020202020204" pitchFamily="34" charset="0"/>
              </a:rPr>
              <a:t>желтый</a:t>
            </a:r>
            <a:r>
              <a:rPr lang="fr-FR" altLang="fr-FR" sz="800"/>
              <a:t>   </a:t>
            </a:r>
          </a:p>
        </p:txBody>
      </p:sp>
      <p:sp>
        <p:nvSpPr>
          <p:cNvPr id="2158" name="Rectangle 203"/>
          <p:cNvSpPr>
            <a:spLocks noChangeArrowheads="1"/>
          </p:cNvSpPr>
          <p:nvPr/>
        </p:nvSpPr>
        <p:spPr bwMode="auto">
          <a:xfrm>
            <a:off x="115888" y="7383463"/>
            <a:ext cx="6627812" cy="244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a:t>3 : Bleu; Blau; Navy; </a:t>
            </a:r>
            <a:r>
              <a:rPr lang="az-Cyrl-AZ" altLang="fr-FR" sz="800"/>
              <a:t>син</a:t>
            </a:r>
            <a:r>
              <a:rPr lang="fr-FR" altLang="fr-FR" sz="800"/>
              <a:t>; </a:t>
            </a:r>
            <a:r>
              <a:rPr lang="da-DK" altLang="fr-FR" sz="800"/>
              <a:t>blå; azul; </a:t>
            </a:r>
            <a:r>
              <a:rPr lang="et-EE" altLang="fr-FR" sz="800"/>
              <a:t>sinine</a:t>
            </a:r>
            <a:r>
              <a:rPr lang="fr-FR" altLang="fr-FR" sz="800"/>
              <a:t>; </a:t>
            </a:r>
            <a:r>
              <a:rPr lang="fi-FI" altLang="fr-FR" sz="800"/>
              <a:t>sininen; </a:t>
            </a:r>
            <a:r>
              <a:rPr lang="el-GR" altLang="fr-FR" sz="800"/>
              <a:t>μπλε</a:t>
            </a:r>
            <a:r>
              <a:rPr lang="fr-FR" altLang="fr-FR" sz="800"/>
              <a:t>; </a:t>
            </a:r>
            <a:r>
              <a:rPr lang="hu-HU" altLang="fr-FR" sz="800"/>
              <a:t>kék</a:t>
            </a:r>
            <a:r>
              <a:rPr lang="fr-FR" altLang="fr-FR" sz="800"/>
              <a:t>; </a:t>
            </a:r>
            <a:r>
              <a:rPr lang="it-IT" altLang="fr-FR" sz="800"/>
              <a:t>blu; </a:t>
            </a:r>
            <a:r>
              <a:rPr lang="lv-LV" altLang="fr-FR" sz="800"/>
              <a:t>zils</a:t>
            </a:r>
            <a:r>
              <a:rPr lang="fr-FR" altLang="fr-FR" sz="800"/>
              <a:t>; </a:t>
            </a:r>
            <a:r>
              <a:rPr lang="lt-LT" altLang="fr-FR" sz="800"/>
              <a:t>mėlynas</a:t>
            </a:r>
            <a:r>
              <a:rPr lang="fr-FR" altLang="fr-FR" sz="800"/>
              <a:t>; </a:t>
            </a:r>
            <a:r>
              <a:rPr lang="nl-NL" altLang="fr-FR" sz="800"/>
              <a:t>blauw; </a:t>
            </a:r>
            <a:r>
              <a:rPr lang="pl-PL" altLang="fr-FR" sz="800"/>
              <a:t>niebieski</a:t>
            </a:r>
            <a:r>
              <a:rPr lang="fr-FR" altLang="fr-FR" sz="800"/>
              <a:t>; </a:t>
            </a:r>
            <a:r>
              <a:rPr lang="ro-RO" altLang="fr-FR" sz="800"/>
              <a:t>albastru</a:t>
            </a:r>
            <a:r>
              <a:rPr lang="fr-FR" altLang="fr-FR" sz="800"/>
              <a:t>; </a:t>
            </a:r>
            <a:r>
              <a:rPr lang="ru-RU" altLang="fr-FR" sz="800"/>
              <a:t>синий</a:t>
            </a:r>
            <a:r>
              <a:rPr lang="fr-FR" altLang="fr-FR" sz="800"/>
              <a:t>; </a:t>
            </a:r>
            <a:r>
              <a:rPr lang="sr-Latn-CS" altLang="fr-FR" sz="800"/>
              <a:t>плави</a:t>
            </a:r>
            <a:r>
              <a:rPr lang="fr-FR" altLang="fr-FR" sz="800"/>
              <a:t>; </a:t>
            </a:r>
            <a:r>
              <a:rPr lang="sk-SK" altLang="fr-FR" sz="800"/>
              <a:t>modrý</a:t>
            </a:r>
            <a:r>
              <a:rPr lang="fr-FR" altLang="fr-FR" sz="800"/>
              <a:t>; </a:t>
            </a:r>
            <a:r>
              <a:rPr lang="sl-SI" altLang="fr-FR" sz="800"/>
              <a:t>modra</a:t>
            </a:r>
            <a:r>
              <a:rPr lang="fr-FR" altLang="fr-FR" sz="800"/>
              <a:t>; </a:t>
            </a:r>
            <a:r>
              <a:rPr lang="da-DK" altLang="fr-FR" sz="800"/>
              <a:t> </a:t>
            </a:r>
            <a:r>
              <a:rPr lang="fr-FR" altLang="fr-FR" sz="800"/>
              <a:t>   </a:t>
            </a:r>
          </a:p>
        </p:txBody>
      </p:sp>
      <p:pic>
        <p:nvPicPr>
          <p:cNvPr id="2160" name="Picture 4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8570913"/>
            <a:ext cx="24288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1" name="Picture 50"/>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0150" y="8572500"/>
            <a:ext cx="280988"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2" name="Picture 5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27650" y="8572500"/>
            <a:ext cx="25241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3" name="Picture 5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706938" y="8572500"/>
            <a:ext cx="266700"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ZoneTexte 37">
            <a:extLst>
              <a:ext uri="{FF2B5EF4-FFF2-40B4-BE49-F238E27FC236}"/>
            </a:extLst>
          </p:cNvPr>
          <p:cNvSpPr txBox="1"/>
          <p:nvPr/>
        </p:nvSpPr>
        <p:spPr>
          <a:xfrm>
            <a:off x="2033588" y="1030288"/>
            <a:ext cx="2790825" cy="246062"/>
          </a:xfrm>
          <a:prstGeom prst="rect">
            <a:avLst/>
          </a:prstGeom>
          <a:noFill/>
        </p:spPr>
        <p:txBody>
          <a:bodyPr wrap="none">
            <a:spAutoFit/>
          </a:bodyPr>
          <a:lstStyle/>
          <a:p>
            <a:pPr>
              <a:defRPr/>
            </a:pPr>
            <a:r>
              <a:rPr lang="fr-FR" sz="1000" dirty="0">
                <a:latin typeface="+mn-lt"/>
              </a:rPr>
              <a:t>** https://wep.ovh/files/declaration_conformity/</a:t>
            </a:r>
          </a:p>
        </p:txBody>
      </p:sp>
      <p:pic>
        <p:nvPicPr>
          <p:cNvPr id="2165" name="Imag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14800" y="8556625"/>
            <a:ext cx="2730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66" name="Rectangle 12"/>
          <p:cNvSpPr>
            <a:spLocks noChangeArrowheads="1"/>
          </p:cNvSpPr>
          <p:nvPr/>
        </p:nvSpPr>
        <p:spPr bwMode="auto">
          <a:xfrm>
            <a:off x="115888" y="5888038"/>
            <a:ext cx="6626225" cy="8905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Materias : PU recubierto de poliéster    </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Restricciones de uso: Cuidado, el uso de una capucha disminuye el campo de visión y la audición. Almacenamiento y transporte: siempre almacenar en un </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Tab. 1: duración de uso máximo recomendada para un traje completo compuesto de una chaqueta y un pantalón sin forro térmico. La declaración de conformidad está disponible en el sitio web: ver **.</a:t>
            </a:r>
          </a:p>
        </p:txBody>
      </p:sp>
      <p:sp>
        <p:nvSpPr>
          <p:cNvPr id="2167" name="Text Box 14"/>
          <p:cNvSpPr txBox="1">
            <a:spLocks noChangeArrowheads="1"/>
          </p:cNvSpPr>
          <p:nvPr/>
        </p:nvSpPr>
        <p:spPr bwMode="auto">
          <a:xfrm>
            <a:off x="6494463" y="58880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E</a:t>
            </a:r>
            <a:endParaRPr lang="fr-FR" altLang="fr-FR" sz="1800"/>
          </a:p>
        </p:txBody>
      </p:sp>
      <p:sp>
        <p:nvSpPr>
          <p:cNvPr id="39" name="ZoneTexte 1"/>
          <p:cNvSpPr txBox="1">
            <a:spLocks noChangeArrowheads="1"/>
          </p:cNvSpPr>
          <p:nvPr/>
        </p:nvSpPr>
        <p:spPr bwMode="auto">
          <a:xfrm>
            <a:off x="6102350" y="60325"/>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v.20200211</a:t>
            </a:r>
          </a:p>
        </p:txBody>
      </p:sp>
      <p:pic>
        <p:nvPicPr>
          <p:cNvPr id="40" name="Image 22" descr="Une image contenant clipart&#10;&#10;Description générée automatiquement"/>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15888" y="201613"/>
            <a:ext cx="13763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115888" y="87313"/>
            <a:ext cx="6626225" cy="866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a:solidFill>
                  <a:srgbClr val="000000"/>
                </a:solidFill>
                <a:ea typeface="Calibri" panose="020F0502020204030204" pitchFamily="34" charset="0"/>
                <a:cs typeface="Times New Roman" panose="02020603050405020304" pitchFamily="18" charset="0"/>
              </a:rPr>
              <a:t>Materialen</a:t>
            </a:r>
            <a:r>
              <a:rPr lang="fr-FR" altLang="fr-FR" sz="700" u="sng">
                <a:solidFill>
                  <a:srgbClr val="FF0000"/>
                </a:solidFill>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 PU-beschichtetes Polyestergewebe</a:t>
            </a:r>
          </a:p>
          <a:p>
            <a:pPr eaLnBrk="1" hangingPunct="1">
              <a:lnSpc>
                <a:spcPct val="80000"/>
              </a:lnSpc>
              <a:buFontTx/>
              <a:buNone/>
            </a:pPr>
            <a:r>
              <a:rPr lang="fr-FR" altLang="fr-FR" sz="700" u="sng">
                <a:solidFill>
                  <a:srgbClr val="000000"/>
                </a:solidFill>
                <a:ea typeface="Calibri" panose="020F0502020204030204" pitchFamily="34" charset="0"/>
                <a:cs typeface="Times New Roman" panose="02020603050405020304" pitchFamily="18" charset="0"/>
              </a:rPr>
              <a:t>Benutzungsbeschränkungen :</a:t>
            </a:r>
            <a:r>
              <a:rPr lang="fr-FR" altLang="fr-FR" sz="700">
                <a:solidFill>
                  <a:srgbClr val="000000"/>
                </a:solidFill>
                <a:ea typeface="Calibri" panose="020F0502020204030204" pitchFamily="34" charset="0"/>
                <a:cs typeface="Times New Roman" panose="02020603050405020304" pitchFamily="18" charset="0"/>
              </a:rPr>
              <a:t> </a:t>
            </a:r>
            <a:r>
              <a:rPr lang="de-DE" altLang="fr-FR" sz="700">
                <a:solidFill>
                  <a:srgbClr val="000000"/>
                </a:solidFill>
                <a:ea typeface="Calibri" panose="020F0502020204030204" pitchFamily="34" charset="0"/>
                <a:cs typeface="Times New Roman" panose="02020603050405020304" pitchFamily="18" charset="0"/>
              </a:rPr>
              <a:t>Achtung, eine Kapuze tragen verringert das  Sichtsfeld und beeinträchtigt das Hören.</a:t>
            </a:r>
            <a:r>
              <a:rPr lang="fr-FR" altLang="fr-FR" sz="700">
                <a:solidFill>
                  <a:srgbClr val="FF0000"/>
                </a:solidFill>
                <a:ea typeface="Calibri" panose="020F0502020204030204" pitchFamily="34" charset="0"/>
                <a:cs typeface="Times New Roman" panose="02020603050405020304" pitchFamily="18" charset="0"/>
              </a:rPr>
              <a:t> </a:t>
            </a:r>
            <a:r>
              <a:rPr lang="de-DE" altLang="fr-FR" sz="700" u="sng">
                <a:solidFill>
                  <a:srgbClr val="000000"/>
                </a:solidFill>
                <a:ea typeface="Calibri" panose="020F0502020204030204" pitchFamily="34" charset="0"/>
                <a:cs typeface="Times New Roman" panose="02020603050405020304" pitchFamily="18" charset="0"/>
              </a:rPr>
              <a:t>Lagerung und Transport :</a:t>
            </a:r>
            <a:r>
              <a:rPr lang="de-DE" altLang="fr-FR" sz="70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700">
                <a:solidFill>
                  <a:srgbClr val="FF0000"/>
                </a:solidFill>
                <a:ea typeface="Calibri" panose="020F0502020204030204" pitchFamily="34" charset="0"/>
                <a:cs typeface="Times New Roman" panose="02020603050405020304" pitchFamily="18" charset="0"/>
              </a:rPr>
              <a:t> </a:t>
            </a:r>
            <a:r>
              <a:rPr lang="de-DE" altLang="fr-FR" sz="70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700" u="sng">
                <a:solidFill>
                  <a:srgbClr val="000000"/>
                </a:solidFill>
                <a:ea typeface="Calibri" panose="020F0502020204030204" pitchFamily="34" charset="0"/>
                <a:cs typeface="Times New Roman" panose="02020603050405020304" pitchFamily="18" charset="0"/>
              </a:rPr>
              <a:t>Reparatur :</a:t>
            </a:r>
            <a:r>
              <a:rPr lang="de-DE" altLang="fr-FR" sz="700">
                <a:solidFill>
                  <a:srgbClr val="000000"/>
                </a:solidFill>
                <a:ea typeface="Calibri" panose="020F0502020204030204" pitchFamily="34" charset="0"/>
                <a:cs typeface="Times New Roman" panose="02020603050405020304" pitchFamily="18" charset="0"/>
              </a:rPr>
              <a:t> wenn das Produkt beschädigt wird,  wird es keinen optimalen Schutz nicht gewähleisten. Deshalb muss es sofort repariert oder ersetzt werden. Ein beschädigtes Produkt darf nie benutzt werden.</a:t>
            </a:r>
            <a:r>
              <a:rPr lang="fr-FR" altLang="fr-FR" sz="700">
                <a:solidFill>
                  <a:srgbClr val="FF0000"/>
                </a:solidFill>
                <a:ea typeface="Calibri" panose="020F0502020204030204" pitchFamily="34" charset="0"/>
                <a:cs typeface="Times New Roman" panose="02020603050405020304" pitchFamily="18" charset="0"/>
              </a:rPr>
              <a:t> </a:t>
            </a:r>
            <a:r>
              <a:rPr lang="de-DE" altLang="fr-FR" sz="70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700">
                <a:solidFill>
                  <a:srgbClr val="FF0000"/>
                </a:solidFill>
                <a:ea typeface="Calibri" panose="020F0502020204030204" pitchFamily="34" charset="0"/>
                <a:cs typeface="Times New Roman" panose="02020603050405020304" pitchFamily="18" charset="0"/>
              </a:rPr>
              <a:t> </a:t>
            </a:r>
            <a:r>
              <a:rPr lang="de-DE" altLang="fr-FR" sz="70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ordnungsgemäss beseitigen wird.</a:t>
            </a:r>
            <a:r>
              <a:rPr lang="fr-FR" altLang="fr-FR" sz="700">
                <a:solidFill>
                  <a:srgbClr val="FF0000"/>
                </a:solidFill>
                <a:ea typeface="Calibri" panose="020F0502020204030204" pitchFamily="34" charset="0"/>
                <a:cs typeface="Times New Roman" panose="02020603050405020304" pitchFamily="18" charset="0"/>
              </a:rPr>
              <a:t> </a:t>
            </a:r>
            <a:r>
              <a:rPr lang="de-DE" altLang="fr-FR" sz="700">
                <a:solidFill>
                  <a:srgbClr val="000000"/>
                </a:solidFill>
                <a:ea typeface="Calibri" panose="020F0502020204030204" pitchFamily="34" charset="0"/>
                <a:cs typeface="Times New Roman" panose="02020603050405020304" pitchFamily="18" charset="0"/>
              </a:rPr>
              <a:t>Tabelle 1 : empfohlene Höchsttragedauer eines kompletten Schutzanzug ohne thermisches Futter, der aus einer Jacke und eine Hose besteht.</a:t>
            </a:r>
            <a:r>
              <a:rPr lang="fr-FR" altLang="fr-FR" sz="700">
                <a:solidFill>
                  <a:srgbClr val="FF0000"/>
                </a:solidFill>
                <a:ea typeface="Calibri" panose="020F0502020204030204" pitchFamily="34" charset="0"/>
                <a:cs typeface="Times New Roman" panose="02020603050405020304" pitchFamily="18" charset="0"/>
              </a:rPr>
              <a:t> </a:t>
            </a:r>
            <a:r>
              <a:rPr lang="de-DE" altLang="fr-FR" sz="700">
                <a:ea typeface="Calibri" panose="020F0502020204030204" pitchFamily="34" charset="0"/>
                <a:cs typeface="Times New Roman" panose="02020603050405020304" pitchFamily="18" charset="0"/>
              </a:rPr>
              <a:t>Die Konformitätserklärung ist auf der Webseite verfügbar: siehe **.</a:t>
            </a:r>
          </a:p>
        </p:txBody>
      </p:sp>
      <p:sp>
        <p:nvSpPr>
          <p:cNvPr id="3075" name="Text Box 15"/>
          <p:cNvSpPr txBox="1">
            <a:spLocks noChangeArrowheads="1"/>
          </p:cNvSpPr>
          <p:nvPr/>
        </p:nvSpPr>
        <p:spPr bwMode="auto">
          <a:xfrm>
            <a:off x="6494463" y="873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D</a:t>
            </a:r>
            <a:endParaRPr lang="fr-FR" altLang="fr-FR" sz="1800"/>
          </a:p>
        </p:txBody>
      </p:sp>
      <p:sp>
        <p:nvSpPr>
          <p:cNvPr id="3076" name="Rectangle 16"/>
          <p:cNvSpPr>
            <a:spLocks noChangeArrowheads="1"/>
          </p:cNvSpPr>
          <p:nvPr/>
        </p:nvSpPr>
        <p:spPr bwMode="auto">
          <a:xfrm>
            <a:off x="115888" y="955675"/>
            <a:ext cx="6626225" cy="971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материал</a:t>
            </a:r>
            <a:r>
              <a:rPr lang="fr-FR" altLang="fr-FR" sz="700">
                <a:solidFill>
                  <a:srgbClr val="000000"/>
                </a:solidFill>
                <a:ea typeface="Calibri" panose="020F0502020204030204" pitchFamily="34" charset="0"/>
                <a:cs typeface="Times New Roman" panose="02020603050405020304" pitchFamily="18" charset="0"/>
              </a:rPr>
              <a:t> : PU-</a:t>
            </a:r>
            <a:r>
              <a:rPr lang="az-Cyrl-AZ" altLang="fr-FR" sz="700">
                <a:solidFill>
                  <a:srgbClr val="000000"/>
                </a:solidFill>
                <a:ea typeface="Calibri" panose="020F0502020204030204" pitchFamily="34" charset="0"/>
                <a:cs typeface="Times New Roman" panose="02020603050405020304" pitchFamily="18" charset="0"/>
              </a:rPr>
              <a:t>покритие полиестер</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Внимание, носенето на качулка намалява полето на видимост и чуваемост. Съхранение и транспорт: Съхранявайте винаги на чисто и сухо място.</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НЕ СКЛАДИРАЙТЕ НА МЯСТО, където дрехата може да бъде изложена пряко на слънчева светлина.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Това облекло трябва да се транспо</a:t>
            </a:r>
            <a:r>
              <a:rPr lang="bg-BG" altLang="fr-FR" sz="700">
                <a:solidFill>
                  <a:srgbClr val="000000"/>
                </a:solidFill>
                <a:ea typeface="Calibri" panose="020F0502020204030204" pitchFamily="34" charset="0"/>
                <a:cs typeface="Times New Roman" panose="02020603050405020304" pitchFamily="18" charset="0"/>
              </a:rPr>
              <a:t>р</a:t>
            </a:r>
            <a:r>
              <a:rPr lang="ru-RU" altLang="fr-FR" sz="700">
                <a:solidFill>
                  <a:srgbClr val="000000"/>
                </a:solidFill>
                <a:ea typeface="Calibri" panose="020F0502020204030204" pitchFamily="34" charset="0"/>
                <a:cs typeface="Times New Roman" panose="02020603050405020304" pitchFamily="18" charset="0"/>
              </a:rPr>
              <a:t>ти</a:t>
            </a:r>
            <a:r>
              <a:rPr lang="bg-BG" altLang="fr-FR" sz="700">
                <a:solidFill>
                  <a:srgbClr val="000000"/>
                </a:solidFill>
                <a:ea typeface="Calibri" panose="020F0502020204030204" pitchFamily="34" charset="0"/>
                <a:cs typeface="Times New Roman" panose="02020603050405020304" pitchFamily="18" charset="0"/>
              </a:rPr>
              <a:t>р</a:t>
            </a:r>
            <a:r>
              <a:rPr lang="ru-RU" altLang="fr-FR" sz="700">
                <a:solidFill>
                  <a:srgbClr val="000000"/>
                </a:solidFill>
                <a:ea typeface="Calibri" panose="020F0502020204030204" pitchFamily="34" charset="0"/>
                <a:cs typeface="Times New Roman" panose="02020603050405020304" pitchFamily="18" charset="0"/>
              </a:rPr>
              <a:t>а така както е било дост</a:t>
            </a:r>
            <a:r>
              <a:rPr lang="bg-BG" altLang="fr-FR" sz="700">
                <a:solidFill>
                  <a:srgbClr val="000000"/>
                </a:solidFill>
                <a:ea typeface="Calibri" panose="020F0502020204030204" pitchFamily="34" charset="0"/>
                <a:cs typeface="Times New Roman" panose="02020603050405020304" pitchFamily="18" charset="0"/>
              </a:rPr>
              <a:t>а</a:t>
            </a:r>
            <a:r>
              <a:rPr lang="ru-RU" altLang="fr-FR" sz="700">
                <a:solidFill>
                  <a:srgbClr val="000000"/>
                </a:solidFill>
                <a:ea typeface="Calibri" panose="020F0502020204030204" pitchFamily="34" charset="0"/>
                <a:cs typeface="Times New Roman" panose="02020603050405020304" pitchFamily="18" charset="0"/>
              </a:rPr>
              <a:t>вено от производителя.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Никога не използвайте повреден продукт.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Поправката на този продукт се толерира единствено в случай, че изискванията към продукта не са засегнати.</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Ако продължавате да имате съмнение, свържете се с производителя преди да се опитате да поправите продукта.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Свържете се със специализираното предприятие за отпадъци за подходящо премахване на дрехата.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Таб.1: максимална препоръчителна продължителност на носене за пълен комплект, състоящ се от връхна дреха и панталон без термична подплата. термичната изолация може да намалее след процедурите по почистване.</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Декларацията за съответствие е налична на уеб сайта: вижте **.	</a:t>
            </a:r>
            <a:r>
              <a:rPr lang="fr-FR" altLang="fr-FR" sz="700">
                <a:solidFill>
                  <a:srgbClr val="000000"/>
                </a:solidFill>
                <a:ea typeface="Calibri" panose="020F0502020204030204" pitchFamily="34" charset="0"/>
                <a:cs typeface="Times New Roman" panose="02020603050405020304" pitchFamily="18" charset="0"/>
              </a:rPr>
              <a:t> </a:t>
            </a:r>
            <a:r>
              <a:rPr lang="es-ES"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3077" name="Text Box 17"/>
          <p:cNvSpPr txBox="1">
            <a:spLocks noChangeArrowheads="1"/>
          </p:cNvSpPr>
          <p:nvPr/>
        </p:nvSpPr>
        <p:spPr bwMode="auto">
          <a:xfrm>
            <a:off x="6494463" y="9556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3078" name="Rectangle 18"/>
          <p:cNvSpPr>
            <a:spLocks noChangeArrowheads="1"/>
          </p:cNvSpPr>
          <p:nvPr/>
        </p:nvSpPr>
        <p:spPr bwMode="auto">
          <a:xfrm>
            <a:off x="115888" y="1927225"/>
            <a:ext cx="6626225"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 :</a:t>
            </a:r>
            <a:r>
              <a:rPr lang="fr-FR" altLang="fr-FR" sz="700">
                <a:solidFill>
                  <a:srgbClr val="000000"/>
                </a:solidFill>
                <a:ea typeface="Calibri" panose="020F0502020204030204" pitchFamily="34" charset="0"/>
                <a:cs typeface="Times New Roman" panose="02020603050405020304" pitchFamily="18" charset="0"/>
              </a:rPr>
              <a:t> PU poliéster revestido</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t-PT" altLang="fr-FR" sz="700" u="sng">
                <a:solidFill>
                  <a:srgbClr val="000000"/>
                </a:solidFill>
                <a:ea typeface="Calibri" panose="020F0502020204030204" pitchFamily="34" charset="0"/>
                <a:cs typeface="Times New Roman" panose="02020603050405020304" pitchFamily="18" charset="0"/>
              </a:rPr>
              <a:t>Limites de utilizações:</a:t>
            </a:r>
            <a:r>
              <a:rPr lang="pt-PT" altLang="fr-FR" sz="700">
                <a:solidFill>
                  <a:srgbClr val="000000"/>
                </a:solidFill>
                <a:ea typeface="Calibri" panose="020F0502020204030204" pitchFamily="34" charset="0"/>
                <a:cs typeface="Times New Roman" panose="02020603050405020304" pitchFamily="18" charset="0"/>
              </a:rPr>
              <a:t> Atenção, o uso de um capucho diminui o campo de visão e de audição. </a:t>
            </a:r>
            <a:r>
              <a:rPr lang="pt-PT" altLang="fr-FR" sz="700" u="sng">
                <a:solidFill>
                  <a:srgbClr val="000000"/>
                </a:solidFill>
                <a:ea typeface="Calibri" panose="020F0502020204030204" pitchFamily="34" charset="0"/>
                <a:cs typeface="Times New Roman" panose="02020603050405020304" pitchFamily="18" charset="0"/>
              </a:rPr>
              <a:t>Armazenamento e transporte:</a:t>
            </a:r>
            <a:r>
              <a:rPr lang="pt-PT" altLang="fr-FR" sz="700">
                <a:solidFill>
                  <a:srgbClr val="000000"/>
                </a:solidFill>
                <a:ea typeface="Calibri" panose="020F0502020204030204" pitchFamily="34" charset="0"/>
                <a:cs typeface="Times New Roman" panose="02020603050405020304" pitchFamily="18" charset="0"/>
              </a:rPr>
              <a:t> Guarde sempre num local </a:t>
            </a:r>
          </a:p>
          <a:p>
            <a:pPr algn="just" eaLnBrk="1" hangingPunct="1">
              <a:spcBef>
                <a:spcPct val="0"/>
              </a:spcBef>
              <a:buFontTx/>
              <a:buNone/>
            </a:pPr>
            <a:r>
              <a:rPr lang="pt-PT" altLang="fr-FR" sz="700">
                <a:solidFill>
                  <a:srgbClr val="000000"/>
                </a:solidFill>
                <a:ea typeface="Calibri" panose="020F0502020204030204" pitchFamily="34" charset="0"/>
                <a:cs typeface="Times New Roman" panose="02020603050405020304" pitchFamily="18" charset="0"/>
              </a:rPr>
              <a:t>limpo e seco. NÃO guardar num local onde o vestuário possa estar exposto directamente à luz do sol.</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Este vestuário deve ser transportado tal como é fornecido pelo fabricante.</a:t>
            </a:r>
            <a:r>
              <a:rPr lang="fr-FR" altLang="fr-FR" sz="700" u="sng">
                <a:solidFill>
                  <a:srgbClr val="000000"/>
                </a:solidFill>
                <a:ea typeface="Calibri" panose="020F0502020204030204" pitchFamily="34" charset="0"/>
                <a:cs typeface="Times New Roman" panose="02020603050405020304" pitchFamily="18" charset="0"/>
              </a:rPr>
              <a:t> </a:t>
            </a:r>
            <a:r>
              <a:rPr lang="pt-PT" altLang="fr-FR" sz="700" u="sng">
                <a:solidFill>
                  <a:srgbClr val="000000"/>
                </a:solidFill>
                <a:ea typeface="Calibri" panose="020F0502020204030204" pitchFamily="34" charset="0"/>
                <a:cs typeface="Times New Roman" panose="02020603050405020304" pitchFamily="18" charset="0"/>
              </a:rPr>
              <a:t>REPARAÇÃO</a:t>
            </a:r>
            <a:r>
              <a:rPr lang="pt-PT" altLang="fr-FR" sz="700">
                <a:solidFill>
                  <a:srgbClr val="000000"/>
                </a:solidFill>
                <a:ea typeface="Calibri" panose="020F0502020204030204" pitchFamily="34" charset="0"/>
                <a:cs typeface="Times New Roman" panose="02020603050405020304" pitchFamily="18" charset="0"/>
              </a:rPr>
              <a:t> – Se o produto estiver danificado, não poderá alcançar o nível máximo de protecção e, por isso, deverá ser reparado ou substituído imediatamente. Nunca utilizar um produto danificado.</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A reparação deste produto é unicamente tolerada no âmbito em que as reivindicações deste vestuário não sejam afectadas. Em caso de dúvidas, contactar o fabricante abaixo antes de tentar reparar o produto.</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Contactar o responsável pelos resíduos para a eliminação adequada do vestuário.</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Tab. 1: duração máxima de uso recomendada para uma combinação completa, composta por um casaco e umas calças sem revestimento térmico.</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t>A declaração de conformidade está disponível no site: ver **.</a:t>
            </a:r>
          </a:p>
        </p:txBody>
      </p:sp>
      <p:sp>
        <p:nvSpPr>
          <p:cNvPr id="3079" name="Text Box 19"/>
          <p:cNvSpPr txBox="1">
            <a:spLocks noChangeArrowheads="1"/>
          </p:cNvSpPr>
          <p:nvPr/>
        </p:nvSpPr>
        <p:spPr bwMode="auto">
          <a:xfrm>
            <a:off x="6494463" y="19272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3080" name="Rectangle 20"/>
          <p:cNvSpPr>
            <a:spLocks noChangeArrowheads="1"/>
          </p:cNvSpPr>
          <p:nvPr/>
        </p:nvSpPr>
        <p:spPr bwMode="auto">
          <a:xfrm>
            <a:off x="115888" y="2794000"/>
            <a:ext cx="6626225" cy="792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PU-belagd polyester</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sv-SE" altLang="fr-FR" sz="700" u="sng">
                <a:solidFill>
                  <a:srgbClr val="000000"/>
                </a:solidFill>
                <a:ea typeface="Calibri" panose="020F0502020204030204" pitchFamily="34" charset="0"/>
                <a:cs typeface="Times New Roman" panose="02020603050405020304" pitchFamily="18" charset="0"/>
              </a:rPr>
              <a:t>Begränsningar i användningen:</a:t>
            </a:r>
            <a:r>
              <a:rPr lang="sv-SE" altLang="fr-FR" sz="700">
                <a:solidFill>
                  <a:srgbClr val="000000"/>
                </a:solidFill>
                <a:ea typeface="Calibri" panose="020F0502020204030204" pitchFamily="34" charset="0"/>
                <a:cs typeface="Times New Roman" panose="02020603050405020304" pitchFamily="18" charset="0"/>
              </a:rPr>
              <a:t> arning för att en uppfälld kapuschong minskar sikt och hörsel. </a:t>
            </a:r>
            <a:r>
              <a:rPr lang="sv-SE" altLang="fr-FR" sz="700" u="sng">
                <a:solidFill>
                  <a:srgbClr val="000000"/>
                </a:solidFill>
                <a:ea typeface="Calibri" panose="020F0502020204030204" pitchFamily="34" charset="0"/>
                <a:cs typeface="Times New Roman" panose="02020603050405020304" pitchFamily="18" charset="0"/>
              </a:rPr>
              <a:t>Lagring och transport:</a:t>
            </a:r>
            <a:r>
              <a:rPr lang="sv-SE" altLang="fr-FR" sz="700">
                <a:solidFill>
                  <a:srgbClr val="000000"/>
                </a:solidFill>
                <a:ea typeface="Calibri" panose="020F0502020204030204" pitchFamily="34" charset="0"/>
                <a:cs typeface="Times New Roman" panose="02020603050405020304" pitchFamily="18" charset="0"/>
              </a:rPr>
              <a:t> Skall förvaras på ett torrt och rent ställe.</a:t>
            </a:r>
          </a:p>
          <a:p>
            <a:pPr eaLnBrk="1" hangingPunct="1">
              <a:spcBef>
                <a:spcPct val="0"/>
              </a:spcBef>
              <a:buFontTx/>
              <a:buNone/>
            </a:pPr>
            <a:r>
              <a:rPr lang="sv-SE" altLang="fr-FR" sz="700">
                <a:solidFill>
                  <a:srgbClr val="000000"/>
                </a:solidFill>
                <a:ea typeface="Calibri" panose="020F0502020204030204" pitchFamily="34" charset="0"/>
                <a:cs typeface="Times New Roman" panose="02020603050405020304" pitchFamily="18" charset="0"/>
              </a:rPr>
              <a:t>BÖR INTE förvaras där klädesplagget skulle kunna utsättas för direkt solljus.</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Klädesplagget skall fraktas i samma skick som det levererats av tillverkaren.</a:t>
            </a:r>
            <a:r>
              <a:rPr lang="fr-FR" altLang="fr-FR" sz="700">
                <a:solidFill>
                  <a:srgbClr val="800000"/>
                </a:solidFill>
                <a:ea typeface="Calibri" panose="020F0502020204030204" pitchFamily="34" charset="0"/>
                <a:cs typeface="Times New Roman" panose="02020603050405020304" pitchFamily="18" charset="0"/>
              </a:rPr>
              <a:t> </a:t>
            </a:r>
            <a:r>
              <a:rPr lang="sv-SE" altLang="fr-FR" sz="700" u="sng">
                <a:solidFill>
                  <a:srgbClr val="000000"/>
                </a:solidFill>
                <a:ea typeface="Calibri" panose="020F0502020204030204" pitchFamily="34" charset="0"/>
                <a:cs typeface="Times New Roman" panose="02020603050405020304" pitchFamily="18" charset="0"/>
              </a:rPr>
              <a:t>LAGNING -</a:t>
            </a:r>
            <a:r>
              <a:rPr lang="sv-SE" altLang="fr-FR" sz="700">
                <a:solidFill>
                  <a:srgbClr val="000000"/>
                </a:solidFill>
                <a:ea typeface="Calibri" panose="020F0502020204030204" pitchFamily="34" charset="0"/>
                <a:cs typeface="Times New Roman" panose="02020603050405020304" pitchFamily="18" charset="0"/>
              </a:rPr>
              <a:t> Om produkten skadats, kan den inte uppnå den maximala skyddsnivån, och den skall då lagas eller ersättas omedelbart.</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En skadad produkt bör inte användas. Lagning av produkten tolereras bara om det inte påverkar det som utlovats om klädesplagget. Om du är tveksam, kontakta tillverkaren nedan innan du försöker laga produkten.</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Kontakta ditt avfallshanteringsföretag så att klädesplagget kan elimineras på lämpligt sätt. Tab. 1: rekommenderad maximal tid som en hel dräkt, bestående av jacka och byxor utan värmefoder, kan bäras. </a:t>
            </a:r>
            <a:r>
              <a:rPr lang="sv-SE" altLang="fr-FR" sz="700"/>
              <a:t>Försäkran om överensstämmelse finns på webbplatsen: se **.</a:t>
            </a:r>
          </a:p>
        </p:txBody>
      </p:sp>
      <p:sp>
        <p:nvSpPr>
          <p:cNvPr id="3081" name="Text Box 21"/>
          <p:cNvSpPr txBox="1">
            <a:spLocks noChangeArrowheads="1"/>
          </p:cNvSpPr>
          <p:nvPr/>
        </p:nvSpPr>
        <p:spPr bwMode="auto">
          <a:xfrm>
            <a:off x="6494463" y="27940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
        <p:nvSpPr>
          <p:cNvPr id="3082" name="Rectangle 22"/>
          <p:cNvSpPr>
            <a:spLocks noChangeArrowheads="1"/>
          </p:cNvSpPr>
          <p:nvPr/>
        </p:nvSpPr>
        <p:spPr bwMode="auto">
          <a:xfrm>
            <a:off x="115888" y="3586163"/>
            <a:ext cx="6626225" cy="1006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a:t>
            </a:r>
            <a:r>
              <a:rPr lang="fr-FR" altLang="fr-FR" sz="700">
                <a:solidFill>
                  <a:srgbClr val="000000"/>
                </a:solidFill>
                <a:ea typeface="Calibri" panose="020F0502020204030204" pitchFamily="34" charset="0"/>
                <a:cs typeface="Times New Roman" panose="02020603050405020304" pitchFamily="18" charset="0"/>
              </a:rPr>
              <a:t> : PU-gecoat polyester</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nl-NL" altLang="fr-FR" sz="700" u="sng">
                <a:solidFill>
                  <a:srgbClr val="000000"/>
                </a:solidFill>
                <a:ea typeface="Calibri" panose="020F0502020204030204" pitchFamily="34" charset="0"/>
                <a:cs typeface="Times New Roman" panose="02020603050405020304" pitchFamily="18" charset="0"/>
              </a:rPr>
              <a:t>Gebruiksbeperkingen:</a:t>
            </a:r>
            <a:r>
              <a:rPr lang="nl-NL" altLang="fr-FR" sz="700">
                <a:solidFill>
                  <a:srgbClr val="000000"/>
                </a:solidFill>
                <a:ea typeface="Calibri" panose="020F0502020204030204" pitchFamily="34" charset="0"/>
                <a:cs typeface="Times New Roman" panose="02020603050405020304" pitchFamily="18" charset="0"/>
              </a:rPr>
              <a:t> Opgelet: Door de kap op het hoofd te zetten vermindert het zicht en het gehoor van de drager.</a:t>
            </a:r>
            <a:r>
              <a:rPr lang="fr-FR" altLang="fr-FR" sz="700">
                <a:solidFill>
                  <a:srgbClr val="800000"/>
                </a:solidFill>
                <a:ea typeface="Calibri" panose="020F0502020204030204" pitchFamily="34" charset="0"/>
                <a:cs typeface="Times New Roman" panose="02020603050405020304" pitchFamily="18" charset="0"/>
              </a:rPr>
              <a:t> </a:t>
            </a:r>
            <a:r>
              <a:rPr lang="nl-NL" altLang="fr-FR" sz="700" u="sng">
                <a:solidFill>
                  <a:srgbClr val="000000"/>
                </a:solidFill>
                <a:ea typeface="Calibri" panose="020F0502020204030204" pitchFamily="34" charset="0"/>
                <a:cs typeface="Times New Roman" panose="02020603050405020304" pitchFamily="18" charset="0"/>
              </a:rPr>
              <a:t>Opslag en transport:</a:t>
            </a:r>
            <a:r>
              <a:rPr lang="nl-NL" altLang="fr-FR" sz="700">
                <a:solidFill>
                  <a:srgbClr val="000000"/>
                </a:solidFill>
                <a:ea typeface="Calibri" panose="020F0502020204030204" pitchFamily="34" charset="0"/>
                <a:cs typeface="Times New Roman" panose="02020603050405020304" pitchFamily="18" charset="0"/>
              </a:rPr>
              <a:t> Het kledingsstuk </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moet altijd worden bewaard op een schone en droge plek.</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Het kledingsstuk NIET bewaren op een plaats waar het wordt blootgesteld aan direct zonlicht.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Dit kledingsstuk moet worden vervoerd op de manier zoals geleverd door de fabrikant.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u="sng">
                <a:solidFill>
                  <a:srgbClr val="000000"/>
                </a:solidFill>
                <a:ea typeface="Calibri" panose="020F0502020204030204" pitchFamily="34" charset="0"/>
                <a:cs typeface="Times New Roman" panose="02020603050405020304" pitchFamily="18" charset="0"/>
              </a:rPr>
              <a:t>REPARATIE:</a:t>
            </a:r>
            <a:r>
              <a:rPr lang="nl-NL" altLang="fr-FR" sz="700">
                <a:solidFill>
                  <a:srgbClr val="000000"/>
                </a:solidFill>
                <a:ea typeface="Calibri" panose="020F0502020204030204" pitchFamily="34" charset="0"/>
                <a:cs typeface="Times New Roman" panose="02020603050405020304" pitchFamily="18" charset="0"/>
              </a:rPr>
              <a:t> Indien beschadigd zal het kledingsstuk niet het maximale beschermingsniveau bieden. Daarom moet het meteen worden hersteld of vervangen.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Een beschadigd kledingsstuk nooit blijven gebruiken.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Reparatie van een kledingsstuk is alleen toegelaten op voorwaarde dat geen afbreuk wordt gedaan aan de gebruiksvoorwaarden van het product. In geval van twijfel contact opnemen met de fabrikant alvorens het kledingsstuk wordt hersteld.</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Neem contact op met uw afvalbehandelaar om het kledingsstuk op de meest aangewezen manier te vernietigen.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Tab. 1: maximaal aanbevolen draagduur voor een volledige set bestaande uit een jas en een broek zonder thermische voering.</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t>De conformiteitsverklaring is beschikbaar op de website: zie**.</a:t>
            </a:r>
          </a:p>
        </p:txBody>
      </p:sp>
      <p:sp>
        <p:nvSpPr>
          <p:cNvPr id="3083" name="Text Box 23"/>
          <p:cNvSpPr txBox="1">
            <a:spLocks noChangeArrowheads="1"/>
          </p:cNvSpPr>
          <p:nvPr/>
        </p:nvSpPr>
        <p:spPr bwMode="auto">
          <a:xfrm>
            <a:off x="6491288" y="35861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
        <p:nvSpPr>
          <p:cNvPr id="3084" name="Rectangle 24"/>
          <p:cNvSpPr>
            <a:spLocks noChangeArrowheads="1"/>
          </p:cNvSpPr>
          <p:nvPr/>
        </p:nvSpPr>
        <p:spPr bwMode="auto">
          <a:xfrm>
            <a:off x="115888" y="4592638"/>
            <a:ext cx="66262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materiaali</a:t>
            </a:r>
            <a:r>
              <a:rPr lang="fr-FR" altLang="fr-FR" sz="700">
                <a:solidFill>
                  <a:srgbClr val="000000"/>
                </a:solidFill>
                <a:ea typeface="Calibri" panose="020F0502020204030204" pitchFamily="34" charset="0"/>
                <a:cs typeface="Times New Roman" panose="02020603050405020304" pitchFamily="18" charset="0"/>
              </a:rPr>
              <a:t> : PU-pinnoitettu polyesteri</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u="sng">
                <a:solidFill>
                  <a:srgbClr val="000000"/>
                </a:solidFill>
                <a:ea typeface="Calibri" panose="020F0502020204030204" pitchFamily="34" charset="0"/>
                <a:cs typeface="Times New Roman" panose="02020603050405020304" pitchFamily="18" charset="0"/>
              </a:rPr>
              <a:t>Käyttörajoitukset:</a:t>
            </a:r>
            <a:r>
              <a:rPr lang="fr-FR" altLang="fr-FR" sz="700">
                <a:solidFill>
                  <a:srgbClr val="000000"/>
                </a:solidFill>
                <a:ea typeface="Calibri" panose="020F0502020204030204" pitchFamily="34" charset="0"/>
                <a:cs typeface="Times New Roman" panose="02020603050405020304" pitchFamily="18" charset="0"/>
              </a:rPr>
              <a:t> Huomio! Hupun käyttäminen pienentää näkö- ja kuulokenttää. </a:t>
            </a:r>
            <a:r>
              <a:rPr lang="fr-FR" altLang="fr-FR" sz="700" u="sng">
                <a:solidFill>
                  <a:srgbClr val="000000"/>
                </a:solidFill>
                <a:ea typeface="Calibri" panose="020F0502020204030204" pitchFamily="34" charset="0"/>
                <a:cs typeface="Times New Roman" panose="02020603050405020304" pitchFamily="18" charset="0"/>
              </a:rPr>
              <a:t>Säilytys ja kuljetus</a:t>
            </a:r>
            <a:r>
              <a:rPr lang="fr-FR" altLang="fr-FR" sz="700">
                <a:solidFill>
                  <a:srgbClr val="000000"/>
                </a:solidFill>
                <a:ea typeface="Calibri" panose="020F0502020204030204" pitchFamily="34" charset="0"/>
                <a:cs typeface="Times New Roman" panose="02020603050405020304" pitchFamily="18" charset="0"/>
              </a:rPr>
              <a:t>: Säilytä vaate aina puhtaassa ja kuivassa paikassa. Vaatetta EI SAA säilyttää paikassa, jossa se saattaa joutua kosketuksiin suoran auringonpaisteen kanssa. Vaatetta tulee kuljettaa samalla tavalla, jolla se on tullut valmistajalta. KORJAUS – Jos tuote on vahingoittunut, se ei takaa maksimaalista suojatasoa. Siinä tapauksessa korjauta tai vaihda tuote uuteen välittömästi. Älä koskaan käytä vahingoittunutta tuotetta. Tämän tuotteen korjaus on sallittua vain sellaisissa olosuhteissa, jotka eivät vaikuta vaatteelle asetettuihin vaatimuksiin. Jos epäröit, ota yhteys valmistajaan (katso alla) ennen kuin yrität korjata tuotetta. Ota yhteys jätteistä vastaavaan yritykseen vaatteen asianmukaista hävittämistä varten. Taulukko 1: suositeltu maksimikäyttöaika asukokonaisuudelle, joka koostuu takista ja housuista ilman lämpövuorausta. </a:t>
            </a:r>
            <a:r>
              <a:rPr lang="fi-FI" altLang="fr-FR" sz="700"/>
              <a:t>Vaatimustenmukaisuusvakuutus on saatavilla verkkosivuilla: katso**.</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sp>
        <p:nvSpPr>
          <p:cNvPr id="3085" name="Text Box 25"/>
          <p:cNvSpPr txBox="1">
            <a:spLocks noChangeArrowheads="1"/>
          </p:cNvSpPr>
          <p:nvPr/>
        </p:nvSpPr>
        <p:spPr bwMode="auto">
          <a:xfrm>
            <a:off x="6491288" y="45926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 I</a:t>
            </a:r>
            <a:endParaRPr lang="fr-FR" altLang="fr-FR" sz="1800"/>
          </a:p>
        </p:txBody>
      </p:sp>
      <p:sp>
        <p:nvSpPr>
          <p:cNvPr id="3086" name="Rectangle 26"/>
          <p:cNvSpPr>
            <a:spLocks noChangeArrowheads="1"/>
          </p:cNvSpPr>
          <p:nvPr/>
        </p:nvSpPr>
        <p:spPr bwMode="auto">
          <a:xfrm>
            <a:off x="115888" y="5529263"/>
            <a:ext cx="6626225" cy="1008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materiale</a:t>
            </a:r>
            <a:r>
              <a:rPr lang="fr-FR" altLang="fr-FR" sz="700">
                <a:solidFill>
                  <a:srgbClr val="000000"/>
                </a:solidFill>
                <a:ea typeface="Calibri" panose="020F0502020204030204" pitchFamily="34" charset="0"/>
                <a:cs typeface="Times New Roman" panose="02020603050405020304" pitchFamily="18" charset="0"/>
              </a:rPr>
              <a:t> : PU-belagt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da-DK" altLang="fr-FR" sz="700" u="sng">
                <a:solidFill>
                  <a:srgbClr val="000000"/>
                </a:solidFill>
                <a:ea typeface="Calibri" panose="020F0502020204030204" pitchFamily="34" charset="0"/>
                <a:cs typeface="Times New Roman" panose="02020603050405020304" pitchFamily="18" charset="0"/>
              </a:rPr>
              <a:t>Brugsbegrænsninger:</a:t>
            </a:r>
            <a:r>
              <a:rPr lang="da-DK" altLang="fr-FR" sz="700">
                <a:solidFill>
                  <a:srgbClr val="000000"/>
                </a:solidFill>
                <a:ea typeface="Calibri" panose="020F0502020204030204" pitchFamily="34" charset="0"/>
                <a:cs typeface="Times New Roman" panose="02020603050405020304" pitchFamily="18" charset="0"/>
              </a:rPr>
              <a:t> Pas på! Anvendelse af hætten reducerer synsfeltet og nedsætter hørelsen.</a:t>
            </a:r>
            <a:r>
              <a:rPr lang="fr-FR" altLang="fr-FR" sz="700">
                <a:solidFill>
                  <a:srgbClr val="000000"/>
                </a:solidFill>
                <a:ea typeface="Calibri" panose="020F0502020204030204" pitchFamily="34" charset="0"/>
                <a:cs typeface="Times New Roman" panose="02020603050405020304" pitchFamily="18" charset="0"/>
              </a:rPr>
              <a:t> </a:t>
            </a:r>
            <a:r>
              <a:rPr lang="da-DK" altLang="fr-FR" sz="700" u="sng">
                <a:solidFill>
                  <a:srgbClr val="000000"/>
                </a:solidFill>
                <a:ea typeface="Calibri" panose="020F0502020204030204" pitchFamily="34" charset="0"/>
                <a:cs typeface="Times New Roman" panose="02020603050405020304" pitchFamily="18" charset="0"/>
              </a:rPr>
              <a:t>Opbevaring og transport:</a:t>
            </a:r>
            <a:r>
              <a:rPr lang="da-DK" altLang="fr-FR" sz="700">
                <a:solidFill>
                  <a:srgbClr val="000000"/>
                </a:solidFill>
                <a:ea typeface="Calibri" panose="020F0502020204030204" pitchFamily="34" charset="0"/>
                <a:cs typeface="Times New Roman" panose="02020603050405020304" pitchFamily="18" charset="0"/>
              </a:rPr>
              <a:t> Opbevar altid </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beskyttelsesbeklædningen på et rent og tørt sted.</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MÅ IKKE opbevares på et sted, hvor beskyttelsesbeklædningen kunne blive udsat for direkte sollys.</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Denne beskyttelsesbeklædning skal transporteres sådan som denne er blevet leveret af fabrikanten.</a:t>
            </a:r>
            <a:r>
              <a:rPr lang="fr-FR" altLang="fr-FR" sz="700">
                <a:solidFill>
                  <a:srgbClr val="000000"/>
                </a:solidFill>
                <a:ea typeface="Calibri" panose="020F0502020204030204" pitchFamily="34" charset="0"/>
                <a:cs typeface="Times New Roman" panose="02020603050405020304" pitchFamily="18" charset="0"/>
              </a:rPr>
              <a:t> </a:t>
            </a:r>
            <a:r>
              <a:rPr lang="da-DK" altLang="fr-FR" sz="700" u="sng">
                <a:solidFill>
                  <a:srgbClr val="000000"/>
                </a:solidFill>
                <a:ea typeface="Calibri" panose="020F0502020204030204" pitchFamily="34" charset="0"/>
                <a:cs typeface="Times New Roman" panose="02020603050405020304" pitchFamily="18" charset="0"/>
              </a:rPr>
              <a:t>REPARATION –</a:t>
            </a:r>
            <a:r>
              <a:rPr lang="da-DK" altLang="fr-FR" sz="700">
                <a:solidFill>
                  <a:srgbClr val="000000"/>
                </a:solidFill>
                <a:ea typeface="Calibri" panose="020F0502020204030204" pitchFamily="34" charset="0"/>
                <a:cs typeface="Times New Roman" panose="02020603050405020304" pitchFamily="18" charset="0"/>
              </a:rPr>
              <a:t> Hvis produktet er beskadiget, vil det ikke kunne yde det maksimale beskyttelsesniveau og skal i så tilfælde repareres eller erstattes øjeblikkeligt.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Anvend aldrig et beskadiget produkt.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Reparation af dette produkt kan kun accepteres i de tilfælde, hvor sikkerhedskravene til dette produkt ikke påvirkes. I tvivlstilfælde skal du kontakte nedenstående fabrikant, før du forsøger at reparere produktet.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Kontakt dit affaldscenter for korrekt afskaffelse af denne beskyttelsesbeklædning.</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Tab. 1: den maksimalt anbefalede varighed for bæring af en beskyttelsesbeklædning gældende for en komplet kombination bestående af en jakke og et par bukser uden termisk for.</a:t>
            </a:r>
            <a:r>
              <a:rPr lang="fr-FR" altLang="fr-FR" sz="700">
                <a:solidFill>
                  <a:srgbClr val="000000"/>
                </a:solidFill>
                <a:ea typeface="Calibri" panose="020F0502020204030204" pitchFamily="34" charset="0"/>
                <a:cs typeface="Times New Roman" panose="02020603050405020304" pitchFamily="18" charset="0"/>
              </a:rPr>
              <a:t> Konformitetserklæringen er tilgængelig på hjemmesiden: se **.</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3087" name="Text Box 27"/>
          <p:cNvSpPr txBox="1">
            <a:spLocks noChangeArrowheads="1"/>
          </p:cNvSpPr>
          <p:nvPr/>
        </p:nvSpPr>
        <p:spPr bwMode="auto">
          <a:xfrm>
            <a:off x="6491288" y="55292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3088" name="Rectangle 28"/>
          <p:cNvSpPr>
            <a:spLocks noChangeArrowheads="1"/>
          </p:cNvSpPr>
          <p:nvPr/>
        </p:nvSpPr>
        <p:spPr bwMode="auto">
          <a:xfrm>
            <a:off x="115888" y="6537325"/>
            <a:ext cx="6626225" cy="973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tworzywo</a:t>
            </a:r>
            <a:r>
              <a:rPr lang="fr-FR" altLang="fr-FR" sz="700">
                <a:solidFill>
                  <a:srgbClr val="000000"/>
                </a:solidFill>
                <a:ea typeface="Calibri" panose="020F0502020204030204" pitchFamily="34" charset="0"/>
                <a:cs typeface="Times New Roman" panose="02020603050405020304" pitchFamily="18" charset="0"/>
              </a:rPr>
              <a:t> : PU-powlekany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u="sng">
                <a:solidFill>
                  <a:srgbClr val="000000"/>
                </a:solidFill>
                <a:ea typeface="Calibri" panose="020F0502020204030204" pitchFamily="34" charset="0"/>
                <a:cs typeface="Times New Roman" panose="02020603050405020304" pitchFamily="18" charset="0"/>
              </a:rPr>
              <a:t>Ograniczenia użytkowania:</a:t>
            </a:r>
            <a:r>
              <a:rPr lang="pl-PL" altLang="fr-FR" sz="700">
                <a:solidFill>
                  <a:srgbClr val="000000"/>
                </a:solidFill>
                <a:ea typeface="Calibri" panose="020F0502020204030204" pitchFamily="34" charset="0"/>
                <a:cs typeface="Times New Roman" panose="02020603050405020304" pitchFamily="18" charset="0"/>
              </a:rPr>
              <a:t> Uwaga, noszenie kapuzy ogranicza pole widzenia i zdolność słyszenia.</a:t>
            </a:r>
            <a:r>
              <a:rPr lang="fr-FR" altLang="fr-FR" sz="700">
                <a:solidFill>
                  <a:srgbClr val="000000"/>
                </a:solidFill>
                <a:ea typeface="Calibri" panose="020F0502020204030204" pitchFamily="34" charset="0"/>
                <a:cs typeface="Times New Roman" panose="02020603050405020304" pitchFamily="18" charset="0"/>
              </a:rPr>
              <a:t> </a:t>
            </a:r>
            <a:r>
              <a:rPr lang="pl-PL" altLang="fr-FR" sz="700" u="sng">
                <a:solidFill>
                  <a:srgbClr val="000000"/>
                </a:solidFill>
                <a:ea typeface="Calibri" panose="020F0502020204030204" pitchFamily="34" charset="0"/>
                <a:cs typeface="Times New Roman" panose="02020603050405020304" pitchFamily="18" charset="0"/>
              </a:rPr>
              <a:t>Przechowywanie i transport:</a:t>
            </a:r>
            <a:r>
              <a:rPr lang="pl-PL" altLang="fr-FR" sz="700">
                <a:solidFill>
                  <a:srgbClr val="000000"/>
                </a:solidFill>
                <a:ea typeface="Calibri" panose="020F0502020204030204" pitchFamily="34" charset="0"/>
                <a:cs typeface="Times New Roman" panose="02020603050405020304" pitchFamily="18" charset="0"/>
              </a:rPr>
              <a:t> przechowywać w miejscu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czystym i suchym.</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NIE przechowywać w miejscu, w którym produkt mógłby być narażony na bezpośrednie działanie promieni słonecznych.</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Produkt powinien być przewożony w stanie, w którym został dostarczony przez producenta.</a:t>
            </a:r>
            <a:r>
              <a:rPr lang="fr-FR" altLang="fr-FR" sz="700">
                <a:solidFill>
                  <a:srgbClr val="000000"/>
                </a:solidFill>
                <a:ea typeface="Calibri" panose="020F0502020204030204" pitchFamily="34" charset="0"/>
                <a:cs typeface="Times New Roman" panose="02020603050405020304" pitchFamily="18" charset="0"/>
              </a:rPr>
              <a:t> </a:t>
            </a:r>
            <a:r>
              <a:rPr lang="pl-PL" altLang="fr-FR" sz="700" u="sng">
                <a:solidFill>
                  <a:srgbClr val="000000"/>
                </a:solidFill>
                <a:ea typeface="Calibri" panose="020F0502020204030204" pitchFamily="34" charset="0"/>
                <a:cs typeface="Times New Roman" panose="02020603050405020304" pitchFamily="18" charset="0"/>
              </a:rPr>
              <a:t>NAPRAWA –</a:t>
            </a:r>
            <a:r>
              <a:rPr lang="pl-PL" altLang="fr-FR" sz="700">
                <a:solidFill>
                  <a:srgbClr val="000000"/>
                </a:solidFill>
                <a:ea typeface="Calibri" panose="020F0502020204030204" pitchFamily="34" charset="0"/>
                <a:cs typeface="Times New Roman" panose="02020603050405020304" pitchFamily="18" charset="0"/>
              </a:rPr>
              <a:t> Jeżeli produkt jest uszkodzony, nie zapewnia maksymalnego poziomu ochrony i musi zostać natychmiast naprawiony lub wymieniony na nowy.</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Nie wolno korzystać z produktu, który jest uszkodzony.</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Naprawa produktu jest dozwolona jedynie, jeśli jego parametry nie zostaną w ten sposób pogorszone.</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W razie jakichkolwiek wątpliwości, przed przystąpieniem do naprawy produktu należy skontaktować się z producentem, którego dane zostały zamieszczone poniżej.</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Dla zapewnienia właściwej utylizacji produktu należy skontaktować się z firmą odpowiedzialną za usuwanie odpadów.</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Tab. 1: maksymalny zalecany okres użytkowania kompletnego kombinezonu składającego się z kurtki i spodni, bez podszewki z izolacją termiczną.</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t>Deklaracja zgodności jest dostępna na stronie internetowej: patrz **.</a:t>
            </a:r>
          </a:p>
        </p:txBody>
      </p:sp>
      <p:sp>
        <p:nvSpPr>
          <p:cNvPr id="3089" name="Text Box 29"/>
          <p:cNvSpPr txBox="1">
            <a:spLocks noChangeArrowheads="1"/>
          </p:cNvSpPr>
          <p:nvPr/>
        </p:nvSpPr>
        <p:spPr bwMode="auto">
          <a:xfrm>
            <a:off x="6494463" y="65373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
        <p:nvSpPr>
          <p:cNvPr id="3090" name="Rectangle 30"/>
          <p:cNvSpPr>
            <a:spLocks noChangeArrowheads="1"/>
          </p:cNvSpPr>
          <p:nvPr/>
        </p:nvSpPr>
        <p:spPr bwMode="auto">
          <a:xfrm>
            <a:off x="115888" y="7510463"/>
            <a:ext cx="6626225" cy="784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materjal</a:t>
            </a:r>
            <a:r>
              <a:rPr lang="fr-FR" altLang="fr-FR" sz="700">
                <a:solidFill>
                  <a:srgbClr val="000000"/>
                </a:solidFill>
                <a:ea typeface="Calibri" panose="020F0502020204030204" pitchFamily="34" charset="0"/>
                <a:cs typeface="Times New Roman" panose="02020603050405020304" pitchFamily="18" charset="0"/>
              </a:rPr>
              <a:t> : PU-ga kaetud polüester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u="sng">
                <a:solidFill>
                  <a:srgbClr val="000000"/>
                </a:solidFill>
                <a:ea typeface="Calibri" panose="020F0502020204030204" pitchFamily="34" charset="0"/>
                <a:cs typeface="Times New Roman" panose="02020603050405020304" pitchFamily="18" charset="0"/>
              </a:rPr>
              <a:t>Kasutustingimused:</a:t>
            </a:r>
            <a:r>
              <a:rPr lang="et-EE" altLang="fr-FR" sz="700">
                <a:solidFill>
                  <a:srgbClr val="000000"/>
                </a:solidFill>
                <a:ea typeface="Calibri" panose="020F0502020204030204" pitchFamily="34" charset="0"/>
                <a:cs typeface="Times New Roman" panose="02020603050405020304" pitchFamily="18" charset="0"/>
              </a:rPr>
              <a:t> Tähelepanu, kapuuts piirab vaatevälja ja vähendab kuuldavust.</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Ladustamine ja transport: hoidke alati puhtas ja kuivas kohas.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ÄRGE HOIDKE kohas, kus riided on otseselt avatud päiksekiirgusele.</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Seda riietust tuleb transportida nii nagu on tootja poolt ettenähtud.</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PARANDAMINE - kui toode on kahjustatud, ei suuda see pakkuda kõrgeimal tasemel kaitset ja tuleb koheselt parandada või asendada uuega.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Ärge kunagi kasutage kahjustunud toodet.</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Seda toodet võib lasta parandada ainult sellises kohas, kus ei mõjutata rõivastusele esitatavaid nõudeid.</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Kahtluse korral pöörduge tootja poole, enne, kui püüate toodet parandada.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Riietuse adekvaatseks utiliseerimiseks, võtke ühendust jäätmekäitleja esindajaga.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Tab. 1: pidevalt soovitatakse seljas kanda maksimaalset termilise sisevoodrita vestist ja pükstest koosnevat kombinesooni.</a:t>
            </a:r>
            <a:r>
              <a:rPr lang="fr-FR" altLang="fr-FR" sz="700">
                <a:solidFill>
                  <a:srgbClr val="000000"/>
                </a:solidFill>
                <a:ea typeface="Calibri" panose="020F0502020204030204" pitchFamily="34" charset="0"/>
                <a:cs typeface="Times New Roman" panose="02020603050405020304" pitchFamily="18" charset="0"/>
              </a:rPr>
              <a:t> </a:t>
            </a:r>
            <a:r>
              <a:rPr lang="lv-LV" altLang="fr-FR" sz="700"/>
              <a:t>Vastavusdeklaratsioon on saadaval veebilehel: vt **.</a:t>
            </a:r>
          </a:p>
        </p:txBody>
      </p:sp>
      <p:sp>
        <p:nvSpPr>
          <p:cNvPr id="3091" name="Text Box 31"/>
          <p:cNvSpPr txBox="1">
            <a:spLocks noChangeArrowheads="1"/>
          </p:cNvSpPr>
          <p:nvPr/>
        </p:nvSpPr>
        <p:spPr bwMode="auto">
          <a:xfrm>
            <a:off x="6494463" y="75104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3092" name="Rectangle 32"/>
          <p:cNvSpPr>
            <a:spLocks noChangeArrowheads="1"/>
          </p:cNvSpPr>
          <p:nvPr/>
        </p:nvSpPr>
        <p:spPr bwMode="auto">
          <a:xfrm>
            <a:off x="115888" y="8294688"/>
            <a:ext cx="6626225" cy="9350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PU-poliester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o-RO" altLang="fr-FR" sz="700" u="sng">
                <a:solidFill>
                  <a:srgbClr val="000000"/>
                </a:solidFill>
                <a:ea typeface="Calibri" panose="020F0502020204030204" pitchFamily="34" charset="0"/>
                <a:cs typeface="Times New Roman" panose="02020603050405020304" pitchFamily="18" charset="0"/>
              </a:rPr>
              <a:t>limitări de utilizare:</a:t>
            </a:r>
            <a:r>
              <a:rPr lang="ro-RO" altLang="fr-FR" sz="700">
                <a:solidFill>
                  <a:srgbClr val="000000"/>
                </a:solidFill>
                <a:ea typeface="Calibri" panose="020F0502020204030204" pitchFamily="34" charset="0"/>
                <a:cs typeface="Times New Roman" panose="02020603050405020304" pitchFamily="18" charset="0"/>
              </a:rPr>
              <a:t> Atenţie, purtarea unei şepci diminuează câmpul vizual şi cel auditiv. Depozitare şi transport: A se depozita într-un loc curat şi uscat.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o-RO" altLang="fr-FR" sz="700">
                <a:solidFill>
                  <a:srgbClr val="000000"/>
                </a:solidFill>
                <a:ea typeface="Calibri" panose="020F0502020204030204" pitchFamily="34" charset="0"/>
                <a:cs typeface="Times New Roman" panose="02020603050405020304" pitchFamily="18" charset="0"/>
              </a:rPr>
              <a:t>A NU SE DEPOZITA într-un loc unde veşmântul ar putea fi expus la lumina solară directă. Acest veşmânt trebuie transportat în forma în care acesta a fost furnizat de către producător.</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REPARARE – Dacă produsul este deteriorat, acesta nu va putea asigura nivelul maxim de protecţie şi de aceea va trebui reparat sau înlocuit imediat.</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Nu folosiţi niciodată un produs deteriorat. Repararea acestui produs poate fi realizată numai în atelierele unde exigenţele cu privire la acest veşmânt nu vor fi afectate.</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Dacă aveţi dubii, contactaţi producătorul menţionat mai jos, înainte de a încerca să reparaţi produsul. Pentru eliminarea adecvată a veşmântului, contactaţi prestatorul care se ocupă cu eliminarea deşeurilor. Tabelul 1: Durata maximă de purtare recomandată pentru un combinezon complet, compus dintr-o jachetă şi o pereche de pantaloni fără dublură termică</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t>Declarația de conformitate este disponibilă pe site-ul web: a se vedea **.</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sp>
        <p:nvSpPr>
          <p:cNvPr id="3093" name="Text Box 33"/>
          <p:cNvSpPr txBox="1">
            <a:spLocks noChangeArrowheads="1"/>
          </p:cNvSpPr>
          <p:nvPr/>
        </p:nvSpPr>
        <p:spPr bwMode="auto">
          <a:xfrm>
            <a:off x="6491288" y="82962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15888" y="128588"/>
            <a:ext cx="6626225" cy="792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PU-potažené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a:solidFill>
                  <a:srgbClr val="000000"/>
                </a:solidFill>
                <a:ea typeface="Calibri" panose="020F0502020204030204" pitchFamily="34" charset="0"/>
                <a:cs typeface="Times New Roman" panose="02020603050405020304" pitchFamily="18" charset="0"/>
              </a:rPr>
              <a:t>Omezení použití: Pozor, nošení kapuce snižuje zorné a sluchové pole.</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Skladování a přeprava: Skladujte vždy na čistém a suchém místě.</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NESKLADUJTE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a:solidFill>
                  <a:srgbClr val="000000"/>
                </a:solidFill>
                <a:ea typeface="Calibri" panose="020F0502020204030204" pitchFamily="34" charset="0"/>
                <a:cs typeface="Times New Roman" panose="02020603050405020304" pitchFamily="18" charset="0"/>
              </a:rPr>
              <a:t>na místě, kde by mohl být oděv vystavený přímému slunečnímu záření.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Tento oděv se musí převážet tak, jak byl dodaný výrobcem.</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OPRAVA – Pokud je výrobek poškozený, nebude moci poskytovat maximální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úroveň ochrany, a proto je nutné ho ihned opravit nebo vyměnit.</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Nikdy nepoužívejte poškozený výrobek</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Oprava tohoto výrobku je přípustná pouze v případě, pokud nejsou omezené požadavky tohoto oděvu.</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V </a:t>
            </a:r>
            <a:r>
              <a:rPr lang="cs-CZ" altLang="fr-FR" sz="700">
                <a:solidFill>
                  <a:srgbClr val="000000"/>
                </a:solidFill>
                <a:ea typeface="Calibri" panose="020F0502020204030204" pitchFamily="34" charset="0"/>
                <a:cs typeface="Times New Roman" panose="02020603050405020304" pitchFamily="18" charset="0"/>
              </a:rPr>
              <a:t>případě pochybností kontaktujte před opravou výrobku níže uvedeného výrobce.</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Pro náležitou likvidaci oděvu kontaktujte vašeho správce odpadů.</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Tab. 1: maximální doporučená délka nošení pro celou kombinézu složenou z vesty a kalhot bez tepelné podšívky.</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t>Prohlášení o shodě je k dispozici na webových stránkách: viz. **.</a:t>
            </a:r>
          </a:p>
          <a:p>
            <a:pPr algn="just" eaLnBrk="1" hangingPunct="1">
              <a:spcBef>
                <a:spcPct val="0"/>
              </a:spcBef>
              <a:buFontTx/>
              <a:buNone/>
            </a:pPr>
            <a:endParaRPr lang="fr-FR" altLang="fr-FR" sz="700">
              <a:solidFill>
                <a:srgbClr val="FF0000"/>
              </a:solidFill>
              <a:ea typeface="Calibri" panose="020F0502020204030204" pitchFamily="34" charset="0"/>
              <a:cs typeface="Calibri" panose="020F0502020204030204" pitchFamily="34" charset="0"/>
            </a:endParaRPr>
          </a:p>
        </p:txBody>
      </p:sp>
      <p:sp>
        <p:nvSpPr>
          <p:cNvPr id="4099" name="Text Box 5"/>
          <p:cNvSpPr txBox="1">
            <a:spLocks noChangeArrowheads="1"/>
          </p:cNvSpPr>
          <p:nvPr/>
        </p:nvSpPr>
        <p:spPr bwMode="auto">
          <a:xfrm>
            <a:off x="6524625" y="128588"/>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4100" name="Rectangle 6"/>
          <p:cNvSpPr>
            <a:spLocks noChangeArrowheads="1"/>
          </p:cNvSpPr>
          <p:nvPr/>
        </p:nvSpPr>
        <p:spPr bwMode="auto">
          <a:xfrm>
            <a:off x="115888" y="920750"/>
            <a:ext cx="6626225" cy="935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 : PU-prevleko iz poliestra</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a:solidFill>
                  <a:srgbClr val="000000"/>
                </a:solidFill>
                <a:ea typeface="Calibri" panose="020F0502020204030204" pitchFamily="34" charset="0"/>
                <a:cs typeface="Times New Roman" panose="02020603050405020304" pitchFamily="18" charset="0"/>
              </a:rPr>
              <a:t>Omejitve uporabe: Pozor, nošenje kapuce zmanjša polje vidljivosti in slišnosti.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Shranjevanje in transport: shranjujte vedno v čistem in suhem prostoru.</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sl-SI" altLang="fr-FR" sz="70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Popravilo tega izdelka je dopustno izključno v primeru, kadar zahteve glede tega izdelka niso določene.</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Če obstaja dvom, stopite v stik s proizvajalcem, navedenim spodaj, še preden poskušate izdelek popraviti.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Tab. 1 : najdaljše priporočeno nošenje celotnega kombinezona, sestavljenega iz jopiča in hlač, brez termične podloge.</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t>Izjava o skladnosti je na voljo na spletni strani: glejte **.</a:t>
            </a:r>
            <a:r>
              <a:rPr lang="fr-FR" altLang="fr-FR" sz="700">
                <a:solidFill>
                  <a:srgbClr val="800000"/>
                </a:solidFill>
                <a:ea typeface="Calibri" panose="020F0502020204030204" pitchFamily="34" charset="0"/>
                <a:cs typeface="Calibri" panose="020F0502020204030204" pitchFamily="34" charset="0"/>
              </a:rPr>
              <a:t>    </a:t>
            </a:r>
            <a:r>
              <a:rPr lang="hu-HU" altLang="fr-FR" sz="700">
                <a:solidFill>
                  <a:srgbClr val="8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sp>
        <p:nvSpPr>
          <p:cNvPr id="4101" name="Text Box 7"/>
          <p:cNvSpPr txBox="1">
            <a:spLocks noChangeArrowheads="1"/>
          </p:cNvSpPr>
          <p:nvPr/>
        </p:nvSpPr>
        <p:spPr bwMode="auto">
          <a:xfrm>
            <a:off x="6491288" y="9207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4102" name="Rectangle 8"/>
          <p:cNvSpPr>
            <a:spLocks noChangeArrowheads="1"/>
          </p:cNvSpPr>
          <p:nvPr/>
        </p:nvSpPr>
        <p:spPr bwMode="auto">
          <a:xfrm>
            <a:off x="115888" y="1857375"/>
            <a:ext cx="6626225" cy="892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PU-potiahnuté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a:solidFill>
                  <a:srgbClr val="000000"/>
                </a:solidFill>
                <a:ea typeface="Calibri" panose="020F0502020204030204" pitchFamily="34" charset="0"/>
                <a:cs typeface="Times New Roman" panose="02020603050405020304" pitchFamily="18" charset="0"/>
              </a:rPr>
              <a:t>Obmedzenie použitia: Pozor, nosenie kapucne znižuje zorné a sluchové pole.</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Skladovanie a preprava: Skladujte vždy na čistom a suchom mieste.</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a:solidFill>
                  <a:srgbClr val="000000"/>
                </a:solidFill>
                <a:ea typeface="Calibri" panose="020F0502020204030204" pitchFamily="34" charset="0"/>
                <a:cs typeface="Times New Roman" panose="02020603050405020304" pitchFamily="18" charset="0"/>
              </a:rPr>
              <a:t>NESKLADUJTE na mieste, kde by mohol byť odev vystavený priamo slnečnému svetlu.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Tento odev sa musí prevážať tak ako bol dodaný výrobcom.</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OPRAVA – Ak je výrobok poškodený, nebude môcť poskytovať maximálnu úroveň ochrany, a preto je nutné ho ihneď opraviť alebo vymeniť.</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Nikdy nepoužívajte poškodený výrobok</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Oprava tohto výrobku je prípustná iba vtedy, ak nie sú obmedzené požiadavky tohto odevu.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V prípade pochybností kontaktujte pred opravou výrobku nižšie uvedeného výrobcu.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Pre náležitú likvidáciu odevu kontaktujte vášho správcu odpadov.</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Tab. 1: maximálna odporúčaná dĺžka nosenia pre celú kombinézu zloženú z vesty a nohavíc bez tepelnej podšívky.</a:t>
            </a:r>
            <a:r>
              <a:rPr lang="fr-FR" altLang="fr-FR" sz="700">
                <a:solidFill>
                  <a:srgbClr val="000000"/>
                </a:solidFill>
                <a:ea typeface="Calibri" panose="020F0502020204030204" pitchFamily="34" charset="0"/>
                <a:cs typeface="Times New Roman" panose="02020603050405020304" pitchFamily="18" charset="0"/>
              </a:rPr>
              <a:t> </a:t>
            </a:r>
            <a:r>
              <a:rPr lang="sv-SE" altLang="fr-FR" sz="700"/>
              <a:t>Vyhlásenie o zhode je k dispozícii na webovej stránke: pozri **.</a:t>
            </a:r>
          </a:p>
          <a:p>
            <a:pPr algn="just" eaLnBrk="1" hangingPunct="1">
              <a:spcBef>
                <a:spcPct val="0"/>
              </a:spcBef>
              <a:buFontTx/>
              <a:buNone/>
            </a:pPr>
            <a:r>
              <a:rPr lang="fr-FR" altLang="fr-FR" sz="700">
                <a:solidFill>
                  <a:srgbClr val="800000"/>
                </a:solidFill>
                <a:ea typeface="Calibri" panose="020F0502020204030204" pitchFamily="34" charset="0"/>
                <a:cs typeface="Calibri" panose="020F0502020204030204" pitchFamily="34" charset="0"/>
              </a:rPr>
              <a:t>	      </a:t>
            </a:r>
            <a:r>
              <a:rPr lang="hu-HU" altLang="fr-FR" sz="700">
                <a:solidFill>
                  <a:srgbClr val="8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sp>
        <p:nvSpPr>
          <p:cNvPr id="4103" name="Text Box 9"/>
          <p:cNvSpPr txBox="1">
            <a:spLocks noChangeArrowheads="1"/>
          </p:cNvSpPr>
          <p:nvPr/>
        </p:nvSpPr>
        <p:spPr bwMode="auto">
          <a:xfrm>
            <a:off x="6494463" y="18589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4104" name="Rectangle 10"/>
          <p:cNvSpPr>
            <a:spLocks noChangeArrowheads="1"/>
          </p:cNvSpPr>
          <p:nvPr/>
        </p:nvSpPr>
        <p:spPr bwMode="auto">
          <a:xfrm>
            <a:off x="115888" y="2749550"/>
            <a:ext cx="66262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Περιορισμοί στη χρήση:</a:t>
            </a:r>
            <a:r>
              <a:rPr lang="el-GR" altLang="fr-FR" sz="700">
                <a:solidFill>
                  <a:srgbClr val="000000"/>
                </a:solidFill>
                <a:ea typeface="Calibri" panose="020F0502020204030204" pitchFamily="34" charset="0"/>
                <a:cs typeface="Times New Roman" panose="02020603050405020304" pitchFamily="18" charset="0"/>
              </a:rPr>
              <a:t> Προσοχή, όταν φοράτε κουκούλα μειώνεται το πεδίο όρασης και η ακοή.</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Φύλαξη και μεταφορά:</a:t>
            </a:r>
            <a:r>
              <a:rPr lang="el-GR" altLang="fr-FR" sz="70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φως.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ΕΠΙΣΚΕΥΗ –</a:t>
            </a:r>
            <a:r>
              <a:rPr lang="el-GR" altLang="fr-FR" sz="70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Πίνακας 1: Διάρκεια μέγιστης συνιστώμενης χρήσης για πλήρες σετ αποτελούμενο από σακάκι και παντελόνι χωρίς θερμική επένδυση.</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ea typeface="Calibri" panose="020F0502020204030204" pitchFamily="34" charset="0"/>
                <a:cs typeface="Times New Roman" panose="02020603050405020304" pitchFamily="18" charset="0"/>
              </a:rPr>
              <a:t>Η δήλωση συμμόρφωσης είναι διαθέσιμη στον ιστότοπο: βλέπε **.</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4105" name="Text Box 11"/>
          <p:cNvSpPr txBox="1">
            <a:spLocks noChangeArrowheads="1"/>
          </p:cNvSpPr>
          <p:nvPr/>
        </p:nvSpPr>
        <p:spPr bwMode="auto">
          <a:xfrm>
            <a:off x="6494463" y="27511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4106" name="Rectangle 12"/>
          <p:cNvSpPr>
            <a:spLocks noChangeArrowheads="1"/>
          </p:cNvSpPr>
          <p:nvPr/>
        </p:nvSpPr>
        <p:spPr bwMode="auto">
          <a:xfrm>
            <a:off x="115888" y="3686175"/>
            <a:ext cx="6626225" cy="5476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المدة القصوى المنصوح بها لارتداء بزة كاملة مؤلفة من سترة و سروال بدون بطانة حرارية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cs typeface="Times New Roman" panose="02020603050405020304" pitchFamily="18" charset="0"/>
              </a:rPr>
              <a:t>الجدول 1 :</a:t>
            </a:r>
            <a:r>
              <a:rPr lang="fr-FR" altLang="fr-FR" sz="800">
                <a:solidFill>
                  <a:srgbClr val="000000"/>
                </a:solidFill>
                <a:cs typeface="Times New Roman" panose="02020603050405020304" pitchFamily="18" charset="0"/>
              </a:rPr>
              <a:t>. </a:t>
            </a:r>
          </a:p>
        </p:txBody>
      </p:sp>
      <p:sp>
        <p:nvSpPr>
          <p:cNvPr id="4107" name="Rectangle 13"/>
          <p:cNvSpPr>
            <a:spLocks noChangeArrowheads="1"/>
          </p:cNvSpPr>
          <p:nvPr/>
        </p:nvSpPr>
        <p:spPr bwMode="auto">
          <a:xfrm>
            <a:off x="115888" y="4233863"/>
            <a:ext cx="6626225" cy="1008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Материалы</a:t>
            </a:r>
            <a:r>
              <a:rPr lang="fr-FR" altLang="fr-FR" sz="700">
                <a:solidFill>
                  <a:srgbClr val="000000"/>
                </a:solidFill>
                <a:ea typeface="Calibri" panose="020F0502020204030204" pitchFamily="34" charset="0"/>
                <a:cs typeface="Times New Roman" panose="02020603050405020304" pitchFamily="18" charset="0"/>
              </a:rPr>
              <a:t>: PU-</a:t>
            </a:r>
            <a:r>
              <a:rPr lang="az-Cyrl-AZ" altLang="fr-FR" sz="700">
                <a:solidFill>
                  <a:srgbClr val="000000"/>
                </a:solidFill>
                <a:ea typeface="Calibri" panose="020F0502020204030204" pitchFamily="34" charset="0"/>
                <a:cs typeface="Times New Roman" panose="02020603050405020304" pitchFamily="18" charset="0"/>
              </a:rPr>
              <a:t>покрытием полиэстер</a:t>
            </a:r>
            <a:r>
              <a:rPr lang="fr-FR" altLang="fr-FR" sz="700">
                <a:solidFill>
                  <a:srgbClr val="000000"/>
                </a:solidFill>
                <a:ea typeface="Calibri" panose="020F0502020204030204" pitchFamily="34" charset="0"/>
                <a:cs typeface="Times New Roman" panose="02020603050405020304" pitchFamily="18" charset="0"/>
              </a:rPr>
              <a:t>    </a:t>
            </a:r>
            <a:endParaRPr lang="ru-RU"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Будте осторожны, если вы надеваете капюшон, ваши видимость и слышимость уменьшаются.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a:solidFill>
                  <a:srgbClr val="000000"/>
                </a:solidFill>
                <a:ea typeface="Calibri" panose="020F0502020204030204" pitchFamily="34" charset="0"/>
                <a:cs typeface="Times New Roman" panose="02020603050405020304" pitchFamily="18" charset="0"/>
              </a:rPr>
              <a:t>РЕМОНТ</a:t>
            </a:r>
            <a:r>
              <a:rPr lang="ru-RU" altLang="fr-FR" sz="70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Таблица 1: максимально рекомендуемая длительность носки комплекта, состоящего из куртки и брюк без тёплой подкладки. </a:t>
            </a:r>
            <a:r>
              <a:rPr lang="ru-RU" altLang="fr-FR" sz="700">
                <a:ea typeface="Calibri" panose="020F0502020204030204" pitchFamily="34" charset="0"/>
                <a:cs typeface="Times New Roman" panose="02020603050405020304" pitchFamily="18" charset="0"/>
              </a:rPr>
              <a:t>Декларация о соответствии доступна на веб-сайте: см.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4108" name="Text Box 14"/>
          <p:cNvSpPr txBox="1">
            <a:spLocks noChangeArrowheads="1"/>
          </p:cNvSpPr>
          <p:nvPr/>
        </p:nvSpPr>
        <p:spPr bwMode="auto">
          <a:xfrm>
            <a:off x="6492875" y="42338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4109" name="Rectangle 10"/>
          <p:cNvSpPr>
            <a:spLocks noChangeArrowheads="1"/>
          </p:cNvSpPr>
          <p:nvPr/>
        </p:nvSpPr>
        <p:spPr bwMode="auto">
          <a:xfrm>
            <a:off x="115888" y="5241925"/>
            <a:ext cx="6626225" cy="935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fr-FR" sz="700">
                <a:ea typeface="Calibri" panose="020F0502020204030204" pitchFamily="34" charset="0"/>
                <a:cs typeface="Times New Roman" panose="02020603050405020304" pitchFamily="18" charset="0"/>
              </a:rPr>
              <a:t>Malzemeler : PU kaplı poliester   </a:t>
            </a:r>
            <a:endParaRPr lang="fr-FR" altLang="fr-FR" sz="700">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Kullanım sınırları:  Dikkat, kapüşon takmak görüş ve işitme sahasını daraltır.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Depolama ve nakliye: Her zaman temiz ve kuru bir yerde saklayınız. Giysinin doğrudan güneş ışınlarına maruz kalacağı bir yerde SAKLAMAYINIZ. Bu giysi, imalatçı tarafından temin edildiği şekilde nakliye edilmelidir. ONARIM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Tab. 1: Termal astarı olmayan ceket ve pantolondan oluşan bütün takım için tavsiye edilen azami giyim süresi. Uygunluk beyanı ve web sitesinde mevcut: bakınız **.   </a:t>
            </a:r>
          </a:p>
        </p:txBody>
      </p:sp>
      <p:sp>
        <p:nvSpPr>
          <p:cNvPr id="4110" name="Text Box 14"/>
          <p:cNvSpPr txBox="1">
            <a:spLocks noChangeArrowheads="1"/>
          </p:cNvSpPr>
          <p:nvPr/>
        </p:nvSpPr>
        <p:spPr bwMode="auto">
          <a:xfrm>
            <a:off x="6494463" y="52435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FC9E1E-E435-4B2C-96C4-5392866C8786}"/>
</file>

<file path=customXml/itemProps2.xml><?xml version="1.0" encoding="utf-8"?>
<ds:datastoreItem xmlns:ds="http://schemas.openxmlformats.org/officeDocument/2006/customXml" ds:itemID="{6AE27120-A4CC-4515-989F-026B534630E7}">
  <ds:schemaRefs>
    <ds:schemaRef ds:uri="http://schemas.microsoft.com/office/infopath/2007/PartnerControls"/>
    <ds:schemaRef ds:uri="http://www.w3.org/XML/1998/namespace"/>
    <ds:schemaRef ds:uri="http://schemas.openxmlformats.org/package/2006/metadata/core-properties"/>
    <ds:schemaRef ds:uri="http://purl.org/dc/elements/1.1/"/>
    <ds:schemaRef ds:uri="http://schemas.microsoft.com/office/2006/documentManagement/types"/>
    <ds:schemaRef ds:uri="http://purl.org/dc/dcmitype/"/>
    <ds:schemaRef ds:uri="http://purl.org/dc/terms/"/>
    <ds:schemaRef ds:uri="3062eed6-662d-4180-9a10-7ea3fd08bce2"/>
    <ds:schemaRef ds:uri="http://schemas.microsoft.com/office/2006/metadata/properties"/>
  </ds:schemaRefs>
</ds:datastoreItem>
</file>

<file path=customXml/itemProps3.xml><?xml version="1.0" encoding="utf-8"?>
<ds:datastoreItem xmlns:ds="http://schemas.openxmlformats.org/officeDocument/2006/customXml" ds:itemID="{51F5F6E1-3BB1-42D2-BD85-89C6AD65505D}"/>
</file>

<file path=docProps/app.xml><?xml version="1.0" encoding="utf-8"?>
<Properties xmlns="http://schemas.openxmlformats.org/officeDocument/2006/extended-properties" xmlns:vt="http://schemas.openxmlformats.org/officeDocument/2006/docPropsVTypes">
  <TotalTime>473</TotalTime>
  <Words>3154</Words>
  <Application>Microsoft Office PowerPoint</Application>
  <PresentationFormat>A4 Paper (210x297 mm)</PresentationFormat>
  <Paragraphs>159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Arial Narrow</vt:lpstr>
      <vt:lpstr>Modèle par défaut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46</cp:revision>
  <dcterms:created xsi:type="dcterms:W3CDTF">2006-06-27T13:40:27Z</dcterms:created>
  <dcterms:modified xsi:type="dcterms:W3CDTF">2020-02-12T03:30:10Z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