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8" r:id="rId4"/>
    <p:sldId id="259" r:id="rId5"/>
  </p:sldIdLst>
  <p:sldSz cx="6858000" cy="9906000" type="A4"/>
  <p:notesSz cx="6799263" cy="99298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440" autoAdjust="0"/>
    <p:restoredTop sz="91888" autoAdjust="0"/>
  </p:normalViewPr>
  <p:slideViewPr>
    <p:cSldViewPr>
      <p:cViewPr>
        <p:scale>
          <a:sx n="136" d="100"/>
          <a:sy n="136" d="100"/>
        </p:scale>
        <p:origin x="2568" y="-402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EE69E36E-CC80-481F-A4B9-5B2B263A6BDA}"/>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38F16D0A-B52D-4406-B598-E1B6DA168891}"/>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0525FF3F-626F-495B-B045-5A0D63EAA767}"/>
              </a:ext>
            </a:extLst>
          </p:cNvPr>
          <p:cNvSpPr>
            <a:spLocks noGrp="1" noChangeArrowheads="1"/>
          </p:cNvSpPr>
          <p:nvPr>
            <p:ph type="sldNum" sz="quarter" idx="12"/>
          </p:nvPr>
        </p:nvSpPr>
        <p:spPr>
          <a:ln/>
        </p:spPr>
        <p:txBody>
          <a:bodyPr/>
          <a:lstStyle>
            <a:lvl1pPr>
              <a:defRPr/>
            </a:lvl1pPr>
          </a:lstStyle>
          <a:p>
            <a:fld id="{23D7BA13-2C81-478B-86F0-A232BF127FAB}" type="slidenum">
              <a:rPr lang="fr-FR" altLang="en-US"/>
              <a:pPr/>
              <a:t>‹#›</a:t>
            </a:fld>
            <a:endParaRPr lang="fr-FR" altLang="en-US"/>
          </a:p>
        </p:txBody>
      </p:sp>
    </p:spTree>
    <p:extLst>
      <p:ext uri="{BB962C8B-B14F-4D97-AF65-F5344CB8AC3E}">
        <p14:creationId xmlns:p14="http://schemas.microsoft.com/office/powerpoint/2010/main" val="302398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459055E6-366F-4DEE-9948-528C6C968D6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DBAB0214-454E-436E-A239-E31A1D4CD221}"/>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1D8D5D71-EA7B-4DBC-AC59-7F6405A59A45}"/>
              </a:ext>
            </a:extLst>
          </p:cNvPr>
          <p:cNvSpPr>
            <a:spLocks noGrp="1" noChangeArrowheads="1"/>
          </p:cNvSpPr>
          <p:nvPr>
            <p:ph type="sldNum" sz="quarter" idx="12"/>
          </p:nvPr>
        </p:nvSpPr>
        <p:spPr>
          <a:ln/>
        </p:spPr>
        <p:txBody>
          <a:bodyPr/>
          <a:lstStyle>
            <a:lvl1pPr>
              <a:defRPr/>
            </a:lvl1pPr>
          </a:lstStyle>
          <a:p>
            <a:fld id="{D2312A69-EB6D-41B2-9597-AD0276A6A573}" type="slidenum">
              <a:rPr lang="fr-FR" altLang="en-US"/>
              <a:pPr/>
              <a:t>‹#›</a:t>
            </a:fld>
            <a:endParaRPr lang="fr-FR" altLang="en-US"/>
          </a:p>
        </p:txBody>
      </p:sp>
    </p:spTree>
    <p:extLst>
      <p:ext uri="{BB962C8B-B14F-4D97-AF65-F5344CB8AC3E}">
        <p14:creationId xmlns:p14="http://schemas.microsoft.com/office/powerpoint/2010/main" val="164699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DA362ECA-F660-49A3-938C-40B442EF4AD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7FBE4BEB-0145-4E0E-8BA9-6D2F07C5C74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E989DCB8-9DC7-4FFB-9A72-C6F0916676DE}"/>
              </a:ext>
            </a:extLst>
          </p:cNvPr>
          <p:cNvSpPr>
            <a:spLocks noGrp="1" noChangeArrowheads="1"/>
          </p:cNvSpPr>
          <p:nvPr>
            <p:ph type="sldNum" sz="quarter" idx="12"/>
          </p:nvPr>
        </p:nvSpPr>
        <p:spPr>
          <a:ln/>
        </p:spPr>
        <p:txBody>
          <a:bodyPr/>
          <a:lstStyle>
            <a:lvl1pPr>
              <a:defRPr/>
            </a:lvl1pPr>
          </a:lstStyle>
          <a:p>
            <a:fld id="{425337B0-D46A-410A-A134-DA315EB6D6C2}" type="slidenum">
              <a:rPr lang="fr-FR" altLang="en-US"/>
              <a:pPr/>
              <a:t>‹#›</a:t>
            </a:fld>
            <a:endParaRPr lang="fr-FR" altLang="en-US"/>
          </a:p>
        </p:txBody>
      </p:sp>
    </p:spTree>
    <p:extLst>
      <p:ext uri="{BB962C8B-B14F-4D97-AF65-F5344CB8AC3E}">
        <p14:creationId xmlns:p14="http://schemas.microsoft.com/office/powerpoint/2010/main" val="309845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CCA5A383-6D91-4AF1-B6C5-7C6352023DE6}"/>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E6523FBD-FA22-4F0D-9CEA-3308B30833A7}"/>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E582FED0-74AD-4762-BDBA-CE7E7D5345D8}"/>
              </a:ext>
            </a:extLst>
          </p:cNvPr>
          <p:cNvSpPr>
            <a:spLocks noGrp="1" noChangeArrowheads="1"/>
          </p:cNvSpPr>
          <p:nvPr>
            <p:ph type="sldNum" sz="quarter" idx="12"/>
          </p:nvPr>
        </p:nvSpPr>
        <p:spPr>
          <a:ln/>
        </p:spPr>
        <p:txBody>
          <a:bodyPr/>
          <a:lstStyle>
            <a:lvl1pPr>
              <a:defRPr/>
            </a:lvl1pPr>
          </a:lstStyle>
          <a:p>
            <a:fld id="{0A646F04-EC0B-43FD-8AAB-C8F5D12E83E2}" type="slidenum">
              <a:rPr lang="fr-FR" altLang="en-US"/>
              <a:pPr/>
              <a:t>‹#›</a:t>
            </a:fld>
            <a:endParaRPr lang="fr-FR" altLang="en-US"/>
          </a:p>
        </p:txBody>
      </p:sp>
    </p:spTree>
    <p:extLst>
      <p:ext uri="{BB962C8B-B14F-4D97-AF65-F5344CB8AC3E}">
        <p14:creationId xmlns:p14="http://schemas.microsoft.com/office/powerpoint/2010/main" val="2362226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CA6D3E69-4B0B-40FA-8469-F05014E00D7A}"/>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4C64BD50-EFC6-4723-88CE-F70881E91258}"/>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9A9DC50A-8B5C-4F7F-90F5-A4E263A83EDE}"/>
              </a:ext>
            </a:extLst>
          </p:cNvPr>
          <p:cNvSpPr>
            <a:spLocks noGrp="1" noChangeArrowheads="1"/>
          </p:cNvSpPr>
          <p:nvPr>
            <p:ph type="sldNum" sz="quarter" idx="12"/>
          </p:nvPr>
        </p:nvSpPr>
        <p:spPr>
          <a:ln/>
        </p:spPr>
        <p:txBody>
          <a:bodyPr/>
          <a:lstStyle>
            <a:lvl1pPr>
              <a:defRPr/>
            </a:lvl1pPr>
          </a:lstStyle>
          <a:p>
            <a:fld id="{96ABD4FD-78B3-4585-86FA-5C570D038E0C}" type="slidenum">
              <a:rPr lang="fr-FR" altLang="en-US"/>
              <a:pPr/>
              <a:t>‹#›</a:t>
            </a:fld>
            <a:endParaRPr lang="fr-FR" altLang="en-US"/>
          </a:p>
        </p:txBody>
      </p:sp>
    </p:spTree>
    <p:extLst>
      <p:ext uri="{BB962C8B-B14F-4D97-AF65-F5344CB8AC3E}">
        <p14:creationId xmlns:p14="http://schemas.microsoft.com/office/powerpoint/2010/main" val="3316019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63907EFF-5421-4C19-8483-80FF2E6FA65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01CC048-0988-435F-A6F7-820538297DB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150EF9E7-2112-4967-BD48-C0E9ED893D47}"/>
              </a:ext>
            </a:extLst>
          </p:cNvPr>
          <p:cNvSpPr>
            <a:spLocks noGrp="1" noChangeArrowheads="1"/>
          </p:cNvSpPr>
          <p:nvPr>
            <p:ph type="sldNum" sz="quarter" idx="12"/>
          </p:nvPr>
        </p:nvSpPr>
        <p:spPr>
          <a:ln/>
        </p:spPr>
        <p:txBody>
          <a:bodyPr/>
          <a:lstStyle>
            <a:lvl1pPr>
              <a:defRPr/>
            </a:lvl1pPr>
          </a:lstStyle>
          <a:p>
            <a:fld id="{40CF183A-B272-4E13-96E8-41B6E78C6447}" type="slidenum">
              <a:rPr lang="fr-FR" altLang="en-US"/>
              <a:pPr/>
              <a:t>‹#›</a:t>
            </a:fld>
            <a:endParaRPr lang="fr-FR" altLang="en-US"/>
          </a:p>
        </p:txBody>
      </p:sp>
    </p:spTree>
    <p:extLst>
      <p:ext uri="{BB962C8B-B14F-4D97-AF65-F5344CB8AC3E}">
        <p14:creationId xmlns:p14="http://schemas.microsoft.com/office/powerpoint/2010/main" val="355977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C902B773-0A4D-464B-B322-3D48E243DEE0}"/>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8D2AA922-5148-4CD7-94EC-16E73DC980EF}"/>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8C4AFBB6-A9FD-4E9E-ACBE-2C8AD9CDCBB9}"/>
              </a:ext>
            </a:extLst>
          </p:cNvPr>
          <p:cNvSpPr>
            <a:spLocks noGrp="1" noChangeArrowheads="1"/>
          </p:cNvSpPr>
          <p:nvPr>
            <p:ph type="sldNum" sz="quarter" idx="12"/>
          </p:nvPr>
        </p:nvSpPr>
        <p:spPr>
          <a:ln/>
        </p:spPr>
        <p:txBody>
          <a:bodyPr/>
          <a:lstStyle>
            <a:lvl1pPr>
              <a:defRPr/>
            </a:lvl1pPr>
          </a:lstStyle>
          <a:p>
            <a:fld id="{8C042023-ABF9-491C-99A2-F65B0071D4BF}" type="slidenum">
              <a:rPr lang="fr-FR" altLang="en-US"/>
              <a:pPr/>
              <a:t>‹#›</a:t>
            </a:fld>
            <a:endParaRPr lang="fr-FR" altLang="en-US"/>
          </a:p>
        </p:txBody>
      </p:sp>
    </p:spTree>
    <p:extLst>
      <p:ext uri="{BB962C8B-B14F-4D97-AF65-F5344CB8AC3E}">
        <p14:creationId xmlns:p14="http://schemas.microsoft.com/office/powerpoint/2010/main" val="40129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50315307-3AA3-41C2-928B-C5B248DA4D3A}"/>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0098FB41-1447-4F63-9000-D05A7CE43EF1}"/>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B4C3CDFF-D30F-4308-A6B3-38283D883AF9}"/>
              </a:ext>
            </a:extLst>
          </p:cNvPr>
          <p:cNvSpPr>
            <a:spLocks noGrp="1" noChangeArrowheads="1"/>
          </p:cNvSpPr>
          <p:nvPr>
            <p:ph type="sldNum" sz="quarter" idx="12"/>
          </p:nvPr>
        </p:nvSpPr>
        <p:spPr>
          <a:ln/>
        </p:spPr>
        <p:txBody>
          <a:bodyPr/>
          <a:lstStyle>
            <a:lvl1pPr>
              <a:defRPr/>
            </a:lvl1pPr>
          </a:lstStyle>
          <a:p>
            <a:fld id="{F8C532BF-F66A-4DB7-BD45-18A839407CEB}" type="slidenum">
              <a:rPr lang="fr-FR" altLang="en-US"/>
              <a:pPr/>
              <a:t>‹#›</a:t>
            </a:fld>
            <a:endParaRPr lang="fr-FR" altLang="en-US"/>
          </a:p>
        </p:txBody>
      </p:sp>
    </p:spTree>
    <p:extLst>
      <p:ext uri="{BB962C8B-B14F-4D97-AF65-F5344CB8AC3E}">
        <p14:creationId xmlns:p14="http://schemas.microsoft.com/office/powerpoint/2010/main" val="189692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7981B2-0172-4FFE-991E-C07510D4BCBA}"/>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3D76B626-3511-42AD-B9FB-63EE39B6653F}"/>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6B4C9ACB-A8D5-42F4-884F-D159C5F7A173}"/>
              </a:ext>
            </a:extLst>
          </p:cNvPr>
          <p:cNvSpPr>
            <a:spLocks noGrp="1" noChangeArrowheads="1"/>
          </p:cNvSpPr>
          <p:nvPr>
            <p:ph type="sldNum" sz="quarter" idx="12"/>
          </p:nvPr>
        </p:nvSpPr>
        <p:spPr>
          <a:ln/>
        </p:spPr>
        <p:txBody>
          <a:bodyPr/>
          <a:lstStyle>
            <a:lvl1pPr>
              <a:defRPr/>
            </a:lvl1pPr>
          </a:lstStyle>
          <a:p>
            <a:fld id="{04695C6A-F6AE-4766-A449-9C2CFBF49816}" type="slidenum">
              <a:rPr lang="fr-FR" altLang="en-US"/>
              <a:pPr/>
              <a:t>‹#›</a:t>
            </a:fld>
            <a:endParaRPr lang="fr-FR" altLang="en-US"/>
          </a:p>
        </p:txBody>
      </p:sp>
    </p:spTree>
    <p:extLst>
      <p:ext uri="{BB962C8B-B14F-4D97-AF65-F5344CB8AC3E}">
        <p14:creationId xmlns:p14="http://schemas.microsoft.com/office/powerpoint/2010/main" val="197187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FB98AD8A-9469-4397-9411-D9AAFC4B4837}"/>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DCF33694-E585-4FF3-AF39-B38545777F31}"/>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2A712369-A77F-4C74-9FFC-DCD33CB4EDF5}"/>
              </a:ext>
            </a:extLst>
          </p:cNvPr>
          <p:cNvSpPr>
            <a:spLocks noGrp="1" noChangeArrowheads="1"/>
          </p:cNvSpPr>
          <p:nvPr>
            <p:ph type="sldNum" sz="quarter" idx="12"/>
          </p:nvPr>
        </p:nvSpPr>
        <p:spPr>
          <a:ln/>
        </p:spPr>
        <p:txBody>
          <a:bodyPr/>
          <a:lstStyle>
            <a:lvl1pPr>
              <a:defRPr/>
            </a:lvl1pPr>
          </a:lstStyle>
          <a:p>
            <a:fld id="{6E6BB5B7-9422-4956-86F4-4E0047DED7D9}" type="slidenum">
              <a:rPr lang="fr-FR" altLang="en-US"/>
              <a:pPr/>
              <a:t>‹#›</a:t>
            </a:fld>
            <a:endParaRPr lang="fr-FR" altLang="en-US"/>
          </a:p>
        </p:txBody>
      </p:sp>
    </p:spTree>
    <p:extLst>
      <p:ext uri="{BB962C8B-B14F-4D97-AF65-F5344CB8AC3E}">
        <p14:creationId xmlns:p14="http://schemas.microsoft.com/office/powerpoint/2010/main" val="107207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076470A2-F6A9-46E2-A9D5-3DE29190FC55}"/>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0CA2EA6B-40C2-49D0-B8FB-9FAB0EF5064B}"/>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8C335DE1-DE71-43C5-9E10-002A54B1562C}"/>
              </a:ext>
            </a:extLst>
          </p:cNvPr>
          <p:cNvSpPr>
            <a:spLocks noGrp="1" noChangeArrowheads="1"/>
          </p:cNvSpPr>
          <p:nvPr>
            <p:ph type="sldNum" sz="quarter" idx="12"/>
          </p:nvPr>
        </p:nvSpPr>
        <p:spPr>
          <a:ln/>
        </p:spPr>
        <p:txBody>
          <a:bodyPr/>
          <a:lstStyle>
            <a:lvl1pPr>
              <a:defRPr/>
            </a:lvl1pPr>
          </a:lstStyle>
          <a:p>
            <a:fld id="{91ACDC8D-A8BC-4241-97B3-F2C49FA99EDF}" type="slidenum">
              <a:rPr lang="fr-FR" altLang="en-US"/>
              <a:pPr/>
              <a:t>‹#›</a:t>
            </a:fld>
            <a:endParaRPr lang="fr-FR" altLang="en-US"/>
          </a:p>
        </p:txBody>
      </p:sp>
    </p:spTree>
    <p:extLst>
      <p:ext uri="{BB962C8B-B14F-4D97-AF65-F5344CB8AC3E}">
        <p14:creationId xmlns:p14="http://schemas.microsoft.com/office/powerpoint/2010/main" val="1737723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124A5B-E07D-4651-A1B9-77F220D90FA3}"/>
              </a:ext>
            </a:extLst>
          </p:cNvPr>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85AE69A6-C543-40A6-AEBB-D77E26855B9B}"/>
              </a:ext>
            </a:extLst>
          </p:cNvPr>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A9229F77-F839-48C0-97EE-416F97609005}"/>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C4E433C6-4CE4-42FD-B300-F7B149C4F7C0}"/>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014E2AC1-BDE8-4577-B4D5-CB41FA5B1B7F}"/>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61E4784-3755-418D-80FA-744FB880BF62}" type="slidenum">
              <a:rPr lang="fr-FR" altLang="en-US"/>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
            <a:extLst>
              <a:ext uri="{FF2B5EF4-FFF2-40B4-BE49-F238E27FC236}">
                <a16:creationId xmlns:a16="http://schemas.microsoft.com/office/drawing/2014/main" id="{C953C43C-F9F0-45FA-A048-65BF045C08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327150"/>
            <a:ext cx="70326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6">
            <a:extLst>
              <a:ext uri="{FF2B5EF4-FFF2-40B4-BE49-F238E27FC236}">
                <a16:creationId xmlns:a16="http://schemas.microsoft.com/office/drawing/2014/main" id="{AEA04FC7-26C0-4472-A2A2-177343AD9347}"/>
              </a:ext>
            </a:extLst>
          </p:cNvPr>
          <p:cNvSpPr>
            <a:spLocks noChangeArrowheads="1"/>
          </p:cNvSpPr>
          <p:nvPr/>
        </p:nvSpPr>
        <p:spPr bwMode="auto">
          <a:xfrm>
            <a:off x="2387600" y="273050"/>
            <a:ext cx="2770188"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a:t>70212 70213 70232 70233</a:t>
            </a:r>
          </a:p>
        </p:txBody>
      </p:sp>
      <p:sp>
        <p:nvSpPr>
          <p:cNvPr id="2053" name="Text Box 51">
            <a:extLst>
              <a:ext uri="{FF2B5EF4-FFF2-40B4-BE49-F238E27FC236}">
                <a16:creationId xmlns:a16="http://schemas.microsoft.com/office/drawing/2014/main" id="{FC611E10-FF8A-467D-84D9-36F4D52B26AA}"/>
              </a:ext>
            </a:extLst>
          </p:cNvPr>
          <p:cNvSpPr txBox="1">
            <a:spLocks noChangeArrowheads="1"/>
          </p:cNvSpPr>
          <p:nvPr/>
        </p:nvSpPr>
        <p:spPr bwMode="auto">
          <a:xfrm>
            <a:off x="3349625" y="9310867"/>
            <a:ext cx="3481387" cy="5424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en-US" sz="900" u="sng" dirty="0">
                <a:solidFill>
                  <a:srgbClr val="000000"/>
                </a:solidFill>
                <a:cs typeface="Times New Roman" panose="02020603050405020304" pitchFamily="18" charset="0"/>
              </a:rPr>
              <a:t>SATRA Technology Europe Ltd n°2777</a:t>
            </a:r>
          </a:p>
          <a:p>
            <a:pPr>
              <a:buFontTx/>
              <a:buNone/>
            </a:pPr>
            <a:r>
              <a:rPr lang="en-GB" altLang="en-US" sz="900" dirty="0" err="1"/>
              <a:t>Bracetown</a:t>
            </a:r>
            <a:r>
              <a:rPr lang="en-GB" altLang="en-US" sz="900" dirty="0"/>
              <a:t> Business Park, </a:t>
            </a:r>
            <a:r>
              <a:rPr lang="en-GB" altLang="en-US" sz="900" dirty="0" err="1"/>
              <a:t>Clonee</a:t>
            </a:r>
            <a:r>
              <a:rPr lang="en-GB" altLang="en-US" sz="900" dirty="0"/>
              <a:t>, D15 YN2P, Ireland</a:t>
            </a:r>
            <a:endParaRPr lang="en-US" altLang="en-US" sz="900" dirty="0">
              <a:solidFill>
                <a:srgbClr val="000000"/>
              </a:solidFill>
              <a:cs typeface="Times New Roman" panose="02020603050405020304" pitchFamily="18" charset="0"/>
            </a:endParaRPr>
          </a:p>
          <a:p>
            <a:pPr eaLnBrk="1" hangingPunct="1">
              <a:lnSpc>
                <a:spcPct val="85000"/>
              </a:lnSpc>
              <a:buFontTx/>
              <a:buNone/>
            </a:pPr>
            <a:endParaRPr lang="en-US" altLang="en-US" sz="900" dirty="0">
              <a:solidFill>
                <a:srgbClr val="000000"/>
              </a:solidFill>
              <a:cs typeface="Times New Roman" panose="02020603050405020304" pitchFamily="18" charset="0"/>
            </a:endParaRPr>
          </a:p>
        </p:txBody>
      </p:sp>
      <p:sp>
        <p:nvSpPr>
          <p:cNvPr id="2054" name="Text Box 52">
            <a:extLst>
              <a:ext uri="{FF2B5EF4-FFF2-40B4-BE49-F238E27FC236}">
                <a16:creationId xmlns:a16="http://schemas.microsoft.com/office/drawing/2014/main" id="{4461B30A-118F-4295-BD3A-0CB0442B1DC4}"/>
              </a:ext>
            </a:extLst>
          </p:cNvPr>
          <p:cNvSpPr txBox="1">
            <a:spLocks noChangeArrowheads="1"/>
          </p:cNvSpPr>
          <p:nvPr/>
        </p:nvSpPr>
        <p:spPr bwMode="auto">
          <a:xfrm>
            <a:off x="22225" y="9304584"/>
            <a:ext cx="3327400" cy="6186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en-US" sz="900" u="sng" dirty="0"/>
              <a:t>Pour plus d’ information contacter :</a:t>
            </a:r>
          </a:p>
          <a:p>
            <a:pPr eaLnBrk="1" hangingPunct="1">
              <a:lnSpc>
                <a:spcPct val="80000"/>
              </a:lnSpc>
              <a:buFontTx/>
              <a:buNone/>
            </a:pPr>
            <a:r>
              <a:rPr lang="en-GB" altLang="en-US" sz="900" dirty="0">
                <a:solidFill>
                  <a:srgbClr val="000000"/>
                </a:solidFill>
                <a:cs typeface="Times New Roman" panose="02020603050405020304" pitchFamily="18" charset="0"/>
              </a:rPr>
              <a:t>WORLDWIDE EURO PROTECTION</a:t>
            </a:r>
          </a:p>
          <a:p>
            <a:pPr eaLnBrk="1" hangingPunct="1">
              <a:lnSpc>
                <a:spcPct val="80000"/>
              </a:lnSpc>
              <a:buFontTx/>
              <a:buNone/>
            </a:pPr>
            <a:r>
              <a:rPr lang="en-GB" altLang="en-US" sz="1000" dirty="0">
                <a:solidFill>
                  <a:srgbClr val="000000"/>
                </a:solidFill>
                <a:cs typeface="Times New Roman" panose="02020603050405020304" pitchFamily="18" charset="0"/>
              </a:rPr>
              <a:t>555 rue de la </a:t>
            </a:r>
            <a:r>
              <a:rPr lang="en-GB" altLang="en-US" sz="1000" dirty="0" err="1">
                <a:solidFill>
                  <a:srgbClr val="000000"/>
                </a:solidFill>
                <a:cs typeface="Times New Roman" panose="02020603050405020304" pitchFamily="18" charset="0"/>
              </a:rPr>
              <a:t>Dombes</a:t>
            </a:r>
            <a:r>
              <a:rPr lang="en-GB" altLang="en-US" sz="1000" dirty="0">
                <a:solidFill>
                  <a:srgbClr val="000000"/>
                </a:solidFill>
                <a:cs typeface="Times New Roman" panose="02020603050405020304" pitchFamily="18" charset="0"/>
              </a:rPr>
              <a:t> – 01700 </a:t>
            </a:r>
            <a:r>
              <a:rPr lang="en-GB" altLang="en-US" sz="1000" dirty="0" err="1">
                <a:solidFill>
                  <a:srgbClr val="000000"/>
                </a:solidFill>
                <a:cs typeface="Times New Roman" panose="02020603050405020304" pitchFamily="18" charset="0"/>
              </a:rPr>
              <a:t>Miribel</a:t>
            </a:r>
            <a:r>
              <a:rPr lang="en-GB" altLang="en-US" sz="1000" dirty="0">
                <a:solidFill>
                  <a:srgbClr val="000000"/>
                </a:solidFill>
                <a:cs typeface="Times New Roman" panose="02020603050405020304" pitchFamily="18" charset="0"/>
              </a:rPr>
              <a:t>. France </a:t>
            </a:r>
          </a:p>
          <a:p>
            <a:pPr eaLnBrk="1" hangingPunct="1">
              <a:lnSpc>
                <a:spcPct val="80000"/>
              </a:lnSpc>
              <a:buFontTx/>
              <a:buNone/>
            </a:pPr>
            <a:r>
              <a:rPr lang="fr-FR" altLang="en-US" sz="800" dirty="0"/>
              <a:t>** https://wep.ovh/files/declaration_conformity/</a:t>
            </a:r>
          </a:p>
        </p:txBody>
      </p:sp>
      <p:pic>
        <p:nvPicPr>
          <p:cNvPr id="2055" name="Picture 53">
            <a:extLst>
              <a:ext uri="{FF2B5EF4-FFF2-40B4-BE49-F238E27FC236}">
                <a16:creationId xmlns:a16="http://schemas.microsoft.com/office/drawing/2014/main" id="{B42B7BA3-9C15-4E96-B01E-034927C7B9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688" y="8040980"/>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26">
            <a:extLst>
              <a:ext uri="{FF2B5EF4-FFF2-40B4-BE49-F238E27FC236}">
                <a16:creationId xmlns:a16="http://schemas.microsoft.com/office/drawing/2014/main" id="{375A7F8B-3C2F-4438-B0EE-5696905A241A}"/>
              </a:ext>
            </a:extLst>
          </p:cNvPr>
          <p:cNvSpPr txBox="1">
            <a:spLocks noChangeArrowheads="1"/>
          </p:cNvSpPr>
          <p:nvPr/>
        </p:nvSpPr>
        <p:spPr bwMode="auto">
          <a:xfrm>
            <a:off x="6192838" y="8294980"/>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057" name="Text Box 127">
            <a:extLst>
              <a:ext uri="{FF2B5EF4-FFF2-40B4-BE49-F238E27FC236}">
                <a16:creationId xmlns:a16="http://schemas.microsoft.com/office/drawing/2014/main" id="{FAEF1485-E0D8-48EB-8DE0-558E4ECB1A08}"/>
              </a:ext>
            </a:extLst>
          </p:cNvPr>
          <p:cNvSpPr txBox="1">
            <a:spLocks noChangeArrowheads="1"/>
          </p:cNvSpPr>
          <p:nvPr/>
        </p:nvSpPr>
        <p:spPr bwMode="auto">
          <a:xfrm>
            <a:off x="5445125" y="8152105"/>
            <a:ext cx="27463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a:t>B</a:t>
            </a:r>
          </a:p>
        </p:txBody>
      </p:sp>
      <p:sp>
        <p:nvSpPr>
          <p:cNvPr id="2058" name="Rectangle 130">
            <a:extLst>
              <a:ext uri="{FF2B5EF4-FFF2-40B4-BE49-F238E27FC236}">
                <a16:creationId xmlns:a16="http://schemas.microsoft.com/office/drawing/2014/main" id="{BE39E9FE-2EB5-4F96-B8D7-82955C324ACA}"/>
              </a:ext>
            </a:extLst>
          </p:cNvPr>
          <p:cNvSpPr>
            <a:spLocks noChangeArrowheads="1"/>
          </p:cNvSpPr>
          <p:nvPr/>
        </p:nvSpPr>
        <p:spPr bwMode="auto">
          <a:xfrm>
            <a:off x="26988" y="3008313"/>
            <a:ext cx="6804025" cy="969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b="1" u="sng" dirty="0"/>
              <a:t>Matériaux</a:t>
            </a:r>
            <a:r>
              <a:rPr lang="fr-FR" altLang="fr-FR" sz="700" b="1" dirty="0"/>
              <a:t>: Polyester  </a:t>
            </a:r>
          </a:p>
          <a:p>
            <a:pPr eaLnBrk="1" hangingPunct="1">
              <a:spcBef>
                <a:spcPct val="0"/>
              </a:spcBef>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visibilité optimale, le vêtement doit être propre et une comparaison avec un vêtement neuf réalisé chaque année.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La déclaration de conformité et disponible sur le site internet : voir **. </a:t>
            </a:r>
          </a:p>
          <a:p>
            <a:pPr eaLnBrk="1" hangingPunct="1">
              <a:spcBef>
                <a:spcPct val="0"/>
              </a:spcBef>
              <a:buFontTx/>
              <a:buNone/>
            </a:pPr>
            <a:endParaRPr lang="fr-FR" altLang="fr-FR" sz="700" dirty="0">
              <a:solidFill>
                <a:srgbClr val="FF0000"/>
              </a:solidFill>
            </a:endParaRPr>
          </a:p>
        </p:txBody>
      </p:sp>
      <p:sp>
        <p:nvSpPr>
          <p:cNvPr id="2059" name="Text Box 131">
            <a:extLst>
              <a:ext uri="{FF2B5EF4-FFF2-40B4-BE49-F238E27FC236}">
                <a16:creationId xmlns:a16="http://schemas.microsoft.com/office/drawing/2014/main" id="{BE637AE2-64D7-4E2B-A9E9-C387DBA1F19C}"/>
              </a:ext>
            </a:extLst>
          </p:cNvPr>
          <p:cNvSpPr txBox="1">
            <a:spLocks noChangeArrowheads="1"/>
          </p:cNvSpPr>
          <p:nvPr/>
        </p:nvSpPr>
        <p:spPr bwMode="auto">
          <a:xfrm>
            <a:off x="5573713" y="9139530"/>
            <a:ext cx="865187" cy="19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a:solidFill>
                  <a:srgbClr val="000000"/>
                </a:solidFill>
                <a:cs typeface="Times New Roman" panose="02020603050405020304" pitchFamily="18" charset="0"/>
              </a:rPr>
              <a:t>Max : 25 x </a:t>
            </a:r>
            <a:endParaRPr lang="fr-FR" altLang="fr-FR" sz="800">
              <a:solidFill>
                <a:srgbClr val="000000"/>
              </a:solidFill>
              <a:cs typeface="Times New Roman" panose="02020603050405020304" pitchFamily="18" charset="0"/>
            </a:endParaRPr>
          </a:p>
        </p:txBody>
      </p:sp>
      <p:sp>
        <p:nvSpPr>
          <p:cNvPr id="2060" name="Rectangle 219">
            <a:extLst>
              <a:ext uri="{FF2B5EF4-FFF2-40B4-BE49-F238E27FC236}">
                <a16:creationId xmlns:a16="http://schemas.microsoft.com/office/drawing/2014/main" id="{40CB914B-CCBE-4821-9EFD-4610ECA19A1A}"/>
              </a:ext>
            </a:extLst>
          </p:cNvPr>
          <p:cNvSpPr>
            <a:spLocks noChangeArrowheads="1"/>
          </p:cNvSpPr>
          <p:nvPr/>
        </p:nvSpPr>
        <p:spPr bwMode="auto">
          <a:xfrm>
            <a:off x="26988" y="3975100"/>
            <a:ext cx="6804025"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b="1" u="sng" dirty="0" err="1">
                <a:ea typeface="Calibri" panose="020F0502020204030204" pitchFamily="34" charset="0"/>
                <a:cs typeface="Times New Roman" panose="02020603050405020304" pitchFamily="18" charset="0"/>
              </a:rPr>
              <a:t>Materialen</a:t>
            </a:r>
            <a:r>
              <a:rPr lang="fr-FR" altLang="fr-FR" sz="700" b="1" dirty="0">
                <a:ea typeface="Calibri" panose="020F0502020204030204" pitchFamily="34" charset="0"/>
                <a:cs typeface="Times New Roman" panose="02020603050405020304" pitchFamily="18" charset="0"/>
              </a:rPr>
              <a:t>: Polyester</a:t>
            </a:r>
          </a:p>
          <a:p>
            <a:pPr eaLnBrk="1" hangingPunct="1">
              <a:lnSpc>
                <a:spcPct val="80000"/>
              </a:lnSpc>
              <a:buFontTx/>
              <a:buNone/>
            </a:pPr>
            <a:r>
              <a:rPr lang="fr-FR" altLang="fr-FR" sz="700" u="sng" dirty="0" err="1">
                <a:solidFill>
                  <a:srgbClr val="000000"/>
                </a:solidFill>
                <a:ea typeface="Calibri" panose="020F0502020204030204" pitchFamily="34" charset="0"/>
                <a:cs typeface="Times New Roman" panose="02020603050405020304" pitchFamily="18" charset="0"/>
              </a:rPr>
              <a:t>Benutzungsbeschränkungen</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dieses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Kleidungsstück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gehört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zur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Warnschutzbekleidung</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Kleidungsstück  muss immer verschlossen getragen werden und </a:t>
            </a:r>
          </a:p>
          <a:p>
            <a:pPr eaLnBrk="1" hangingPunct="1">
              <a:lnSpc>
                <a:spcPct val="80000"/>
              </a:lnSpc>
              <a:buFontTx/>
              <a:buNone/>
            </a:pPr>
            <a:r>
              <a:rPr lang="de-DE" altLang="fr-FR" sz="700" dirty="0">
                <a:solidFill>
                  <a:srgbClr val="000000"/>
                </a:solidFill>
                <a:ea typeface="Calibri" panose="020F0502020204030204" pitchFamily="34" charset="0"/>
                <a:cs typeface="Times New Roman" panose="02020603050405020304" pitchFamily="18" charset="0"/>
              </a:rPr>
              <a:t>nicht von anderen Kleidern überdeckt werden. Um optimale Sichtbarkeit zu gewährleisten, muss das Kleidungsstück  sauber sein und  jedes Jahr mit einem neuen verglichen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Lagerung und Transport :</a:t>
            </a:r>
            <a:r>
              <a:rPr lang="de-DE" altLang="fr-FR" sz="700"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700" dirty="0" err="1">
                <a:solidFill>
                  <a:srgbClr val="000000"/>
                </a:solidFill>
                <a:ea typeface="Calibri" panose="020F0502020204030204" pitchFamily="34" charset="0"/>
                <a:cs typeface="Times New Roman" panose="02020603050405020304" pitchFamily="18" charset="0"/>
              </a:rPr>
              <a:t>gewähleisten</a:t>
            </a:r>
            <a:r>
              <a:rPr lang="de-DE" altLang="fr-FR" sz="700"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700" dirty="0" err="1">
                <a:solidFill>
                  <a:srgbClr val="000000"/>
                </a:solidFill>
                <a:ea typeface="Calibri" panose="020F0502020204030204" pitchFamily="34" charset="0"/>
                <a:cs typeface="Times New Roman" panose="02020603050405020304" pitchFamily="18" charset="0"/>
              </a:rPr>
              <a:t>ordnungsgemäss</a:t>
            </a:r>
            <a:r>
              <a:rPr lang="de-DE" altLang="fr-FR" sz="700" dirty="0">
                <a:solidFill>
                  <a:srgbClr val="000000"/>
                </a:solidFill>
                <a:ea typeface="Calibri" panose="020F0502020204030204" pitchFamily="34" charset="0"/>
                <a:cs typeface="Times New Roman" panose="02020603050405020304" pitchFamily="18" charset="0"/>
              </a:rPr>
              <a:t> beseitigen wird.</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Konformitätserklärung ist auf der Webseite verfügbar: siehe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2061" name="Rectangle 309">
            <a:extLst>
              <a:ext uri="{FF2B5EF4-FFF2-40B4-BE49-F238E27FC236}">
                <a16:creationId xmlns:a16="http://schemas.microsoft.com/office/drawing/2014/main" id="{A504D934-5561-4E7C-AC4F-1041C2AAD51B}"/>
              </a:ext>
            </a:extLst>
          </p:cNvPr>
          <p:cNvSpPr>
            <a:spLocks noChangeArrowheads="1"/>
          </p:cNvSpPr>
          <p:nvPr/>
        </p:nvSpPr>
        <p:spPr bwMode="auto">
          <a:xfrm>
            <a:off x="26988" y="4804809"/>
            <a:ext cx="6804025" cy="850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b="1" u="sng" dirty="0">
                <a:solidFill>
                  <a:srgbClr val="000000"/>
                </a:solidFill>
                <a:ea typeface="Calibri" panose="020F0502020204030204" pitchFamily="34" charset="0"/>
                <a:cs typeface="Times New Roman" panose="02020603050405020304" pitchFamily="18" charset="0"/>
              </a:rPr>
              <a:t>FABRIC</a:t>
            </a:r>
            <a:r>
              <a:rPr lang="fr-FR" altLang="fr-FR" sz="700" b="1" dirty="0">
                <a:solidFill>
                  <a:srgbClr val="000000"/>
                </a:solidFill>
                <a:ea typeface="Calibri" panose="020F0502020204030204" pitchFamily="34" charset="0"/>
                <a:cs typeface="Times New Roman" panose="02020603050405020304" pitchFamily="18" charset="0"/>
              </a:rPr>
              <a:t>: Polyester</a:t>
            </a:r>
            <a:r>
              <a:rPr lang="fr-FR" altLang="fr-FR" sz="700" b="1" dirty="0">
                <a:solidFill>
                  <a:srgbClr val="FF0000"/>
                </a:solidFill>
                <a:ea typeface="Calibri" panose="020F0502020204030204" pitchFamily="34" charset="0"/>
                <a:cs typeface="Times New Roman" panose="02020603050405020304" pitchFamily="18" charset="0"/>
              </a:rPr>
              <a:t> </a:t>
            </a: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permitted, provided that it does not affect the </a:t>
            </a:r>
            <a:r>
              <a:rPr lang="en-GB" altLang="fr-FR" sz="700" dirty="0">
                <a:solidFill>
                  <a:srgbClr val="FF0000"/>
                </a:solidFill>
                <a:ea typeface="Calibri" panose="020F0502020204030204" pitchFamily="34" charset="0"/>
                <a:cs typeface="Times New Roman" panose="02020603050405020304" pitchFamily="18" charset="0"/>
              </a:rPr>
              <a:t>waistcoat’s norms </a:t>
            </a:r>
            <a:r>
              <a:rPr lang="en-GB" altLang="fr-FR" sz="700" dirty="0">
                <a:ea typeface="Calibri" panose="020F0502020204030204" pitchFamily="34" charset="0"/>
                <a:cs typeface="Times New Roman" panose="02020603050405020304" pitchFamily="18" charset="0"/>
              </a:rPr>
              <a:t>requirement.</a:t>
            </a:r>
            <a:r>
              <a:rPr lang="fr-FR" altLang="fr-FR" sz="700" dirty="0">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If any doubt, always consult the manufacturer before attempting a repair.</a:t>
            </a:r>
            <a:r>
              <a:rPr lang="fr-FR" altLang="fr-FR" sz="700" dirty="0">
                <a:ea typeface="Calibri" panose="020F0502020204030204" pitchFamily="34" charset="0"/>
                <a:cs typeface="Times New Roman" panose="02020603050405020304" pitchFamily="18" charset="0"/>
              </a:rPr>
              <a:t> 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a:t>
            </a:r>
            <a:r>
              <a:rPr lang="en-US" altLang="fr-FR" sz="700" dirty="0" err="1">
                <a:ea typeface="Calibri" panose="020F0502020204030204" pitchFamily="34" charset="0"/>
                <a:cs typeface="Times New Roman" panose="02020603050405020304" pitchFamily="18" charset="0"/>
              </a:rPr>
              <a:t>stockage</a:t>
            </a:r>
            <a:r>
              <a:rPr lang="en-US" altLang="fr-FR" sz="700" dirty="0">
                <a:ea typeface="Calibri" panose="020F0502020204030204" pitchFamily="34" charset="0"/>
                <a:cs typeface="Times New Roman" panose="02020603050405020304" pitchFamily="18" charset="0"/>
              </a:rPr>
              <a:t> conditions. </a:t>
            </a:r>
            <a:r>
              <a:rPr lang="en-US" altLang="en-US" sz="700" dirty="0"/>
              <a:t>The CE mark on the product represents that it meets the requirements of the European regulation 2016/425. </a:t>
            </a:r>
            <a:r>
              <a:rPr lang="en-US" altLang="fr-FR" sz="700" dirty="0">
                <a:cs typeface="Calibri" panose="020F0502020204030204" pitchFamily="34" charset="0"/>
              </a:rPr>
              <a:t>The declaration of conformity is available on the web site : see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2062" name="Rectangle 310">
            <a:extLst>
              <a:ext uri="{FF2B5EF4-FFF2-40B4-BE49-F238E27FC236}">
                <a16:creationId xmlns:a16="http://schemas.microsoft.com/office/drawing/2014/main" id="{D4402036-269B-4E30-989D-D7FDF841EBEE}"/>
              </a:ext>
            </a:extLst>
          </p:cNvPr>
          <p:cNvSpPr>
            <a:spLocks noChangeArrowheads="1"/>
          </p:cNvSpPr>
          <p:nvPr/>
        </p:nvSpPr>
        <p:spPr bwMode="auto">
          <a:xfrm>
            <a:off x="26988" y="5636063"/>
            <a:ext cx="6804025" cy="945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b="1" u="sng" dirty="0">
                <a:ea typeface="Calibri" panose="020F0502020204030204" pitchFamily="34" charset="0"/>
                <a:cs typeface="Times New Roman" panose="02020603050405020304" pitchFamily="18" charset="0"/>
              </a:rPr>
              <a:t>ALAPANYAG </a:t>
            </a:r>
            <a:r>
              <a:rPr lang="fr-FR" altLang="fr-FR" sz="700" b="1" dirty="0">
                <a:ea typeface="Calibri" panose="020F0502020204030204" pitchFamily="34" charset="0"/>
                <a:cs typeface="Times New Roman" panose="02020603050405020304" pitchFamily="18" charset="0"/>
              </a:rPr>
              <a:t>: </a:t>
            </a:r>
            <a:r>
              <a:rPr lang="en-GB" altLang="fr-FR" sz="700" b="1" dirty="0">
                <a:ea typeface="Calibri" panose="020F0502020204030204" pitchFamily="34" charset="0"/>
                <a:cs typeface="Times New Roman" panose="02020603050405020304" pitchFamily="18" charset="0"/>
              </a:rPr>
              <a:t>P</a:t>
            </a:r>
            <a:r>
              <a:rPr lang="hu-HU" altLang="fr-FR" sz="700" b="1" dirty="0">
                <a:ea typeface="Calibri" panose="020F0502020204030204" pitchFamily="34" charset="0"/>
                <a:cs typeface="Times New Roman" panose="02020603050405020304" pitchFamily="18" charset="0"/>
              </a:rPr>
              <a:t>oliészter</a:t>
            </a:r>
            <a:endParaRPr lang="fr-FR" altLang="fr-FR" sz="700" b="1"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err="1">
                <a:ea typeface="Calibri" panose="020F0502020204030204" pitchFamily="34" charset="0"/>
                <a:cs typeface="Times New Roman" panose="02020603050405020304" pitchFamily="18" charset="0"/>
              </a:rPr>
              <a:t>Használhatóság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korlátai</a:t>
            </a:r>
            <a:r>
              <a:rPr lang="fr-FR" altLang="fr-FR" sz="700" dirty="0">
                <a:ea typeface="Calibri" panose="020F0502020204030204" pitchFamily="34" charset="0"/>
                <a:cs typeface="Times New Roman" panose="02020603050405020304" pitchFamily="18" charset="0"/>
              </a:rPr>
              <a:t> :  </a:t>
            </a:r>
            <a:r>
              <a:rPr lang="fr-FR" altLang="fr-FR" sz="700" dirty="0" err="1">
                <a:ea typeface="Calibri" panose="020F0502020204030204" pitchFamily="34" charset="0"/>
                <a:cs typeface="Times New Roman" panose="02020603050405020304" pitchFamily="18" charset="0"/>
              </a:rPr>
              <a:t>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láthatóságot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Azért, 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Tárolás és szállítás</a:t>
            </a:r>
            <a:r>
              <a:rPr lang="en-GB"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Mindig száraz és tiszta körülmények közt tároljuk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NE tegyük ki a terméket közvetlen erős napfény hatásának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csak az eredeti, gyártói csomagolásban szabad szállítani</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Soha</a:t>
            </a:r>
            <a:r>
              <a:rPr lang="fr-FR" altLang="fr-FR" sz="700" dirty="0">
                <a:ea typeface="Calibri" panose="020F0502020204030204" pitchFamily="34" charset="0"/>
                <a:cs typeface="Times New Roman" panose="02020603050405020304" pitchFamily="18" charset="0"/>
              </a:rPr>
              <a:t> ne </a:t>
            </a:r>
            <a:r>
              <a:rPr lang="fr-FR" altLang="fr-FR" sz="700" dirty="0" err="1">
                <a:ea typeface="Calibri" panose="020F0502020204030204" pitchFamily="34" charset="0"/>
                <a:cs typeface="Times New Roman" panose="02020603050405020304" pitchFamily="18" charset="0"/>
              </a:rPr>
              <a:t>használjon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sérült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védőruhát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Megengedett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termék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javítása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amennyiben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befolyásolja</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védőruhára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vonatkozó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követelményeit</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Kérjük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vegye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kapcsolatot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szolgáltatójával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leselejtezésének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ártalmatlanításának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érdekében</a:t>
            </a:r>
            <a:r>
              <a:rPr lang="fr-FR" altLang="fr-FR" sz="700" dirty="0">
                <a:ea typeface="Calibri" panose="020F0502020204030204" pitchFamily="34" charset="0"/>
                <a:cs typeface="Times New Roman" panose="02020603050405020304" pitchFamily="18" charset="0"/>
              </a:rPr>
              <a:t>. </a:t>
            </a:r>
            <a:r>
              <a:rPr lang="hu-HU" altLang="fr-FR" sz="700" dirty="0"/>
              <a:t>A megfelelőségi nyilatkozat a weboldalon érhető el: lásd**.</a:t>
            </a:r>
            <a:r>
              <a:rPr lang="fr-FR" altLang="fr-FR" sz="700" dirty="0">
                <a:solidFill>
                  <a:srgbClr val="800000"/>
                </a:solidFill>
                <a:cs typeface="Calibri" panose="020F0502020204030204" pitchFamily="34" charset="0"/>
              </a:rPr>
              <a:t>		 	      </a:t>
            </a:r>
            <a:r>
              <a:rPr lang="hu-HU" altLang="fr-FR" sz="700" dirty="0">
                <a:solidFill>
                  <a:srgbClr val="800000"/>
                </a:solidFill>
                <a:cs typeface="Calibri" panose="020F0502020204030204" pitchFamily="34" charset="0"/>
              </a:rPr>
              <a:t>  </a:t>
            </a:r>
            <a:r>
              <a:rPr lang="fr-FR" altLang="fr-FR" sz="700" dirty="0">
                <a:solidFill>
                  <a:srgbClr val="800000"/>
                </a:solidFill>
                <a:cs typeface="Calibri" panose="020F0502020204030204" pitchFamily="34" charset="0"/>
              </a:rPr>
              <a:t> </a:t>
            </a:r>
            <a:r>
              <a:rPr lang="en-GB" altLang="fr-FR" sz="700" dirty="0">
                <a:solidFill>
                  <a:srgbClr val="800000"/>
                </a:solidFill>
                <a:cs typeface="Calibri" panose="020F0502020204030204" pitchFamily="34" charset="0"/>
              </a:rPr>
              <a:t>	</a:t>
            </a:r>
            <a:r>
              <a:rPr lang="fr-FR" altLang="fr-FR" sz="700" dirty="0">
                <a:solidFill>
                  <a:srgbClr val="FF0000"/>
                </a:solidFill>
                <a:cs typeface="Calibri" panose="020F0502020204030204" pitchFamily="34" charset="0"/>
              </a:rPr>
              <a:t>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2063" name="Text Box 311">
            <a:extLst>
              <a:ext uri="{FF2B5EF4-FFF2-40B4-BE49-F238E27FC236}">
                <a16:creationId xmlns:a16="http://schemas.microsoft.com/office/drawing/2014/main" id="{E3DECA96-8B2E-4174-A0EB-0FD2D4B5C17D}"/>
              </a:ext>
            </a:extLst>
          </p:cNvPr>
          <p:cNvSpPr txBox="1">
            <a:spLocks noChangeArrowheads="1"/>
          </p:cNvSpPr>
          <p:nvPr/>
        </p:nvSpPr>
        <p:spPr bwMode="auto">
          <a:xfrm>
            <a:off x="6616700" y="4810125"/>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GB</a:t>
            </a:r>
            <a:endParaRPr lang="fr-FR" altLang="fr-FR" sz="1800"/>
          </a:p>
        </p:txBody>
      </p:sp>
      <p:sp>
        <p:nvSpPr>
          <p:cNvPr id="2064" name="Text Box 314">
            <a:extLst>
              <a:ext uri="{FF2B5EF4-FFF2-40B4-BE49-F238E27FC236}">
                <a16:creationId xmlns:a16="http://schemas.microsoft.com/office/drawing/2014/main" id="{9D18564F-1999-44C9-ACF8-D54F6FD99B38}"/>
              </a:ext>
            </a:extLst>
          </p:cNvPr>
          <p:cNvSpPr txBox="1">
            <a:spLocks noChangeArrowheads="1"/>
          </p:cNvSpPr>
          <p:nvPr/>
        </p:nvSpPr>
        <p:spPr bwMode="auto">
          <a:xfrm>
            <a:off x="0" y="1002919"/>
            <a:ext cx="1196752" cy="318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 ISO 20471:2013 +A1:2016</a:t>
            </a:r>
          </a:p>
        </p:txBody>
      </p:sp>
      <p:sp>
        <p:nvSpPr>
          <p:cNvPr id="2065" name="Rectangle 315">
            <a:extLst>
              <a:ext uri="{FF2B5EF4-FFF2-40B4-BE49-F238E27FC236}">
                <a16:creationId xmlns:a16="http://schemas.microsoft.com/office/drawing/2014/main" id="{134C743A-9132-4577-A0C2-A20F3DF7823E}"/>
              </a:ext>
            </a:extLst>
          </p:cNvPr>
          <p:cNvSpPr>
            <a:spLocks noChangeArrowheads="1"/>
          </p:cNvSpPr>
          <p:nvPr/>
        </p:nvSpPr>
        <p:spPr bwMode="auto">
          <a:xfrm>
            <a:off x="22225" y="976311"/>
            <a:ext cx="1135062" cy="10699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66" name="Text Box 316">
            <a:extLst>
              <a:ext uri="{FF2B5EF4-FFF2-40B4-BE49-F238E27FC236}">
                <a16:creationId xmlns:a16="http://schemas.microsoft.com/office/drawing/2014/main" id="{FA3F8E37-491E-419F-AB9D-30B0B7B8EA96}"/>
              </a:ext>
            </a:extLst>
          </p:cNvPr>
          <p:cNvSpPr txBox="1">
            <a:spLocks noChangeArrowheads="1"/>
          </p:cNvSpPr>
          <p:nvPr/>
        </p:nvSpPr>
        <p:spPr bwMode="auto">
          <a:xfrm>
            <a:off x="798513" y="1570038"/>
            <a:ext cx="360362"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2</a:t>
            </a:r>
          </a:p>
        </p:txBody>
      </p:sp>
      <p:sp>
        <p:nvSpPr>
          <p:cNvPr id="2111" name="Rectangle 320">
            <a:extLst>
              <a:ext uri="{FF2B5EF4-FFF2-40B4-BE49-F238E27FC236}">
                <a16:creationId xmlns:a16="http://schemas.microsoft.com/office/drawing/2014/main" id="{579E8693-5D14-43D9-A24A-44A1EE3D1DF3}"/>
              </a:ext>
            </a:extLst>
          </p:cNvPr>
          <p:cNvSpPr>
            <a:spLocks noChangeArrowheads="1"/>
          </p:cNvSpPr>
          <p:nvPr/>
        </p:nvSpPr>
        <p:spPr bwMode="auto">
          <a:xfrm>
            <a:off x="1295400" y="1077913"/>
            <a:ext cx="5535613" cy="631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fr-FR" altLang="fr-FR" sz="650" dirty="0"/>
              <a:t>X/3 : selon la surface de matière visible ; </a:t>
            </a:r>
            <a:r>
              <a:rPr lang="fr-FR" altLang="fr-FR" sz="650" dirty="0">
                <a:ea typeface="Calibri" panose="020F0502020204030204" pitchFamily="34" charset="0"/>
                <a:cs typeface="Times New Roman" panose="02020603050405020304" pitchFamily="18" charset="0"/>
              </a:rPr>
              <a:t>je </a:t>
            </a:r>
            <a:r>
              <a:rPr lang="fr-FR" altLang="fr-FR" sz="650" dirty="0" err="1">
                <a:ea typeface="Calibri" panose="020F0502020204030204" pitchFamily="34" charset="0"/>
                <a:cs typeface="Times New Roman" panose="02020603050405020304" pitchFamily="18" charset="0"/>
              </a:rPr>
              <a:t>nach</a:t>
            </a:r>
            <a:r>
              <a:rPr lang="fr-FR" altLang="fr-FR" sz="650" dirty="0">
                <a:ea typeface="Calibri" panose="020F0502020204030204" pitchFamily="34" charset="0"/>
                <a:cs typeface="Times New Roman" panose="02020603050405020304" pitchFamily="18" charset="0"/>
              </a:rPr>
              <a:t>  der </a:t>
            </a:r>
            <a:r>
              <a:rPr lang="fr-FR" altLang="fr-FR" sz="650" dirty="0" err="1">
                <a:ea typeface="Calibri" panose="020F0502020204030204" pitchFamily="34" charset="0"/>
                <a:cs typeface="Times New Roman" panose="02020603050405020304" pitchFamily="18" charset="0"/>
              </a:rPr>
              <a:t>Fläche</a:t>
            </a:r>
            <a:r>
              <a:rPr lang="fr-FR" altLang="fr-FR" sz="650" dirty="0">
                <a:ea typeface="Calibri" panose="020F0502020204030204" pitchFamily="34" charset="0"/>
                <a:cs typeface="Times New Roman" panose="02020603050405020304" pitchFamily="18" charset="0"/>
              </a:rPr>
              <a:t> des </a:t>
            </a:r>
            <a:r>
              <a:rPr lang="fr-FR" altLang="fr-FR" sz="650" dirty="0" err="1">
                <a:ea typeface="Calibri" panose="020F0502020204030204" pitchFamily="34" charset="0"/>
                <a:cs typeface="Times New Roman" panose="02020603050405020304" pitchFamily="18" charset="0"/>
              </a:rPr>
              <a:t>sichtbaren</a:t>
            </a:r>
            <a:r>
              <a:rPr lang="fr-FR" altLang="fr-FR" sz="650" dirty="0">
                <a:ea typeface="Calibri" panose="020F0502020204030204" pitchFamily="34" charset="0"/>
                <a:cs typeface="Times New Roman" panose="02020603050405020304" pitchFamily="18" charset="0"/>
              </a:rPr>
              <a:t> </a:t>
            </a:r>
            <a:r>
              <a:rPr lang="fr-FR" altLang="fr-FR" sz="650" dirty="0" err="1">
                <a:ea typeface="Calibri" panose="020F0502020204030204" pitchFamily="34" charset="0"/>
                <a:cs typeface="Times New Roman" panose="02020603050405020304" pitchFamily="18" charset="0"/>
              </a:rPr>
              <a:t>Materials</a:t>
            </a:r>
            <a:r>
              <a:rPr lang="fr-FR" altLang="fr-FR" sz="650" dirty="0">
                <a:ea typeface="Calibri" panose="020F0502020204030204" pitchFamily="34" charset="0"/>
                <a:cs typeface="Times New Roman" panose="02020603050405020304" pitchFamily="18" charset="0"/>
              </a:rPr>
              <a:t>;</a:t>
            </a:r>
            <a:r>
              <a:rPr lang="fr-FR" altLang="fr-FR" sz="650" dirty="0"/>
              <a:t> </a:t>
            </a:r>
            <a:r>
              <a:rPr lang="en-GB" altLang="fr-FR" sz="650" dirty="0"/>
              <a:t>according to Area of visible material ; a </a:t>
            </a:r>
            <a:r>
              <a:rPr lang="en-GB" altLang="fr-FR" sz="650" dirty="0" err="1"/>
              <a:t>jó</a:t>
            </a:r>
            <a:r>
              <a:rPr lang="en-GB" altLang="fr-FR" sz="650" dirty="0"/>
              <a:t> </a:t>
            </a:r>
            <a:r>
              <a:rPr lang="en-GB" altLang="fr-FR" sz="650" dirty="0" err="1"/>
              <a:t>láthatóságot</a:t>
            </a:r>
            <a:r>
              <a:rPr lang="en-GB" altLang="fr-FR" sz="650" dirty="0"/>
              <a:t>    </a:t>
            </a:r>
            <a:r>
              <a:rPr lang="en-GB" altLang="fr-FR" sz="650" dirty="0" err="1"/>
              <a:t>biztosító</a:t>
            </a:r>
            <a:r>
              <a:rPr lang="en-GB" altLang="fr-FR" sz="650" dirty="0"/>
              <a:t> </a:t>
            </a:r>
            <a:r>
              <a:rPr lang="en-GB" altLang="fr-FR" sz="650" dirty="0" err="1"/>
              <a:t>alapanyag</a:t>
            </a:r>
            <a:r>
              <a:rPr lang="en-GB" altLang="fr-FR" sz="650" dirty="0"/>
              <a:t> </a:t>
            </a:r>
            <a:r>
              <a:rPr lang="en-GB" altLang="fr-FR" sz="650" dirty="0" err="1"/>
              <a:t>felülete</a:t>
            </a:r>
            <a:r>
              <a:rPr lang="en-GB" altLang="fr-FR" sz="650" dirty="0"/>
              <a:t> </a:t>
            </a:r>
            <a:r>
              <a:rPr lang="en-GB" altLang="fr-FR" sz="650" dirty="0" err="1"/>
              <a:t>szerint</a:t>
            </a:r>
            <a:r>
              <a:rPr lang="fr-FR" altLang="fr-FR" sz="650" dirty="0"/>
              <a:t> ; </a:t>
            </a:r>
            <a:r>
              <a:rPr lang="es-ES" altLang="fr-FR" sz="650" dirty="0">
                <a:solidFill>
                  <a:srgbClr val="000000"/>
                </a:solidFill>
              </a:rPr>
              <a:t>Según la superficie de materia visible</a:t>
            </a:r>
            <a:r>
              <a:rPr lang="es-ES" altLang="fr-FR" sz="650" dirty="0"/>
              <a:t> ; </a:t>
            </a:r>
            <a:r>
              <a:rPr lang="pt-PT" altLang="fr-FR" sz="650" dirty="0">
                <a:solidFill>
                  <a:srgbClr val="000000"/>
                </a:solidFill>
              </a:rPr>
              <a:t>De acordo com a superfície de material visível.</a:t>
            </a:r>
            <a:r>
              <a:rPr lang="fr-FR" altLang="fr-FR" sz="650" dirty="0"/>
              <a:t> </a:t>
            </a:r>
            <a:r>
              <a:rPr lang="sv-SE" altLang="fr-FR" sz="650" dirty="0">
                <a:solidFill>
                  <a:srgbClr val="000000"/>
                </a:solidFill>
              </a:rPr>
              <a:t>Beroende på det synliga materialets yta. </a:t>
            </a:r>
            <a:r>
              <a:rPr lang="nl-NL" altLang="fr-FR" sz="650" dirty="0">
                <a:solidFill>
                  <a:srgbClr val="000000"/>
                </a:solidFill>
              </a:rPr>
              <a:t>Afhankelijk van het zichtbare oppervlaktemateriaal; </a:t>
            </a:r>
            <a:r>
              <a:rPr lang="fr-FR" altLang="fr-FR" sz="650" dirty="0" err="1">
                <a:solidFill>
                  <a:srgbClr val="000000"/>
                </a:solidFill>
              </a:rPr>
              <a:t>Riippuu</a:t>
            </a:r>
            <a:r>
              <a:rPr lang="fr-FR" altLang="fr-FR" sz="650" dirty="0">
                <a:solidFill>
                  <a:srgbClr val="000000"/>
                </a:solidFill>
              </a:rPr>
              <a:t> </a:t>
            </a:r>
            <a:r>
              <a:rPr lang="fr-FR" altLang="fr-FR" sz="650" dirty="0" err="1">
                <a:solidFill>
                  <a:srgbClr val="000000"/>
                </a:solidFill>
              </a:rPr>
              <a:t>näkyvän</a:t>
            </a:r>
            <a:r>
              <a:rPr lang="fr-FR" altLang="fr-FR" sz="650" dirty="0">
                <a:solidFill>
                  <a:srgbClr val="000000"/>
                </a:solidFill>
              </a:rPr>
              <a:t> </a:t>
            </a:r>
            <a:r>
              <a:rPr lang="fr-FR" altLang="fr-FR" sz="650" dirty="0" err="1">
                <a:solidFill>
                  <a:srgbClr val="000000"/>
                </a:solidFill>
              </a:rPr>
              <a:t>materiaalin</a:t>
            </a:r>
            <a:r>
              <a:rPr lang="fr-FR" altLang="fr-FR" sz="650" dirty="0">
                <a:solidFill>
                  <a:srgbClr val="000000"/>
                </a:solidFill>
              </a:rPr>
              <a:t> </a:t>
            </a:r>
            <a:r>
              <a:rPr lang="fr-FR" altLang="fr-FR" sz="650" dirty="0" err="1">
                <a:solidFill>
                  <a:srgbClr val="000000"/>
                </a:solidFill>
              </a:rPr>
              <a:t>pinnasta</a:t>
            </a:r>
            <a:r>
              <a:rPr lang="fr-FR" altLang="fr-FR" sz="650" dirty="0">
                <a:solidFill>
                  <a:srgbClr val="000000"/>
                </a:solidFill>
              </a:rPr>
              <a:t>. </a:t>
            </a:r>
            <a:r>
              <a:rPr lang="da-DK" altLang="fr-FR" sz="650" dirty="0">
                <a:solidFill>
                  <a:srgbClr val="000000"/>
                </a:solidFill>
              </a:rPr>
              <a:t>Ifølge arealet af det synlige bæremateriale. </a:t>
            </a:r>
            <a:r>
              <a:rPr lang="pl-PL" altLang="fr-FR" sz="650" dirty="0">
                <a:solidFill>
                  <a:srgbClr val="000000"/>
                </a:solidFill>
              </a:rPr>
              <a:t>W zależności od powierzchni widocznego materiału.</a:t>
            </a:r>
            <a:r>
              <a:rPr lang="fr-FR" altLang="fr-FR" sz="650" dirty="0">
                <a:solidFill>
                  <a:srgbClr val="000000"/>
                </a:solidFill>
              </a:rPr>
              <a:t> </a:t>
            </a:r>
            <a:r>
              <a:rPr lang="et-EE" altLang="fr-FR" sz="650" dirty="0">
                <a:solidFill>
                  <a:srgbClr val="000000"/>
                </a:solidFill>
              </a:rPr>
              <a:t>Vastavalt helkurmaterjali pinnale.</a:t>
            </a:r>
            <a:r>
              <a:rPr lang="fr-FR" altLang="fr-FR" sz="650" dirty="0">
                <a:solidFill>
                  <a:srgbClr val="000000"/>
                </a:solidFill>
              </a:rPr>
              <a:t> </a:t>
            </a:r>
            <a:r>
              <a:rPr lang="ru-RU" altLang="fr-FR" sz="650" dirty="0">
                <a:solidFill>
                  <a:srgbClr val="000000"/>
                </a:solidFill>
              </a:rPr>
              <a:t>Според повърхността на видимата материя.</a:t>
            </a:r>
            <a:r>
              <a:rPr lang="fr-FR" altLang="fr-FR" sz="650" dirty="0">
                <a:solidFill>
                  <a:srgbClr val="000000"/>
                </a:solidFill>
              </a:rPr>
              <a:t> </a:t>
            </a:r>
            <a:r>
              <a:rPr lang="ro-RO" altLang="fr-FR" sz="650" dirty="0">
                <a:solidFill>
                  <a:srgbClr val="000000"/>
                </a:solidFill>
              </a:rPr>
              <a:t>Conform suprafeţei materialului vizibil. </a:t>
            </a:r>
            <a:r>
              <a:rPr lang="cs-CZ" altLang="fr-FR" sz="650" dirty="0">
                <a:solidFill>
                  <a:srgbClr val="000000"/>
                </a:solidFill>
              </a:rPr>
              <a:t>Podle plochy viditelného materiálu.</a:t>
            </a:r>
            <a:r>
              <a:rPr lang="fr-FR" altLang="fr-FR" sz="650" dirty="0">
                <a:solidFill>
                  <a:srgbClr val="000000"/>
                </a:solidFill>
              </a:rPr>
              <a:t> </a:t>
            </a:r>
            <a:r>
              <a:rPr lang="sl-SI" altLang="fr-FR" sz="650" dirty="0">
                <a:solidFill>
                  <a:srgbClr val="000000"/>
                </a:solidFill>
              </a:rPr>
              <a:t>Glede na površino vidne snovi.</a:t>
            </a:r>
            <a:r>
              <a:rPr lang="fr-FR" altLang="fr-FR" sz="650" dirty="0">
                <a:solidFill>
                  <a:srgbClr val="000000"/>
                </a:solidFill>
              </a:rPr>
              <a:t> </a:t>
            </a:r>
            <a:r>
              <a:rPr lang="sk-SK" altLang="fr-FR" sz="650" dirty="0">
                <a:solidFill>
                  <a:srgbClr val="000000"/>
                </a:solidFill>
              </a:rPr>
              <a:t>Podľa plochy viditeľného materiálu.</a:t>
            </a:r>
            <a:r>
              <a:rPr lang="fr-FR" altLang="fr-FR" sz="650" dirty="0">
                <a:solidFill>
                  <a:srgbClr val="000000"/>
                </a:solidFill>
              </a:rPr>
              <a:t> </a:t>
            </a:r>
            <a:r>
              <a:rPr lang="el-GR" altLang="fr-FR" sz="650" dirty="0">
                <a:solidFill>
                  <a:srgbClr val="000000"/>
                </a:solidFill>
              </a:rPr>
              <a:t>Ανάλογα με την επιφάνεια του ορατού υλικού.</a:t>
            </a:r>
            <a:r>
              <a:rPr lang="fr-FR" altLang="fr-FR" sz="650" dirty="0">
                <a:solidFill>
                  <a:srgbClr val="000000"/>
                </a:solidFill>
              </a:rPr>
              <a:t> </a:t>
            </a:r>
            <a:r>
              <a:rPr lang="ar-SY" altLang="fr-FR" sz="65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50" dirty="0">
                <a:solidFill>
                  <a:srgbClr val="000000"/>
                </a:solidFill>
              </a:rPr>
              <a:t>  </a:t>
            </a:r>
            <a:r>
              <a:rPr lang="ru-RU" altLang="fr-FR" sz="650" dirty="0">
                <a:solidFill>
                  <a:srgbClr val="000000"/>
                </a:solidFill>
              </a:rPr>
              <a:t>площадь поверхности сигнальной ткани</a:t>
            </a:r>
            <a:r>
              <a:rPr lang="da-DK" altLang="fr-FR" sz="650" dirty="0">
                <a:solidFill>
                  <a:srgbClr val="000000"/>
                </a:solidFill>
              </a:rPr>
              <a:t>	</a:t>
            </a:r>
            <a:r>
              <a:rPr lang="fr-FR" altLang="fr-FR" sz="600" dirty="0"/>
              <a:t>    </a:t>
            </a:r>
          </a:p>
        </p:txBody>
      </p:sp>
      <p:graphicFrame>
        <p:nvGraphicFramePr>
          <p:cNvPr id="5442" name="Group 322">
            <a:extLst>
              <a:ext uri="{FF2B5EF4-FFF2-40B4-BE49-F238E27FC236}">
                <a16:creationId xmlns:a16="http://schemas.microsoft.com/office/drawing/2014/main" id="{2A614AB3-9F14-4BD2-882B-F02E5E0F4BCD}"/>
              </a:ext>
            </a:extLst>
          </p:cNvPr>
          <p:cNvGraphicFramePr>
            <a:graphicFrameLocks noGrp="1"/>
          </p:cNvGraphicFramePr>
          <p:nvPr/>
        </p:nvGraphicFramePr>
        <p:xfrm>
          <a:off x="28575" y="2112963"/>
          <a:ext cx="1785938" cy="857252"/>
        </p:xfrm>
        <a:graphic>
          <a:graphicData uri="http://schemas.openxmlformats.org/drawingml/2006/table">
            <a:tbl>
              <a:tblPr/>
              <a:tblGrid>
                <a:gridCol w="285750">
                  <a:extLst>
                    <a:ext uri="{9D8B030D-6E8A-4147-A177-3AD203B41FA5}">
                      <a16:colId xmlns:a16="http://schemas.microsoft.com/office/drawing/2014/main" val="20000"/>
                    </a:ext>
                  </a:extLst>
                </a:gridCol>
                <a:gridCol w="500063">
                  <a:extLst>
                    <a:ext uri="{9D8B030D-6E8A-4147-A177-3AD203B41FA5}">
                      <a16:colId xmlns:a16="http://schemas.microsoft.com/office/drawing/2014/main" val="20001"/>
                    </a:ext>
                  </a:extLst>
                </a:gridCol>
                <a:gridCol w="500062">
                  <a:extLst>
                    <a:ext uri="{9D8B030D-6E8A-4147-A177-3AD203B41FA5}">
                      <a16:colId xmlns:a16="http://schemas.microsoft.com/office/drawing/2014/main" val="20002"/>
                    </a:ext>
                  </a:extLst>
                </a:gridCol>
                <a:gridCol w="500063">
                  <a:extLst>
                    <a:ext uri="{9D8B030D-6E8A-4147-A177-3AD203B41FA5}">
                      <a16:colId xmlns:a16="http://schemas.microsoft.com/office/drawing/2014/main" val="20003"/>
                    </a:ext>
                  </a:extLst>
                </a:gridCol>
              </a:tblGrid>
              <a:tr h="214313">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T="45771" marB="457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3</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2</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1</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4313">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a:t>
                      </a:r>
                    </a:p>
                  </a:txBody>
                  <a:tcPr marT="45771" marB="457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0.80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0.50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0.14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4313">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B</a:t>
                      </a:r>
                    </a:p>
                  </a:txBody>
                  <a:tcPr marT="45771" marB="457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0.13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0.10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4313">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a:t>
                      </a:r>
                    </a:p>
                  </a:txBody>
                  <a:tcPr marT="45771" marB="457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00" marR="36000" marT="36040" marB="360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95" name="Rectangle 349">
            <a:extLst>
              <a:ext uri="{FF2B5EF4-FFF2-40B4-BE49-F238E27FC236}">
                <a16:creationId xmlns:a16="http://schemas.microsoft.com/office/drawing/2014/main" id="{A442B061-3606-4A8A-A6FA-90958962001B}"/>
              </a:ext>
            </a:extLst>
          </p:cNvPr>
          <p:cNvSpPr>
            <a:spLocks noChangeArrowheads="1"/>
          </p:cNvSpPr>
          <p:nvPr/>
        </p:nvSpPr>
        <p:spPr bwMode="auto">
          <a:xfrm>
            <a:off x="1847850" y="1747838"/>
            <a:ext cx="4983163"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A </a:t>
            </a:r>
            <a:r>
              <a:rPr lang="fr-FR" altLang="fr-FR" sz="600"/>
              <a:t>: matière de base ;</a:t>
            </a:r>
            <a:r>
              <a:rPr lang="fr-FR" altLang="fr-FR" sz="600">
                <a:solidFill>
                  <a:srgbClr val="FF0000"/>
                </a:solidFill>
              </a:rPr>
              <a:t> </a:t>
            </a:r>
            <a:r>
              <a:rPr lang="fr-FR" altLang="fr-FR" sz="600">
                <a:solidFill>
                  <a:srgbClr val="000000"/>
                </a:solidFill>
                <a:ea typeface="Calibri" panose="020F0502020204030204" pitchFamily="34" charset="0"/>
                <a:cs typeface="Times New Roman" panose="02020603050405020304" pitchFamily="18" charset="0"/>
              </a:rPr>
              <a:t>Obermaterial</a:t>
            </a:r>
            <a:r>
              <a:rPr lang="fr-FR" altLang="fr-FR" sz="600"/>
              <a:t> ; </a:t>
            </a:r>
            <a:r>
              <a:rPr lang="fr-FR" altLang="fr-FR" sz="600">
                <a:solidFill>
                  <a:srgbClr val="000000"/>
                </a:solidFill>
              </a:rPr>
              <a:t>Background material</a:t>
            </a:r>
            <a:r>
              <a:rPr lang="fr-FR" altLang="fr-FR" sz="600"/>
              <a:t> ; </a:t>
            </a:r>
            <a:r>
              <a:rPr lang="fr-FR" altLang="fr-FR" sz="600">
                <a:solidFill>
                  <a:srgbClr val="000000"/>
                </a:solidFill>
              </a:rPr>
              <a:t>háttéranyag</a:t>
            </a:r>
            <a:r>
              <a:rPr lang="fr-FR" altLang="fr-FR" sz="600"/>
              <a:t> ; </a:t>
            </a:r>
            <a:r>
              <a:rPr lang="es-ES" altLang="fr-FR" sz="600">
                <a:solidFill>
                  <a:srgbClr val="000000"/>
                </a:solidFill>
              </a:rPr>
              <a:t>Materia de base</a:t>
            </a:r>
            <a:r>
              <a:rPr lang="es-ES" altLang="fr-FR" sz="600"/>
              <a:t> ; </a:t>
            </a:r>
            <a:r>
              <a:rPr lang="pt-PT" altLang="fr-FR" sz="600">
                <a:solidFill>
                  <a:srgbClr val="000000"/>
                </a:solidFill>
              </a:rPr>
              <a:t>material base ; </a:t>
            </a:r>
            <a:r>
              <a:rPr lang="sv-SE" altLang="fr-FR" sz="600">
                <a:solidFill>
                  <a:srgbClr val="000000"/>
                </a:solidFill>
              </a:rPr>
              <a:t>Råmaterial ; </a:t>
            </a:r>
            <a:r>
              <a:rPr lang="nl-NL" altLang="fr-FR" sz="600">
                <a:solidFill>
                  <a:srgbClr val="000000"/>
                </a:solidFill>
              </a:rPr>
              <a:t>basismateriaal ; </a:t>
            </a:r>
            <a:r>
              <a:rPr lang="fr-FR" altLang="fr-FR" sz="600">
                <a:solidFill>
                  <a:srgbClr val="000000"/>
                </a:solidFill>
              </a:rPr>
              <a:t>Perusmateriaali; </a:t>
            </a:r>
            <a:r>
              <a:rPr lang="da-DK" altLang="fr-FR" sz="600">
                <a:solidFill>
                  <a:srgbClr val="000000"/>
                </a:solidFill>
              </a:rPr>
              <a:t>bæremateriale. </a:t>
            </a:r>
            <a:r>
              <a:rPr lang="pl-PL" altLang="fr-FR" sz="600">
                <a:solidFill>
                  <a:srgbClr val="000000"/>
                </a:solidFill>
              </a:rPr>
              <a:t>materiał podstawowy</a:t>
            </a:r>
            <a:r>
              <a:rPr lang="fr-FR" altLang="fr-FR" sz="600">
                <a:solidFill>
                  <a:srgbClr val="000000"/>
                </a:solidFill>
              </a:rPr>
              <a:t>. </a:t>
            </a:r>
            <a:r>
              <a:rPr lang="et-EE" altLang="fr-FR" sz="600">
                <a:solidFill>
                  <a:srgbClr val="000000"/>
                </a:solidFill>
              </a:rPr>
              <a:t>Alusmaterjal</a:t>
            </a:r>
            <a:r>
              <a:rPr lang="fr-FR" altLang="fr-FR" sz="600">
                <a:solidFill>
                  <a:srgbClr val="000000"/>
                </a:solidFill>
              </a:rPr>
              <a:t>. основна материя светлоотразителна материя. </a:t>
            </a:r>
            <a:r>
              <a:rPr lang="ro-RO" altLang="fr-FR" sz="600">
                <a:solidFill>
                  <a:srgbClr val="000000"/>
                </a:solidFill>
              </a:rPr>
              <a:t>material de bază</a:t>
            </a:r>
            <a:r>
              <a:rPr lang="fr-FR" altLang="fr-FR" sz="600">
                <a:solidFill>
                  <a:srgbClr val="000000"/>
                </a:solidFill>
              </a:rPr>
              <a:t>. </a:t>
            </a:r>
            <a:r>
              <a:rPr lang="cs-CZ" altLang="fr-FR" sz="600">
                <a:solidFill>
                  <a:srgbClr val="000000"/>
                </a:solidFill>
              </a:rPr>
              <a:t>základní materiál</a:t>
            </a:r>
            <a:r>
              <a:rPr lang="fr-FR" altLang="fr-FR" sz="600">
                <a:solidFill>
                  <a:srgbClr val="000000"/>
                </a:solidFill>
              </a:rPr>
              <a:t>. </a:t>
            </a:r>
            <a:r>
              <a:rPr lang="sl-SI" altLang="fr-FR" sz="600">
                <a:solidFill>
                  <a:srgbClr val="000000"/>
                </a:solidFill>
              </a:rPr>
              <a:t>osnovna snov</a:t>
            </a:r>
            <a:r>
              <a:rPr lang="fr-FR" altLang="fr-FR" sz="600">
                <a:solidFill>
                  <a:srgbClr val="000000"/>
                </a:solidFill>
              </a:rPr>
              <a:t>. </a:t>
            </a:r>
            <a:r>
              <a:rPr lang="sk-SK" altLang="fr-FR" sz="600">
                <a:solidFill>
                  <a:srgbClr val="000000"/>
                </a:solidFill>
              </a:rPr>
              <a:t>základný materiál</a:t>
            </a:r>
            <a:r>
              <a:rPr lang="fr-FR" altLang="fr-FR" sz="600">
                <a:solidFill>
                  <a:srgbClr val="000000"/>
                </a:solidFill>
              </a:rPr>
              <a:t>. </a:t>
            </a:r>
            <a:r>
              <a:rPr lang="el-GR" altLang="fr-FR" sz="600">
                <a:solidFill>
                  <a:srgbClr val="000000"/>
                </a:solidFill>
              </a:rPr>
              <a:t>βασικό υλικό</a:t>
            </a:r>
            <a:r>
              <a:rPr lang="fr-FR" altLang="fr-FR" sz="600">
                <a:solidFill>
                  <a:srgbClr val="000000"/>
                </a:solidFill>
              </a:rPr>
              <a:t>.</a:t>
            </a:r>
            <a:r>
              <a:rPr lang="fr-FR" altLang="fr-FR" sz="700">
                <a:solidFill>
                  <a:srgbClr val="000000"/>
                </a:solidFill>
              </a:rPr>
              <a:t> </a:t>
            </a:r>
            <a:r>
              <a:rPr lang="ar-SA" altLang="fr-FR" sz="700">
                <a:solidFill>
                  <a:srgbClr val="000000"/>
                </a:solidFill>
                <a:latin typeface="Times New Roman" panose="02020603050405020304" pitchFamily="18" charset="0"/>
                <a:cs typeface="Times New Roman" panose="02020603050405020304" pitchFamily="18" charset="0"/>
              </a:rPr>
              <a:t>مادة أساسي</a:t>
            </a:r>
            <a:r>
              <a:rPr lang="fr-FR" altLang="fr-FR" sz="700">
                <a:solidFill>
                  <a:srgbClr val="000000"/>
                </a:solidFill>
              </a:rPr>
              <a:t> </a:t>
            </a:r>
            <a:r>
              <a:rPr lang="ru-RU" altLang="fr-FR" sz="600">
                <a:solidFill>
                  <a:srgbClr val="000000"/>
                </a:solidFill>
              </a:rPr>
              <a:t>базовый материал</a:t>
            </a:r>
            <a:r>
              <a:rPr lang="fr-FR" altLang="fr-FR" sz="600">
                <a:solidFill>
                  <a:srgbClr val="000000"/>
                </a:solidFill>
              </a:rPr>
              <a:t> </a:t>
            </a:r>
            <a:r>
              <a:rPr lang="sl-SI" altLang="fr-FR" sz="600">
                <a:solidFill>
                  <a:srgbClr val="000000"/>
                </a:solidFill>
              </a:rPr>
              <a:t> </a:t>
            </a:r>
            <a:r>
              <a:rPr lang="fr-FR" altLang="fr-FR" sz="600">
                <a:solidFill>
                  <a:srgbClr val="000000"/>
                </a:solidFill>
              </a:rPr>
              <a:t>   </a:t>
            </a:r>
            <a:r>
              <a:rPr lang="fr-FR" altLang="fr-FR" sz="700">
                <a:solidFill>
                  <a:srgbClr val="000000"/>
                </a:solidFill>
              </a:rPr>
              <a:t>	  </a:t>
            </a:r>
            <a:r>
              <a:rPr lang="fr-FR" altLang="fr-FR" sz="700"/>
              <a:t>    </a:t>
            </a:r>
            <a:r>
              <a:rPr lang="fr-FR" altLang="fr-FR" sz="800"/>
              <a:t> </a:t>
            </a:r>
            <a:r>
              <a:rPr lang="pt-PT" altLang="fr-FR" sz="800"/>
              <a:t> </a:t>
            </a:r>
            <a:endParaRPr lang="fr-FR" altLang="fr-FR" sz="800"/>
          </a:p>
          <a:p>
            <a:pPr algn="ctr" eaLnBrk="1" hangingPunct="1">
              <a:spcBef>
                <a:spcPct val="0"/>
              </a:spcBef>
              <a:buFontTx/>
              <a:buNone/>
            </a:pPr>
            <a:r>
              <a:rPr lang="fr-FR" altLang="fr-FR" sz="800"/>
              <a:t>B </a:t>
            </a:r>
            <a:r>
              <a:rPr lang="fr-FR" altLang="fr-FR" sz="600"/>
              <a:t>: matière rétroréfléchissante ; Reflexmaterial ; Retro reflective material ; fényvisszaverő alapanyag ; </a:t>
            </a:r>
            <a:r>
              <a:rPr lang="es-ES" altLang="fr-FR" sz="600">
                <a:solidFill>
                  <a:srgbClr val="000000"/>
                </a:solidFill>
              </a:rPr>
              <a:t>Materia retro reflectante</a:t>
            </a:r>
            <a:r>
              <a:rPr lang="es-ES" altLang="fr-FR" sz="600"/>
              <a:t> ; </a:t>
            </a:r>
            <a:r>
              <a:rPr lang="pt-PT" altLang="fr-FR" sz="600">
                <a:solidFill>
                  <a:srgbClr val="000000"/>
                </a:solidFill>
              </a:rPr>
              <a:t>material retro-reflector</a:t>
            </a:r>
            <a:r>
              <a:rPr lang="fr-FR" altLang="fr-FR" sz="600"/>
              <a:t> ; </a:t>
            </a:r>
            <a:r>
              <a:rPr lang="sv-SE" altLang="fr-FR" sz="600">
                <a:solidFill>
                  <a:srgbClr val="000000"/>
                </a:solidFill>
              </a:rPr>
              <a:t>retro-reflektivt material ; </a:t>
            </a:r>
            <a:r>
              <a:rPr lang="nl-NL" altLang="fr-FR" sz="600">
                <a:solidFill>
                  <a:srgbClr val="000000"/>
                </a:solidFill>
              </a:rPr>
              <a:t>reflecterend materiaal; </a:t>
            </a:r>
            <a:r>
              <a:rPr lang="fr-FR" altLang="fr-FR" sz="600">
                <a:solidFill>
                  <a:srgbClr val="000000"/>
                </a:solidFill>
              </a:rPr>
              <a:t>Heijastava materiaali; </a:t>
            </a:r>
            <a:r>
              <a:rPr lang="da-DK" altLang="fr-FR" sz="600">
                <a:solidFill>
                  <a:srgbClr val="000000"/>
                </a:solidFill>
              </a:rPr>
              <a:t>retroreflekterende materiale. </a:t>
            </a:r>
            <a:r>
              <a:rPr lang="pl-PL" altLang="fr-FR" sz="600">
                <a:solidFill>
                  <a:srgbClr val="000000"/>
                </a:solidFill>
              </a:rPr>
              <a:t>materiał odblaskowy</a:t>
            </a:r>
            <a:r>
              <a:rPr lang="fr-FR" altLang="fr-FR" sz="600">
                <a:solidFill>
                  <a:srgbClr val="000000"/>
                </a:solidFill>
              </a:rPr>
              <a:t>. </a:t>
            </a:r>
            <a:r>
              <a:rPr lang="et-EE" altLang="fr-FR" sz="600">
                <a:solidFill>
                  <a:srgbClr val="000000"/>
                </a:solidFill>
              </a:rPr>
              <a:t>Helkurmaterjal</a:t>
            </a:r>
            <a:r>
              <a:rPr lang="fr-FR" altLang="fr-FR" sz="600">
                <a:solidFill>
                  <a:srgbClr val="000000"/>
                </a:solidFill>
              </a:rPr>
              <a:t>. </a:t>
            </a:r>
            <a:r>
              <a:rPr lang="ro-RO" altLang="fr-FR" sz="600">
                <a:solidFill>
                  <a:srgbClr val="000000"/>
                </a:solidFill>
              </a:rPr>
              <a:t>material retro-reflectorizant</a:t>
            </a:r>
            <a:r>
              <a:rPr lang="fr-FR" altLang="fr-FR" sz="600">
                <a:solidFill>
                  <a:srgbClr val="000000"/>
                </a:solidFill>
              </a:rPr>
              <a:t>. </a:t>
            </a:r>
            <a:r>
              <a:rPr lang="cs-CZ" altLang="fr-FR" sz="600">
                <a:solidFill>
                  <a:srgbClr val="000000"/>
                </a:solidFill>
              </a:rPr>
              <a:t>materiál se zpětným odrazem</a:t>
            </a:r>
            <a:r>
              <a:rPr lang="fr-FR" altLang="fr-FR" sz="600">
                <a:solidFill>
                  <a:srgbClr val="000000"/>
                </a:solidFill>
              </a:rPr>
              <a:t>. </a:t>
            </a:r>
            <a:r>
              <a:rPr lang="sl-SI" altLang="fr-FR" sz="600">
                <a:solidFill>
                  <a:srgbClr val="000000"/>
                </a:solidFill>
              </a:rPr>
              <a:t>retroodsevna snov</a:t>
            </a:r>
            <a:r>
              <a:rPr lang="fr-FR" altLang="fr-FR" sz="600">
                <a:solidFill>
                  <a:srgbClr val="000000"/>
                </a:solidFill>
              </a:rPr>
              <a:t>. </a:t>
            </a:r>
            <a:r>
              <a:rPr lang="sk-SK" altLang="fr-FR" sz="600">
                <a:solidFill>
                  <a:srgbClr val="000000"/>
                </a:solidFill>
              </a:rPr>
              <a:t>materiál so spätným odrazom</a:t>
            </a:r>
            <a:r>
              <a:rPr lang="fr-FR" altLang="fr-FR" sz="600">
                <a:solidFill>
                  <a:srgbClr val="000000"/>
                </a:solidFill>
              </a:rPr>
              <a:t>. </a:t>
            </a:r>
            <a:r>
              <a:rPr lang="el-GR" altLang="fr-FR" sz="600">
                <a:solidFill>
                  <a:srgbClr val="000000"/>
                </a:solidFill>
                <a:cs typeface="Times New Roman" panose="02020603050405020304" pitchFamily="18" charset="0"/>
              </a:rPr>
              <a:t>αντανακλώμενο υλικό</a:t>
            </a:r>
            <a:r>
              <a:rPr lang="fr-FR" altLang="fr-FR" sz="600">
                <a:solidFill>
                  <a:srgbClr val="000000"/>
                </a:solidFill>
                <a:cs typeface="Times New Roman" panose="02020603050405020304" pitchFamily="18" charset="0"/>
              </a:rPr>
              <a:t>. </a:t>
            </a:r>
            <a:r>
              <a:rPr lang="ar-SA" altLang="fr-FR" sz="60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a:solidFill>
                  <a:srgbClr val="000000"/>
                </a:solidFill>
              </a:rPr>
              <a:t>  </a:t>
            </a:r>
            <a:r>
              <a:rPr lang="ru-RU" altLang="fr-FR" sz="600">
                <a:solidFill>
                  <a:srgbClr val="000000"/>
                </a:solidFill>
              </a:rPr>
              <a:t>светоотражающий материал</a:t>
            </a:r>
            <a:r>
              <a:rPr lang="fr-FR" altLang="fr-FR" sz="600">
                <a:solidFill>
                  <a:srgbClr val="000000"/>
                </a:solidFill>
              </a:rPr>
              <a:t>     	</a:t>
            </a:r>
            <a:r>
              <a:rPr lang="fr-FR" altLang="fr-FR" sz="600"/>
              <a:t>   </a:t>
            </a:r>
          </a:p>
          <a:p>
            <a:pPr algn="ctr" eaLnBrk="1" hangingPunct="1">
              <a:spcBef>
                <a:spcPct val="0"/>
              </a:spcBef>
              <a:buFontTx/>
              <a:buNone/>
            </a:pPr>
            <a:r>
              <a:rPr lang="fr-FR" altLang="fr-FR" sz="800"/>
              <a:t>C </a:t>
            </a:r>
            <a:r>
              <a:rPr lang="fr-FR" altLang="fr-FR" sz="600"/>
              <a:t>: matière combinée ; </a:t>
            </a:r>
            <a:r>
              <a:rPr lang="de-DE" altLang="fr-FR" sz="600"/>
              <a:t>Material mit 2 Stoffschichten</a:t>
            </a:r>
            <a:r>
              <a:rPr lang="fr-FR" altLang="fr-FR" sz="600"/>
              <a:t> ; Combined material ; kombinált tulajdonságú alapanyag ; </a:t>
            </a:r>
            <a:r>
              <a:rPr lang="es-ES" altLang="fr-FR" sz="600">
                <a:solidFill>
                  <a:srgbClr val="000000"/>
                </a:solidFill>
              </a:rPr>
              <a:t>Materia conjunta</a:t>
            </a:r>
            <a:r>
              <a:rPr lang="es-ES" altLang="fr-FR" sz="600"/>
              <a:t> ; </a:t>
            </a:r>
            <a:r>
              <a:rPr lang="pt-PT" altLang="fr-FR" sz="600">
                <a:solidFill>
                  <a:srgbClr val="000000"/>
                </a:solidFill>
              </a:rPr>
              <a:t>material combinado</a:t>
            </a:r>
            <a:r>
              <a:rPr lang="pt-PT" altLang="fr-FR" sz="600"/>
              <a:t> ; </a:t>
            </a:r>
            <a:r>
              <a:rPr lang="sv-SE" altLang="fr-FR" sz="600">
                <a:solidFill>
                  <a:srgbClr val="000000"/>
                </a:solidFill>
              </a:rPr>
              <a:t>kombinerat material ; </a:t>
            </a:r>
            <a:r>
              <a:rPr lang="nl-NL" altLang="fr-FR" sz="600">
                <a:solidFill>
                  <a:srgbClr val="000000"/>
                </a:solidFill>
              </a:rPr>
              <a:t>gecombineerd materiaal</a:t>
            </a:r>
            <a:r>
              <a:rPr lang="fr-FR" altLang="fr-FR" sz="600"/>
              <a:t> ; </a:t>
            </a:r>
            <a:r>
              <a:rPr lang="fr-FR" altLang="fr-FR" sz="600">
                <a:solidFill>
                  <a:srgbClr val="000000"/>
                </a:solidFill>
              </a:rPr>
              <a:t>Yhdistetty materiaali ;  </a:t>
            </a:r>
            <a:r>
              <a:rPr lang="da-DK" altLang="fr-FR" sz="600">
                <a:solidFill>
                  <a:srgbClr val="000000"/>
                </a:solidFill>
              </a:rPr>
              <a:t>materiale med kombineret advarselsfunktion. </a:t>
            </a:r>
            <a:r>
              <a:rPr lang="pl-PL" altLang="fr-FR" sz="600">
                <a:solidFill>
                  <a:srgbClr val="000000"/>
                </a:solidFill>
              </a:rPr>
              <a:t>materiał kombinowany</a:t>
            </a:r>
            <a:r>
              <a:rPr lang="fr-FR" altLang="fr-FR" sz="600">
                <a:solidFill>
                  <a:srgbClr val="000000"/>
                </a:solidFill>
              </a:rPr>
              <a:t>. </a:t>
            </a:r>
            <a:r>
              <a:rPr lang="et-EE" altLang="fr-FR" sz="600">
                <a:solidFill>
                  <a:srgbClr val="000000"/>
                </a:solidFill>
              </a:rPr>
              <a:t>kombineeritud materjal</a:t>
            </a:r>
            <a:r>
              <a:rPr lang="fr-FR" altLang="fr-FR" sz="600">
                <a:solidFill>
                  <a:srgbClr val="000000"/>
                </a:solidFill>
              </a:rPr>
              <a:t>. комбинирана материя. M</a:t>
            </a:r>
            <a:r>
              <a:rPr lang="ro-RO" altLang="fr-FR" sz="600">
                <a:solidFill>
                  <a:srgbClr val="000000"/>
                </a:solidFill>
              </a:rPr>
              <a:t>aterial combinat</a:t>
            </a:r>
            <a:r>
              <a:rPr lang="fr-FR" altLang="fr-FR" sz="600">
                <a:solidFill>
                  <a:srgbClr val="000000"/>
                </a:solidFill>
              </a:rPr>
              <a:t>.</a:t>
            </a:r>
            <a:r>
              <a:rPr lang="ru-RU" altLang="fr-FR" sz="600">
                <a:solidFill>
                  <a:srgbClr val="000000"/>
                </a:solidFill>
              </a:rPr>
              <a:t> </a:t>
            </a:r>
            <a:r>
              <a:rPr lang="cs-CZ" altLang="fr-FR" sz="600">
                <a:solidFill>
                  <a:srgbClr val="000000"/>
                </a:solidFill>
              </a:rPr>
              <a:t>kombinovaný materiál</a:t>
            </a:r>
            <a:r>
              <a:rPr lang="fr-FR" altLang="fr-FR" sz="600">
                <a:solidFill>
                  <a:srgbClr val="000000"/>
                </a:solidFill>
              </a:rPr>
              <a:t>. </a:t>
            </a:r>
            <a:r>
              <a:rPr lang="sl-SI" altLang="fr-FR" sz="600">
                <a:solidFill>
                  <a:srgbClr val="000000"/>
                </a:solidFill>
              </a:rPr>
              <a:t>kombinirana snov</a:t>
            </a:r>
            <a:r>
              <a:rPr lang="fr-FR" altLang="fr-FR" sz="600">
                <a:solidFill>
                  <a:srgbClr val="000000"/>
                </a:solidFill>
              </a:rPr>
              <a:t>. </a:t>
            </a:r>
            <a:r>
              <a:rPr lang="sk-SK" altLang="fr-FR" sz="600">
                <a:solidFill>
                  <a:srgbClr val="000000"/>
                </a:solidFill>
              </a:rPr>
              <a:t>kombinovaný materiál</a:t>
            </a:r>
            <a:r>
              <a:rPr lang="fr-FR" altLang="fr-FR" sz="600">
                <a:solidFill>
                  <a:srgbClr val="000000"/>
                </a:solidFill>
              </a:rPr>
              <a:t>. </a:t>
            </a:r>
            <a:r>
              <a:rPr lang="el-GR" altLang="fr-FR" sz="600">
                <a:solidFill>
                  <a:srgbClr val="000000"/>
                </a:solidFill>
                <a:cs typeface="Times New Roman" panose="02020603050405020304" pitchFamily="18" charset="0"/>
              </a:rPr>
              <a:t>συνδυασμένο υλικό</a:t>
            </a:r>
            <a:r>
              <a:rPr lang="fr-FR" altLang="fr-FR" sz="600">
                <a:solidFill>
                  <a:srgbClr val="000000"/>
                </a:solidFill>
                <a:cs typeface="Times New Roman" panose="02020603050405020304" pitchFamily="18" charset="0"/>
              </a:rPr>
              <a:t>.</a:t>
            </a:r>
            <a:r>
              <a:rPr lang="fr-FR" altLang="fr-FR" sz="800">
                <a:solidFill>
                  <a:srgbClr val="000000"/>
                </a:solidFill>
                <a:cs typeface="Times New Roman" panose="02020603050405020304" pitchFamily="18" charset="0"/>
              </a:rPr>
              <a:t> </a:t>
            </a:r>
            <a:r>
              <a:rPr lang="ar-SA" altLang="fr-FR" sz="800">
                <a:solidFill>
                  <a:srgbClr val="000000"/>
                </a:solidFill>
                <a:latin typeface="Calibri" panose="020F0502020204030204" pitchFamily="34" charset="0"/>
                <a:cs typeface="Times New Roman" panose="02020603050405020304" pitchFamily="18" charset="0"/>
              </a:rPr>
              <a:t>المادة المركبة</a:t>
            </a:r>
            <a:r>
              <a:rPr lang="fr-FR" altLang="fr-FR" sz="800">
                <a:solidFill>
                  <a:srgbClr val="000000"/>
                </a:solidFill>
                <a:cs typeface="Times New Roman" panose="02020603050405020304" pitchFamily="18" charset="0"/>
              </a:rPr>
              <a:t> </a:t>
            </a:r>
            <a:r>
              <a:rPr lang="ru-RU" altLang="fr-FR" sz="600">
                <a:solidFill>
                  <a:srgbClr val="000000"/>
                </a:solidFill>
              </a:rPr>
              <a:t>комбинированный материал</a:t>
            </a:r>
            <a:r>
              <a:rPr lang="fr-FR" altLang="fr-FR" sz="600">
                <a:solidFill>
                  <a:srgbClr val="000000"/>
                </a:solidFill>
              </a:rPr>
              <a:t> </a:t>
            </a:r>
            <a:r>
              <a:rPr lang="fr-FR" altLang="fr-FR" sz="800">
                <a:solidFill>
                  <a:srgbClr val="000000"/>
                </a:solidFill>
              </a:rPr>
              <a:t>	</a:t>
            </a:r>
            <a:r>
              <a:rPr lang="fr-FR" altLang="fr-FR" sz="800"/>
              <a:t>       </a:t>
            </a:r>
          </a:p>
        </p:txBody>
      </p:sp>
      <p:sp>
        <p:nvSpPr>
          <p:cNvPr id="2096" name="Rectangle 203">
            <a:extLst>
              <a:ext uri="{FF2B5EF4-FFF2-40B4-BE49-F238E27FC236}">
                <a16:creationId xmlns:a16="http://schemas.microsoft.com/office/drawing/2014/main" id="{BA152B5E-3873-4346-8795-3A83090A1590}"/>
              </a:ext>
            </a:extLst>
          </p:cNvPr>
          <p:cNvSpPr>
            <a:spLocks noChangeArrowheads="1"/>
          </p:cNvSpPr>
          <p:nvPr/>
        </p:nvSpPr>
        <p:spPr bwMode="auto">
          <a:xfrm>
            <a:off x="11165" y="7413842"/>
            <a:ext cx="6807200" cy="2932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1 : Jaune; </a:t>
            </a:r>
            <a:r>
              <a:rPr lang="fr-FR" altLang="fr-FR" sz="800">
                <a:solidFill>
                  <a:srgbClr val="000000"/>
                </a:solidFill>
                <a:cs typeface="Arial" panose="020B0604020202020204" pitchFamily="34" charset="0"/>
              </a:rPr>
              <a:t>Gelb ; Yellow ; Sárga ; Amarillo ; Жълто ; amarelo ; gul ; geel ; keltainen ;</a:t>
            </a:r>
          </a:p>
          <a:p>
            <a:pPr algn="ctr" eaLnBrk="1" hangingPunct="1">
              <a:spcBef>
                <a:spcPct val="0"/>
              </a:spcBef>
              <a:buFontTx/>
              <a:buNone/>
            </a:pPr>
            <a:r>
              <a:rPr lang="fr-FR" altLang="fr-FR" sz="800">
                <a:solidFill>
                  <a:srgbClr val="000000"/>
                </a:solidFill>
                <a:cs typeface="Arial" panose="020B0604020202020204" pitchFamily="34" charset="0"/>
              </a:rPr>
              <a:t>gul ; żółty ; kollane ; galben ; žlutá ; Rumena ; žltá ; κίτρινο ; </a:t>
            </a:r>
            <a:r>
              <a:rPr lang="ar-SA" altLang="fr-FR" sz="800">
                <a:solidFill>
                  <a:srgbClr val="000000"/>
                </a:solidFill>
                <a:cs typeface="Arial" panose="020B0604020202020204" pitchFamily="34" charset="0"/>
              </a:rPr>
              <a:t>الأصفر</a:t>
            </a:r>
            <a:r>
              <a:rPr lang="fr-FR" altLang="fr-FR" sz="800">
                <a:solidFill>
                  <a:srgbClr val="000000"/>
                </a:solidFill>
                <a:cs typeface="Arial" panose="020B0604020202020204" pitchFamily="34" charset="0"/>
              </a:rPr>
              <a:t>; желтый ; </a:t>
            </a:r>
            <a:r>
              <a:rPr lang="tr-TR" altLang="en-US" sz="800"/>
              <a:t>Sarı</a:t>
            </a:r>
            <a:endParaRPr lang="fr-FR" altLang="fr-FR" sz="800"/>
          </a:p>
        </p:txBody>
      </p:sp>
      <p:sp>
        <p:nvSpPr>
          <p:cNvPr id="2097" name="Rectangle 203">
            <a:extLst>
              <a:ext uri="{FF2B5EF4-FFF2-40B4-BE49-F238E27FC236}">
                <a16:creationId xmlns:a16="http://schemas.microsoft.com/office/drawing/2014/main" id="{CB5C6AD5-AB1D-40E8-984B-0B4968A1077B}"/>
              </a:ext>
            </a:extLst>
          </p:cNvPr>
          <p:cNvSpPr>
            <a:spLocks noChangeArrowheads="1"/>
          </p:cNvSpPr>
          <p:nvPr/>
        </p:nvSpPr>
        <p:spPr bwMode="auto">
          <a:xfrm>
            <a:off x="11165" y="7711939"/>
            <a:ext cx="6804025" cy="323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a:t>2 : Orange ; </a:t>
            </a:r>
            <a:r>
              <a:rPr lang="fr-FR" altLang="fr-FR" sz="800">
                <a:solidFill>
                  <a:srgbClr val="000000"/>
                </a:solidFill>
                <a:cs typeface="Arial" panose="020B0604020202020204" pitchFamily="34" charset="0"/>
              </a:rPr>
              <a:t>Orange ; Orange ; Narancs</a:t>
            </a:r>
            <a:r>
              <a:rPr lang="fr-FR" altLang="fr-FR" sz="800"/>
              <a:t> ; </a:t>
            </a:r>
            <a:r>
              <a:rPr lang="fr-FR" altLang="fr-FR" sz="800">
                <a:solidFill>
                  <a:srgbClr val="000000"/>
                </a:solidFill>
                <a:cs typeface="Arial" panose="020B0604020202020204" pitchFamily="34" charset="0"/>
              </a:rPr>
              <a:t>Naranja ; оранжево ; laranja ; </a:t>
            </a:r>
            <a:r>
              <a:rPr lang="fr-FR" altLang="fr-FR" sz="800"/>
              <a:t>apelsin</a:t>
            </a:r>
            <a:r>
              <a:rPr lang="fr-FR" altLang="fr-FR" sz="800">
                <a:solidFill>
                  <a:srgbClr val="000000"/>
                </a:solidFill>
                <a:cs typeface="Arial" panose="020B0604020202020204" pitchFamily="34" charset="0"/>
              </a:rPr>
              <a:t> ; oranje ; oranssi</a:t>
            </a:r>
            <a:r>
              <a:rPr lang="fr-FR" altLang="fr-FR" sz="800"/>
              <a:t> ; appelsin ; </a:t>
            </a:r>
          </a:p>
          <a:p>
            <a:pPr algn="ctr" eaLnBrk="1" hangingPunct="1">
              <a:spcBef>
                <a:spcPct val="0"/>
              </a:spcBef>
              <a:buFontTx/>
              <a:buNone/>
            </a:pPr>
            <a:r>
              <a:rPr lang="fr-FR" altLang="fr-FR" sz="800"/>
              <a:t> </a:t>
            </a:r>
            <a:r>
              <a:rPr lang="fr-FR" altLang="fr-FR" sz="800">
                <a:solidFill>
                  <a:srgbClr val="000000"/>
                </a:solidFill>
                <a:cs typeface="Arial" panose="020B0604020202020204" pitchFamily="34" charset="0"/>
              </a:rPr>
              <a:t>pomarańczowy</a:t>
            </a:r>
            <a:r>
              <a:rPr lang="fr-FR" altLang="fr-FR" sz="800"/>
              <a:t> ; </a:t>
            </a:r>
            <a:r>
              <a:rPr lang="fr-FR" altLang="fr-FR" sz="800">
                <a:solidFill>
                  <a:srgbClr val="000000"/>
                </a:solidFill>
                <a:cs typeface="Arial" panose="020B0604020202020204" pitchFamily="34" charset="0"/>
              </a:rPr>
              <a:t>oranž</a:t>
            </a:r>
            <a:r>
              <a:rPr lang="fr-FR" altLang="fr-FR" sz="800"/>
              <a:t> ; </a:t>
            </a:r>
            <a:r>
              <a:rPr lang="fr-FR" altLang="fr-FR" sz="800">
                <a:solidFill>
                  <a:srgbClr val="000000"/>
                </a:solidFill>
                <a:cs typeface="Arial" panose="020B0604020202020204" pitchFamily="34" charset="0"/>
              </a:rPr>
              <a:t>portocaliu ; oranžová ; oranžna</a:t>
            </a:r>
            <a:r>
              <a:rPr lang="fr-FR" altLang="fr-FR" sz="800"/>
              <a:t> ; pomaranč ; </a:t>
            </a:r>
            <a:r>
              <a:rPr lang="fr-FR" altLang="fr-FR" sz="800">
                <a:solidFill>
                  <a:srgbClr val="000000"/>
                </a:solidFill>
                <a:cs typeface="Arial" panose="020B0604020202020204" pitchFamily="34" charset="0"/>
              </a:rPr>
              <a:t>πορτοκαλί</a:t>
            </a:r>
            <a:r>
              <a:rPr lang="fr-FR" altLang="fr-FR" sz="800"/>
              <a:t> ; </a:t>
            </a:r>
            <a:r>
              <a:rPr lang="ar-SA" altLang="fr-FR" sz="800">
                <a:solidFill>
                  <a:srgbClr val="000000"/>
                </a:solidFill>
                <a:cs typeface="Arial" panose="020B0604020202020204" pitchFamily="34" charset="0"/>
              </a:rPr>
              <a:t>البرتقال</a:t>
            </a:r>
            <a:r>
              <a:rPr lang="en-GB" altLang="fr-FR" sz="800">
                <a:solidFill>
                  <a:srgbClr val="000000"/>
                </a:solidFill>
                <a:cs typeface="Arial" panose="020B0604020202020204" pitchFamily="34" charset="0"/>
              </a:rPr>
              <a:t> </a:t>
            </a:r>
            <a:r>
              <a:rPr lang="ar-SA" altLang="fr-FR" sz="800">
                <a:solidFill>
                  <a:srgbClr val="000000"/>
                </a:solidFill>
                <a:cs typeface="Arial" panose="020B0604020202020204" pitchFamily="34" charset="0"/>
              </a:rPr>
              <a:t> </a:t>
            </a:r>
            <a:r>
              <a:rPr lang="en-GB" altLang="fr-FR" sz="800">
                <a:solidFill>
                  <a:srgbClr val="000000"/>
                </a:solidFill>
                <a:cs typeface="Arial" panose="020B0604020202020204" pitchFamily="34" charset="0"/>
              </a:rPr>
              <a:t>; </a:t>
            </a:r>
            <a:r>
              <a:rPr lang="fr-FR" altLang="fr-FR" sz="800">
                <a:solidFill>
                  <a:srgbClr val="000000"/>
                </a:solidFill>
                <a:cs typeface="Arial" panose="020B0604020202020204" pitchFamily="34" charset="0"/>
              </a:rPr>
              <a:t>оранжевый</a:t>
            </a:r>
            <a:r>
              <a:rPr lang="fr-FR" altLang="fr-FR" sz="800"/>
              <a:t> ; </a:t>
            </a:r>
            <a:r>
              <a:rPr lang="en-GB" altLang="en-US" sz="800"/>
              <a:t>turuncu</a:t>
            </a:r>
            <a:endParaRPr lang="fr-FR" altLang="fr-FR" sz="800"/>
          </a:p>
        </p:txBody>
      </p:sp>
      <p:sp>
        <p:nvSpPr>
          <p:cNvPr id="2098" name="ZoneTexte 1">
            <a:extLst>
              <a:ext uri="{FF2B5EF4-FFF2-40B4-BE49-F238E27FC236}">
                <a16:creationId xmlns:a16="http://schemas.microsoft.com/office/drawing/2014/main" id="{0C677AD2-D9E3-4160-B2D3-8DA4A23A860F}"/>
              </a:ext>
            </a:extLst>
          </p:cNvPr>
          <p:cNvSpPr txBox="1">
            <a:spLocks noChangeArrowheads="1"/>
          </p:cNvSpPr>
          <p:nvPr/>
        </p:nvSpPr>
        <p:spPr bwMode="auto">
          <a:xfrm>
            <a:off x="6183313" y="433388"/>
            <a:ext cx="6302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v.20210504</a:t>
            </a:r>
          </a:p>
        </p:txBody>
      </p:sp>
      <p:grpSp>
        <p:nvGrpSpPr>
          <p:cNvPr id="2099" name="Groupe 36">
            <a:extLst>
              <a:ext uri="{FF2B5EF4-FFF2-40B4-BE49-F238E27FC236}">
                <a16:creationId xmlns:a16="http://schemas.microsoft.com/office/drawing/2014/main" id="{7EFBF737-4A8D-4A9F-8C28-8A3CC2DBFB7C}"/>
              </a:ext>
            </a:extLst>
          </p:cNvPr>
          <p:cNvGrpSpPr>
            <a:grpSpLocks/>
          </p:cNvGrpSpPr>
          <p:nvPr/>
        </p:nvGrpSpPr>
        <p:grpSpPr bwMode="auto">
          <a:xfrm>
            <a:off x="5219700" y="8795042"/>
            <a:ext cx="1573213" cy="309563"/>
            <a:chOff x="762794" y="3071813"/>
            <a:chExt cx="1574006" cy="309562"/>
          </a:xfrm>
        </p:grpSpPr>
        <p:pic>
          <p:nvPicPr>
            <p:cNvPr id="2133" name="Picture 134">
              <a:extLst>
                <a:ext uri="{FF2B5EF4-FFF2-40B4-BE49-F238E27FC236}">
                  <a16:creationId xmlns:a16="http://schemas.microsoft.com/office/drawing/2014/main" id="{76A052D8-F2EB-4F5F-BAB3-817D2A86E3C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1125" y="3087688"/>
              <a:ext cx="288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4" name="Picture 135">
              <a:extLst>
                <a:ext uri="{FF2B5EF4-FFF2-40B4-BE49-F238E27FC236}">
                  <a16:creationId xmlns:a16="http://schemas.microsoft.com/office/drawing/2014/main" id="{8CBBCC5A-858C-4046-94D8-5A44E4D11F1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6437" y="3114675"/>
              <a:ext cx="360363"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5" name="Picture 136">
              <a:extLst>
                <a:ext uri="{FF2B5EF4-FFF2-40B4-BE49-F238E27FC236}">
                  <a16:creationId xmlns:a16="http://schemas.microsoft.com/office/drawing/2014/main" id="{7BEBE5B7-BD81-4DD9-8F6A-C86F95B46C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4175" y="3106738"/>
              <a:ext cx="3587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6" name="Picture 144">
              <a:extLst>
                <a:ext uri="{FF2B5EF4-FFF2-40B4-BE49-F238E27FC236}">
                  <a16:creationId xmlns:a16="http://schemas.microsoft.com/office/drawing/2014/main" id="{C4B104D6-8D6B-4A9F-BA1F-01818213C0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794" y="3071813"/>
              <a:ext cx="355600"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00" name="Picture 3">
            <a:extLst>
              <a:ext uri="{FF2B5EF4-FFF2-40B4-BE49-F238E27FC236}">
                <a16:creationId xmlns:a16="http://schemas.microsoft.com/office/drawing/2014/main" id="{3E3D37C8-2099-4BCB-ADBD-0F432BA7C70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21325" y="8768055"/>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1" name="Text Box 311">
            <a:extLst>
              <a:ext uri="{FF2B5EF4-FFF2-40B4-BE49-F238E27FC236}">
                <a16:creationId xmlns:a16="http://schemas.microsoft.com/office/drawing/2014/main" id="{9900DE35-EC89-4C67-95A5-3932AEAB1BCE}"/>
              </a:ext>
            </a:extLst>
          </p:cNvPr>
          <p:cNvSpPr txBox="1">
            <a:spLocks noChangeArrowheads="1"/>
          </p:cNvSpPr>
          <p:nvPr/>
        </p:nvSpPr>
        <p:spPr bwMode="auto">
          <a:xfrm>
            <a:off x="6615113" y="3013075"/>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FR</a:t>
            </a:r>
            <a:endParaRPr lang="fr-FR" altLang="fr-FR" sz="1800"/>
          </a:p>
        </p:txBody>
      </p:sp>
      <p:sp>
        <p:nvSpPr>
          <p:cNvPr id="2102" name="Text Box 311">
            <a:extLst>
              <a:ext uri="{FF2B5EF4-FFF2-40B4-BE49-F238E27FC236}">
                <a16:creationId xmlns:a16="http://schemas.microsoft.com/office/drawing/2014/main" id="{17717F01-E2E6-4475-A8FC-6C638D584305}"/>
              </a:ext>
            </a:extLst>
          </p:cNvPr>
          <p:cNvSpPr txBox="1">
            <a:spLocks noChangeArrowheads="1"/>
          </p:cNvSpPr>
          <p:nvPr/>
        </p:nvSpPr>
        <p:spPr bwMode="auto">
          <a:xfrm>
            <a:off x="6623050" y="3979863"/>
            <a:ext cx="21590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D</a:t>
            </a:r>
            <a:endParaRPr lang="fr-FR" altLang="fr-FR" sz="1800"/>
          </a:p>
        </p:txBody>
      </p:sp>
      <p:sp>
        <p:nvSpPr>
          <p:cNvPr id="2103" name="Text Box 311">
            <a:extLst>
              <a:ext uri="{FF2B5EF4-FFF2-40B4-BE49-F238E27FC236}">
                <a16:creationId xmlns:a16="http://schemas.microsoft.com/office/drawing/2014/main" id="{36425A3D-FFB3-47AD-A81E-D9C3020BB9C5}"/>
              </a:ext>
            </a:extLst>
          </p:cNvPr>
          <p:cNvSpPr txBox="1">
            <a:spLocks noChangeArrowheads="1"/>
          </p:cNvSpPr>
          <p:nvPr/>
        </p:nvSpPr>
        <p:spPr bwMode="auto">
          <a:xfrm>
            <a:off x="6618288" y="5656774"/>
            <a:ext cx="21590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HU</a:t>
            </a:r>
            <a:endParaRPr lang="fr-FR" altLang="fr-FR" sz="1800"/>
          </a:p>
        </p:txBody>
      </p:sp>
      <p:sp>
        <p:nvSpPr>
          <p:cNvPr id="2104" name="Line 318">
            <a:extLst>
              <a:ext uri="{FF2B5EF4-FFF2-40B4-BE49-F238E27FC236}">
                <a16:creationId xmlns:a16="http://schemas.microsoft.com/office/drawing/2014/main" id="{FAA8867A-DBA4-49A4-8B8C-15A0CAA863BE}"/>
              </a:ext>
            </a:extLst>
          </p:cNvPr>
          <p:cNvSpPr>
            <a:spLocks noChangeShapeType="1"/>
          </p:cNvSpPr>
          <p:nvPr/>
        </p:nvSpPr>
        <p:spPr bwMode="auto">
          <a:xfrm flipH="1" flipV="1">
            <a:off x="1089025" y="1709738"/>
            <a:ext cx="220663"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105" name="Rectangle 14">
            <a:extLst>
              <a:ext uri="{FF2B5EF4-FFF2-40B4-BE49-F238E27FC236}">
                <a16:creationId xmlns:a16="http://schemas.microsoft.com/office/drawing/2014/main" id="{E68ADCCC-5CD8-4490-8BF7-ADBD9EFE7E97}"/>
              </a:ext>
            </a:extLst>
          </p:cNvPr>
          <p:cNvSpPr>
            <a:spLocks noChangeArrowheads="1"/>
          </p:cNvSpPr>
          <p:nvPr/>
        </p:nvSpPr>
        <p:spPr bwMode="auto">
          <a:xfrm>
            <a:off x="26988" y="6575471"/>
            <a:ext cx="6804025" cy="8374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b="1" u="sng" dirty="0">
                <a:solidFill>
                  <a:srgbClr val="000000"/>
                </a:solidFill>
                <a:ea typeface="Calibri" panose="020F0502020204030204" pitchFamily="34" charset="0"/>
                <a:cs typeface="Times New Roman" panose="02020603050405020304" pitchFamily="18" charset="0"/>
              </a:rPr>
              <a:t>Materias </a:t>
            </a:r>
            <a:r>
              <a:rPr lang="es-ES" altLang="fr-FR" sz="700" b="1" dirty="0">
                <a:solidFill>
                  <a:srgbClr val="000000"/>
                </a:solidFill>
                <a:ea typeface="Calibri" panose="020F0502020204030204" pitchFamily="34" charset="0"/>
                <a:cs typeface="Times New Roman" panose="02020603050405020304" pitchFamily="18" charset="0"/>
              </a:rPr>
              <a:t>:  </a:t>
            </a:r>
            <a:r>
              <a:rPr lang="es-ES" altLang="fr-FR" sz="700" b="1" dirty="0">
                <a:ea typeface="Calibri" panose="020F0502020204030204" pitchFamily="34" charset="0"/>
                <a:cs typeface="Times New Roman" panose="02020603050405020304" pitchFamily="18" charset="0"/>
              </a:rPr>
              <a:t>Poliéster</a:t>
            </a:r>
            <a:r>
              <a:rPr lang="es-ES" altLang="fr-FR" sz="700" b="1"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asegurar una visibilidad</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 óptima, la prenda debe de ser limpia y se debe de comparar con una prenda nueva cada año.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La declaración de conformidad está disponible en el sitio web: ver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2106" name="Text Box 311">
            <a:extLst>
              <a:ext uri="{FF2B5EF4-FFF2-40B4-BE49-F238E27FC236}">
                <a16:creationId xmlns:a16="http://schemas.microsoft.com/office/drawing/2014/main" id="{1E122E49-DBF3-47FC-84CB-5233201E57E7}"/>
              </a:ext>
            </a:extLst>
          </p:cNvPr>
          <p:cNvSpPr txBox="1">
            <a:spLocks noChangeArrowheads="1"/>
          </p:cNvSpPr>
          <p:nvPr/>
        </p:nvSpPr>
        <p:spPr bwMode="auto">
          <a:xfrm>
            <a:off x="6615113" y="6594252"/>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E</a:t>
            </a:r>
            <a:endParaRPr lang="fr-FR" altLang="fr-FR" sz="1800" dirty="0"/>
          </a:p>
        </p:txBody>
      </p:sp>
      <p:graphicFrame>
        <p:nvGraphicFramePr>
          <p:cNvPr id="38" name="Group 322">
            <a:extLst>
              <a:ext uri="{FF2B5EF4-FFF2-40B4-BE49-F238E27FC236}">
                <a16:creationId xmlns:a16="http://schemas.microsoft.com/office/drawing/2014/main" id="{B8714F72-D0BF-4738-95FB-0C3FBAEE1B40}"/>
              </a:ext>
            </a:extLst>
          </p:cNvPr>
          <p:cNvGraphicFramePr>
            <a:graphicFrameLocks noGrp="1"/>
          </p:cNvGraphicFramePr>
          <p:nvPr>
            <p:extLst>
              <p:ext uri="{D42A27DB-BD31-4B8C-83A1-F6EECF244321}">
                <p14:modId xmlns:p14="http://schemas.microsoft.com/office/powerpoint/2010/main" val="3266769781"/>
              </p:ext>
            </p:extLst>
          </p:nvPr>
        </p:nvGraphicFramePr>
        <p:xfrm>
          <a:off x="88900" y="8080375"/>
          <a:ext cx="1881188" cy="1096963"/>
        </p:xfrm>
        <a:graphic>
          <a:graphicData uri="http://schemas.openxmlformats.org/drawingml/2006/table">
            <a:tbl>
              <a:tblPr/>
              <a:tblGrid>
                <a:gridCol w="425450">
                  <a:extLst>
                    <a:ext uri="{9D8B030D-6E8A-4147-A177-3AD203B41FA5}">
                      <a16:colId xmlns:a16="http://schemas.microsoft.com/office/drawing/2014/main" val="20000"/>
                    </a:ext>
                  </a:extLst>
                </a:gridCol>
                <a:gridCol w="717550">
                  <a:extLst>
                    <a:ext uri="{9D8B030D-6E8A-4147-A177-3AD203B41FA5}">
                      <a16:colId xmlns:a16="http://schemas.microsoft.com/office/drawing/2014/main" val="20001"/>
                    </a:ext>
                  </a:extLst>
                </a:gridCol>
                <a:gridCol w="738188">
                  <a:extLst>
                    <a:ext uri="{9D8B030D-6E8A-4147-A177-3AD203B41FA5}">
                      <a16:colId xmlns:a16="http://schemas.microsoft.com/office/drawing/2014/main" val="20002"/>
                    </a:ext>
                  </a:extLst>
                </a:gridCol>
              </a:tblGrid>
              <a:tr h="2159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L="90061" marR="90061" marT="46850" marB="4685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XL</a:t>
                      </a:r>
                      <a:endParaRPr kumimoji="0" lang="fr-FR" altLang="fr-FR" sz="800" b="0" i="0" u="none" strike="noStrike" cap="none" normalizeH="0" baseline="0">
                        <a:ln>
                          <a:noFill/>
                        </a:ln>
                        <a:solidFill>
                          <a:schemeClr val="tx1"/>
                        </a:solidFill>
                        <a:effectLst/>
                        <a:latin typeface="Arial" charset="0"/>
                      </a:endParaRPr>
                    </a:p>
                  </a:txBody>
                  <a:tcPr marL="90061" marR="90061" marT="46850" marB="4685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2XL</a:t>
                      </a:r>
                      <a:endParaRPr kumimoji="0" lang="fr-FR" altLang="fr-FR" sz="800" b="0" i="0" u="none" strike="noStrike" cap="none" normalizeH="0" baseline="0" dirty="0">
                        <a:ln>
                          <a:noFill/>
                        </a:ln>
                        <a:solidFill>
                          <a:schemeClr val="tx1"/>
                        </a:solidFill>
                        <a:effectLst/>
                        <a:latin typeface="Arial" charset="0"/>
                      </a:endParaRPr>
                    </a:p>
                  </a:txBody>
                  <a:tcPr marL="90061" marR="90061" marT="46850" marB="4685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1</a:t>
                      </a:r>
                    </a:p>
                  </a:txBody>
                  <a:tcPr marL="90061" marR="90061" marT="46850" marB="4685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70202</a:t>
                      </a:r>
                    </a:p>
                  </a:txBody>
                  <a:tcPr marL="90061" marR="90061" marT="46850" marB="4685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70213</a:t>
                      </a:r>
                    </a:p>
                  </a:txBody>
                  <a:tcPr marL="90061" marR="90061" marT="46850" marB="4685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59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2</a:t>
                      </a:r>
                    </a:p>
                  </a:txBody>
                  <a:tcPr marL="90061" marR="90061" marT="46850" marB="4685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70232</a:t>
                      </a:r>
                    </a:p>
                  </a:txBody>
                  <a:tcPr marL="90061" marR="90061" marT="46850" marB="4685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70233</a:t>
                      </a:r>
                    </a:p>
                  </a:txBody>
                  <a:tcPr marL="90061" marR="90061" marT="46850" marB="4685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59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A</a:t>
                      </a:r>
                      <a:endParaRPr kumimoji="0" lang="fr-FR" altLang="fr-FR" sz="800" b="0" i="0" u="none" strike="noStrike" cap="none" normalizeH="0" baseline="0">
                        <a:ln>
                          <a:noFill/>
                        </a:ln>
                        <a:solidFill>
                          <a:schemeClr val="tx1"/>
                        </a:solidFill>
                        <a:effectLst/>
                        <a:latin typeface="Arial" charset="0"/>
                      </a:endParaRPr>
                    </a:p>
                  </a:txBody>
                  <a:tcPr marL="90061" marR="90061" marT="46850" marB="4685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180-188</a:t>
                      </a:r>
                    </a:p>
                  </a:txBody>
                  <a:tcPr marL="36028" marR="36028" marT="35906" marB="359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188-196</a:t>
                      </a:r>
                    </a:p>
                  </a:txBody>
                  <a:tcPr marL="36028" marR="36028" marT="35906" marB="3590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336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B</a:t>
                      </a:r>
                      <a:endParaRPr kumimoji="0" lang="fr-FR" altLang="fr-FR" sz="800" b="0" i="0" u="none" strike="noStrike" cap="none" normalizeH="0" baseline="0">
                        <a:ln>
                          <a:noFill/>
                        </a:ln>
                        <a:solidFill>
                          <a:schemeClr val="tx1"/>
                        </a:solidFill>
                        <a:effectLst/>
                        <a:latin typeface="Arial" charset="0"/>
                      </a:endParaRPr>
                    </a:p>
                  </a:txBody>
                  <a:tcPr marL="90061" marR="90061" marT="46850" marB="4685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110-117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800" b="0" i="0" u="none" strike="noStrike" dirty="0">
                          <a:solidFill>
                            <a:srgbClr val="000000"/>
                          </a:solidFill>
                          <a:effectLst/>
                          <a:latin typeface="Arial" panose="020B0604020202020204" pitchFamily="34" charset="0"/>
                        </a:rPr>
                        <a:t>118-125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39" name="Image 70" descr="Description: Une image contenant clipart&#10;&#10;Description générée automatiquement">
            <a:extLst>
              <a:ext uri="{FF2B5EF4-FFF2-40B4-BE49-F238E27FC236}">
                <a16:creationId xmlns:a16="http://schemas.microsoft.com/office/drawing/2014/main" id="{4EC4CA12-5E46-4496-948E-085EA9DAC4F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9649" y="153154"/>
            <a:ext cx="1651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a:extLst>
              <a:ext uri="{FF2B5EF4-FFF2-40B4-BE49-F238E27FC236}">
                <a16:creationId xmlns:a16="http://schemas.microsoft.com/office/drawing/2014/main" id="{37B058A0-4738-4FAA-A9DB-D7B8BD6B7F07}"/>
              </a:ext>
            </a:extLst>
          </p:cNvPr>
          <p:cNvSpPr>
            <a:spLocks noChangeArrowheads="1"/>
          </p:cNvSpPr>
          <p:nvPr/>
        </p:nvSpPr>
        <p:spPr bwMode="auto">
          <a:xfrm>
            <a:off x="26988" y="14288"/>
            <a:ext cx="6804025" cy="641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материал</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a:t>
            </a:r>
            <a:r>
              <a:rPr lang="bg-BG" altLang="fr-FR" sz="600" b="1" dirty="0"/>
              <a:t>полиестер</a:t>
            </a:r>
            <a:r>
              <a:rPr lang="fr-FR" altLang="fr-FR" sz="600" b="1" dirty="0"/>
              <a:t>. </a:t>
            </a:r>
            <a:r>
              <a:rPr lang="ru-RU" altLang="fr-FR" sz="600" dirty="0">
                <a:solidFill>
                  <a:srgbClr val="000000"/>
                </a:solidFill>
                <a:cs typeface="Calibri" panose="020F0502020204030204" pitchFamily="34" charset="0"/>
              </a:rPr>
              <a:t>Ограничения при употреба: Това е дреха за осигуряване на голяма видимост.</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Дрехата винаги трябва да се носи затворена и да не бъде покрита от други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ru-RU" altLang="fr-FR" sz="600" dirty="0">
                <a:solidFill>
                  <a:srgbClr val="000000"/>
                </a:solidFill>
                <a:cs typeface="Calibri" panose="020F0502020204030204" pitchFamily="34" charset="0"/>
              </a:rPr>
              <a:t>дрехи. С цел да се осигури</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оптимална видимост, дрехата трябва да бъде чиста и всяка година да се прави сравнение с нова дреха.</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Съхранение и транспорт: Съхранявайте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ru-RU" altLang="fr-FR" sz="600" dirty="0">
                <a:solidFill>
                  <a:srgbClr val="000000"/>
                </a:solidFill>
                <a:cs typeface="Calibri" panose="020F0502020204030204" pitchFamily="34" charset="0"/>
              </a:rPr>
              <a:t>винаги на чисто и сухо място.</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НЕ СКЛАДИРАЙТЕ НА МЯСТО, където дрехата може да бъде изложена пряко на слънчева светлина.</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Това облекло трябва да се транспо</a:t>
            </a:r>
            <a:r>
              <a:rPr lang="bg-BG" altLang="fr-FR" sz="600" dirty="0">
                <a:solidFill>
                  <a:srgbClr val="000000"/>
                </a:solidFill>
                <a:cs typeface="Calibri" panose="020F0502020204030204" pitchFamily="34" charset="0"/>
              </a:rPr>
              <a:t>р</a:t>
            </a:r>
            <a:r>
              <a:rPr lang="ru-RU" altLang="fr-FR" sz="600" dirty="0">
                <a:solidFill>
                  <a:srgbClr val="000000"/>
                </a:solidFill>
                <a:cs typeface="Calibri" panose="020F0502020204030204" pitchFamily="34" charset="0"/>
              </a:rPr>
              <a:t>ти</a:t>
            </a:r>
            <a:r>
              <a:rPr lang="bg-BG" altLang="fr-FR" sz="600" dirty="0">
                <a:solidFill>
                  <a:srgbClr val="000000"/>
                </a:solidFill>
                <a:cs typeface="Calibri" panose="020F0502020204030204" pitchFamily="34" charset="0"/>
              </a:rPr>
              <a:t>р</a:t>
            </a:r>
            <a:r>
              <a:rPr lang="ru-RU" altLang="fr-FR" sz="600" dirty="0">
                <a:solidFill>
                  <a:srgbClr val="000000"/>
                </a:solidFill>
                <a:cs typeface="Calibri" panose="020F0502020204030204" pitchFamily="34" charset="0"/>
              </a:rPr>
              <a:t>а така както е било дост</a:t>
            </a:r>
            <a:r>
              <a:rPr lang="bg-BG" altLang="fr-FR" sz="600" dirty="0">
                <a:solidFill>
                  <a:srgbClr val="000000"/>
                </a:solidFill>
                <a:cs typeface="Calibri" panose="020F0502020204030204" pitchFamily="34" charset="0"/>
              </a:rPr>
              <a:t>а</a:t>
            </a:r>
            <a:r>
              <a:rPr lang="ru-RU" altLang="fr-FR" sz="600" dirty="0">
                <a:solidFill>
                  <a:srgbClr val="000000"/>
                </a:solidFill>
                <a:cs typeface="Calibri" panose="020F0502020204030204" pitchFamily="34" charset="0"/>
              </a:rPr>
              <a:t>вено от производителя.</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Никога не използвайте повреден продукт.</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600" dirty="0">
                <a:solidFill>
                  <a:srgbClr val="000000"/>
                </a:solidFill>
                <a:cs typeface="Calibri" panose="020F0502020204030204" pitchFamily="34" charset="0"/>
              </a:rPr>
              <a:t> </a:t>
            </a:r>
            <a:r>
              <a:rPr lang="ru-RU" altLang="fr-FR" sz="600" dirty="0">
                <a:solidFill>
                  <a:srgbClr val="000000"/>
                </a:solidFill>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600" dirty="0">
                <a:solidFill>
                  <a:srgbClr val="000000"/>
                </a:solidFill>
                <a:cs typeface="Calibri" panose="020F0502020204030204" pitchFamily="34" charset="0"/>
              </a:rPr>
              <a:t> </a:t>
            </a:r>
            <a:r>
              <a:rPr lang="ru-RU" altLang="fr-FR" sz="600" dirty="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 сайта: вижте **. </a:t>
            </a:r>
            <a:r>
              <a:rPr lang="ru-RU" altLang="fr-FR" sz="600" dirty="0">
                <a:solidFill>
                  <a:srgbClr val="000000"/>
                </a:solidFill>
                <a:cs typeface="Calibri" panose="020F0502020204030204" pitchFamily="34" charset="0"/>
              </a:rPr>
              <a:t>	</a:t>
            </a:r>
            <a:r>
              <a:rPr lang="fr-FR" altLang="fr-FR" sz="600" dirty="0">
                <a:solidFill>
                  <a:srgbClr val="000000"/>
                </a:solidFill>
                <a:cs typeface="Calibri" panose="020F0502020204030204" pitchFamily="34" charset="0"/>
              </a:rPr>
              <a:t> </a:t>
            </a:r>
            <a:r>
              <a:rPr lang="es-ES" altLang="fr-FR" sz="600" dirty="0">
                <a:solidFill>
                  <a:srgbClr val="000000"/>
                </a:solidFill>
                <a:cs typeface="Calibri" panose="020F0502020204030204" pitchFamily="34" charset="0"/>
              </a:rPr>
              <a:t>    </a:t>
            </a:r>
          </a:p>
          <a:p>
            <a:pPr algn="just" eaLnBrk="1" hangingPunct="1">
              <a:spcBef>
                <a:spcPct val="0"/>
              </a:spcBef>
              <a:buFontTx/>
              <a:buNone/>
            </a:pP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 </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	</a:t>
            </a:r>
            <a:r>
              <a:rPr lang="fr-FR" altLang="fr-FR" sz="600" dirty="0">
                <a:solidFill>
                  <a:srgbClr val="800000"/>
                </a:solidFill>
                <a:cs typeface="Calibri" panose="020F0502020204030204" pitchFamily="34" charset="0"/>
              </a:rPr>
              <a:t> 	      </a:t>
            </a:r>
            <a:r>
              <a:rPr lang="hu-HU" altLang="fr-FR" sz="600" dirty="0">
                <a:solidFill>
                  <a:srgbClr val="800000"/>
                </a:solidFill>
                <a:cs typeface="Calibri" panose="020F0502020204030204" pitchFamily="34" charset="0"/>
              </a:rPr>
              <a:t>  </a:t>
            </a:r>
            <a:r>
              <a:rPr lang="fr-FR" altLang="fr-FR" sz="600" dirty="0">
                <a:solidFill>
                  <a:srgbClr val="800000"/>
                </a:solidFill>
                <a:cs typeface="Calibri" panose="020F0502020204030204" pitchFamily="34" charset="0"/>
              </a:rPr>
              <a:t> </a:t>
            </a:r>
            <a:r>
              <a:rPr lang="en-GB" altLang="fr-FR" sz="600" dirty="0">
                <a:solidFill>
                  <a:srgbClr val="800000"/>
                </a:solidFill>
                <a:cs typeface="Calibri" panose="020F0502020204030204" pitchFamily="34" charset="0"/>
              </a:rPr>
              <a:t>	</a:t>
            </a:r>
            <a:r>
              <a:rPr lang="fr-FR" altLang="fr-FR" sz="600" dirty="0">
                <a:solidFill>
                  <a:srgbClr val="FF0000"/>
                </a:solidFill>
                <a:cs typeface="Calibri" panose="020F0502020204030204" pitchFamily="34" charset="0"/>
              </a:rPr>
              <a:t>    </a:t>
            </a:r>
          </a:p>
        </p:txBody>
      </p:sp>
      <p:sp>
        <p:nvSpPr>
          <p:cNvPr id="3075" name="Rectangle 20">
            <a:extLst>
              <a:ext uri="{FF2B5EF4-FFF2-40B4-BE49-F238E27FC236}">
                <a16:creationId xmlns:a16="http://schemas.microsoft.com/office/drawing/2014/main" id="{F953CC5B-5ECE-41FA-AEA3-EEBD471255C4}"/>
              </a:ext>
            </a:extLst>
          </p:cNvPr>
          <p:cNvSpPr>
            <a:spLocks noChangeArrowheads="1"/>
          </p:cNvSpPr>
          <p:nvPr/>
        </p:nvSpPr>
        <p:spPr bwMode="auto">
          <a:xfrm>
            <a:off x="26988" y="652464"/>
            <a:ext cx="6804025" cy="6508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Material</a:t>
            </a:r>
            <a:r>
              <a:rPr lang="fr-FR" altLang="fr-FR" sz="600" b="1" u="sng" dirty="0">
                <a:solidFill>
                  <a:srgbClr val="000000"/>
                </a:solidFill>
                <a:ea typeface="Calibri" panose="020F0502020204030204" pitchFamily="34" charset="0"/>
                <a:cs typeface="Arial" panose="020B0604020202020204" pitchFamily="34" charset="0"/>
              </a:rPr>
              <a:t> </a:t>
            </a:r>
            <a:r>
              <a:rPr lang="fr-FR" altLang="fr-FR" sz="600" b="1" dirty="0">
                <a:solidFill>
                  <a:srgbClr val="000000"/>
                </a:solidFill>
                <a:ea typeface="Calibri" panose="020F0502020204030204" pitchFamily="34" charset="0"/>
                <a:cs typeface="Arial" panose="020B0604020202020204" pitchFamily="34" charset="0"/>
              </a:rPr>
              <a:t>:</a:t>
            </a:r>
            <a:r>
              <a:rPr lang="fr-FR" altLang="fr-FR" sz="600" b="1" dirty="0">
                <a:solidFill>
                  <a:srgbClr val="000000"/>
                </a:solidFill>
                <a:ea typeface="Calibri" panose="020F0502020204030204" pitchFamily="34" charset="0"/>
                <a:cs typeface="Times New Roman" panose="02020603050405020304" pitchFamily="18" charset="0"/>
              </a:rPr>
              <a:t> P</a:t>
            </a:r>
            <a:r>
              <a:rPr lang="pt-PT" altLang="fr-FR" sz="600" b="1" dirty="0"/>
              <a:t>oliéster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pt-PT" altLang="fr-FR" sz="600" u="sng" dirty="0">
                <a:solidFill>
                  <a:srgbClr val="000000"/>
                </a:solidFill>
                <a:cs typeface="Calibri" panose="020F0502020204030204" pitchFamily="34" charset="0"/>
              </a:rPr>
              <a:t>Limites de utilizações:</a:t>
            </a:r>
            <a:r>
              <a:rPr lang="pt-PT" altLang="fr-FR" sz="600" dirty="0">
                <a:solidFill>
                  <a:srgbClr val="000000"/>
                </a:solidFill>
                <a:cs typeface="Calibri" panose="020F0502020204030204" pitchFamily="34" charset="0"/>
              </a:rPr>
              <a:t> Este vestuário é um vestuário de alta visibilidade.</a:t>
            </a:r>
            <a:r>
              <a:rPr lang="fr-FR" altLang="fr-FR" sz="600" dirty="0">
                <a:solidFill>
                  <a:srgbClr val="000000"/>
                </a:solidFill>
                <a:cs typeface="Calibri" panose="020F0502020204030204" pitchFamily="34" charset="0"/>
              </a:rPr>
              <a:t> </a:t>
            </a:r>
            <a:r>
              <a:rPr lang="pt-PT" altLang="fr-FR" sz="600" dirty="0">
                <a:solidFill>
                  <a:srgbClr val="000000"/>
                </a:solidFill>
                <a:cs typeface="Calibri" panose="020F0502020204030204" pitchFamily="34" charset="0"/>
              </a:rPr>
              <a:t>Deve usar sempre o vestuário fechado e este não deve ser coberto por outro vestuário.</a:t>
            </a:r>
            <a:r>
              <a:rPr lang="fr-FR" altLang="fr-FR" sz="600" dirty="0">
                <a:solidFill>
                  <a:srgbClr val="000000"/>
                </a:solidFill>
                <a:cs typeface="Calibri" panose="020F0502020204030204" pitchFamily="34" charset="0"/>
              </a:rPr>
              <a:t> </a:t>
            </a:r>
            <a:r>
              <a:rPr lang="pt-PT" altLang="fr-FR" sz="600" dirty="0">
                <a:solidFill>
                  <a:srgbClr val="000000"/>
                </a:solidFill>
                <a:cs typeface="Calibri" panose="020F0502020204030204" pitchFamily="34" charset="0"/>
              </a:rPr>
              <a:t>De modo a garantir uma</a:t>
            </a:r>
          </a:p>
          <a:p>
            <a:pPr algn="just" eaLnBrk="1" hangingPunct="1">
              <a:spcBef>
                <a:spcPct val="0"/>
              </a:spcBef>
              <a:buFontTx/>
              <a:buNone/>
            </a:pPr>
            <a:r>
              <a:rPr lang="pt-PT" altLang="fr-FR" sz="600" dirty="0">
                <a:solidFill>
                  <a:srgbClr val="000000"/>
                </a:solidFill>
                <a:cs typeface="Calibri" panose="020F0502020204030204" pitchFamily="34" charset="0"/>
              </a:rPr>
              <a:t> visibilidade ideal, o vestuário deve estar limpo e deve efectuar uma comparação com um vestuário novo todos os anos.</a:t>
            </a:r>
            <a:r>
              <a:rPr lang="fr-FR" altLang="fr-FR" sz="600" dirty="0">
                <a:solidFill>
                  <a:srgbClr val="000000"/>
                </a:solidFill>
                <a:cs typeface="Calibri" panose="020F0502020204030204" pitchFamily="34" charset="0"/>
              </a:rPr>
              <a:t> </a:t>
            </a:r>
            <a:r>
              <a:rPr lang="pt-PT" altLang="fr-FR" sz="600" u="sng" dirty="0">
                <a:solidFill>
                  <a:srgbClr val="000000"/>
                </a:solidFill>
                <a:cs typeface="Calibri" panose="020F0502020204030204" pitchFamily="34" charset="0"/>
              </a:rPr>
              <a:t>Armazenamento e transporte:</a:t>
            </a:r>
            <a:r>
              <a:rPr lang="pt-PT" altLang="fr-FR" sz="600" dirty="0">
                <a:solidFill>
                  <a:srgbClr val="000000"/>
                </a:solidFill>
                <a:cs typeface="Calibri" panose="020F0502020204030204" pitchFamily="34" charset="0"/>
              </a:rPr>
              <a:t> Guarde sempre num local limpo e seco. NÃO guardar num local onde o vestuário possa estar exposto directamente à luz do sol.</a:t>
            </a:r>
            <a:r>
              <a:rPr lang="fr-FR" altLang="fr-FR" sz="600" dirty="0">
                <a:solidFill>
                  <a:srgbClr val="000000"/>
                </a:solidFill>
                <a:cs typeface="Calibri" panose="020F0502020204030204" pitchFamily="34" charset="0"/>
              </a:rPr>
              <a:t> </a:t>
            </a:r>
            <a:r>
              <a:rPr lang="pt-PT" altLang="fr-FR" sz="600" dirty="0">
                <a:solidFill>
                  <a:srgbClr val="000000"/>
                </a:solidFill>
                <a:cs typeface="Calibri" panose="020F0502020204030204" pitchFamily="34" charset="0"/>
              </a:rPr>
              <a:t>Este vestuário deve ser transportado tal como é fornecido pelo fabricante.</a:t>
            </a:r>
            <a:r>
              <a:rPr lang="fr-FR" altLang="fr-FR" sz="600" u="sng" dirty="0">
                <a:solidFill>
                  <a:srgbClr val="000000"/>
                </a:solidFill>
                <a:cs typeface="Calibri" panose="020F0502020204030204" pitchFamily="34" charset="0"/>
              </a:rPr>
              <a:t> </a:t>
            </a:r>
            <a:r>
              <a:rPr lang="pt-PT" altLang="fr-FR" sz="600" u="sng" dirty="0">
                <a:solidFill>
                  <a:srgbClr val="000000"/>
                </a:solidFill>
                <a:cs typeface="Calibri" panose="020F0502020204030204" pitchFamily="34" charset="0"/>
              </a:rPr>
              <a:t>REPARAÇÃO</a:t>
            </a:r>
            <a:r>
              <a:rPr lang="pt-PT" altLang="fr-FR" sz="600" dirty="0">
                <a:solidFill>
                  <a:srgbClr val="000000"/>
                </a:solidFill>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600" dirty="0">
                <a:solidFill>
                  <a:srgbClr val="000000"/>
                </a:solidFill>
                <a:cs typeface="Calibri" panose="020F0502020204030204" pitchFamily="34" charset="0"/>
              </a:rPr>
              <a:t> </a:t>
            </a:r>
            <a:r>
              <a:rPr lang="pt-PT" altLang="fr-FR" sz="600" dirty="0">
                <a:solidFill>
                  <a:srgbClr val="000000"/>
                </a:solidFill>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600" dirty="0">
                <a:solidFill>
                  <a:srgbClr val="000000"/>
                </a:solidFill>
                <a:cs typeface="Calibri" panose="020F0502020204030204" pitchFamily="34" charset="0"/>
              </a:rPr>
              <a:t> </a:t>
            </a:r>
            <a:r>
              <a:rPr lang="pt-PT" altLang="fr-FR" sz="600" dirty="0">
                <a:solidFill>
                  <a:srgbClr val="000000"/>
                </a:solidFill>
                <a:cs typeface="Calibri" panose="020F0502020204030204" pitchFamily="34" charset="0"/>
              </a:rPr>
              <a:t>Contactar o responsável pelos resíduos para a eliminação adequada do vestuário.</a:t>
            </a:r>
            <a:r>
              <a:rPr lang="fr-FR" altLang="fr-FR" sz="600" dirty="0">
                <a:solidFill>
                  <a:srgbClr val="000000"/>
                </a:solidFill>
                <a:cs typeface="Calibri" panose="020F0502020204030204" pitchFamily="34" charset="0"/>
              </a:rPr>
              <a:t> </a:t>
            </a:r>
            <a:r>
              <a:rPr lang="pt-BR" altLang="fr-FR" sz="600" dirty="0">
                <a:highlight>
                  <a:srgbClr val="FFFF00"/>
                </a:highlight>
              </a:rPr>
              <a:t>A declaração de conformidade está disponível no site: ver **.</a:t>
            </a:r>
            <a:r>
              <a:rPr lang="pt-PT" altLang="fr-FR" sz="600" dirty="0">
                <a:solidFill>
                  <a:srgbClr val="000000"/>
                </a:solidFill>
                <a:highlight>
                  <a:srgbClr val="FFFF00"/>
                </a:highlight>
                <a:cs typeface="Calibri" panose="020F0502020204030204" pitchFamily="34" charset="0"/>
              </a:rPr>
              <a:t>.</a:t>
            </a:r>
            <a:r>
              <a:rPr lang="fr-FR" altLang="fr-FR" sz="600" dirty="0">
                <a:solidFill>
                  <a:srgbClr val="000000"/>
                </a:solidFill>
                <a:highlight>
                  <a:srgbClr val="FFFF00"/>
                </a:highlight>
                <a:cs typeface="Calibri" panose="020F0502020204030204" pitchFamily="34" charset="0"/>
              </a:rPr>
              <a:t> </a:t>
            </a:r>
            <a:endParaRPr lang="fr-FR" altLang="fr-FR" sz="600" dirty="0">
              <a:solidFill>
                <a:srgbClr val="FF0000"/>
              </a:solidFill>
              <a:highlight>
                <a:srgbClr val="FFFF00"/>
              </a:highlight>
              <a:cs typeface="Calibri" panose="020F0502020204030204" pitchFamily="34" charset="0"/>
            </a:endParaRPr>
          </a:p>
        </p:txBody>
      </p:sp>
      <p:sp>
        <p:nvSpPr>
          <p:cNvPr id="3076" name="Rectangle 22">
            <a:extLst>
              <a:ext uri="{FF2B5EF4-FFF2-40B4-BE49-F238E27FC236}">
                <a16:creationId xmlns:a16="http://schemas.microsoft.com/office/drawing/2014/main" id="{7EF1FB08-4E26-4950-A873-FC27EC893ADC}"/>
              </a:ext>
            </a:extLst>
          </p:cNvPr>
          <p:cNvSpPr>
            <a:spLocks noChangeArrowheads="1"/>
          </p:cNvSpPr>
          <p:nvPr/>
        </p:nvSpPr>
        <p:spPr bwMode="auto">
          <a:xfrm>
            <a:off x="26988" y="1290164"/>
            <a:ext cx="6804025" cy="6386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material</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a:t>
            </a:r>
            <a:r>
              <a:rPr lang="fr-FR" altLang="fr-FR" sz="600" b="1" dirty="0"/>
              <a:t>Polyester</a:t>
            </a:r>
            <a:endParaRPr lang="es-ES" altLang="fr-FR" sz="600" b="1" dirty="0">
              <a:solidFill>
                <a:srgbClr val="000000"/>
              </a:solidFill>
              <a:cs typeface="Calibri" panose="020F0502020204030204" pitchFamily="34" charset="0"/>
            </a:endParaRPr>
          </a:p>
          <a:p>
            <a:pPr eaLnBrk="1" hangingPunct="1">
              <a:spcBef>
                <a:spcPct val="0"/>
              </a:spcBef>
              <a:buFontTx/>
              <a:buNone/>
            </a:pPr>
            <a:r>
              <a:rPr lang="sv-SE" altLang="fr-FR" sz="600" u="sng" dirty="0">
                <a:solidFill>
                  <a:srgbClr val="000000"/>
                </a:solidFill>
                <a:cs typeface="Calibri" panose="020F0502020204030204" pitchFamily="34" charset="0"/>
              </a:rPr>
              <a:t>Begränsningar i användningen:</a:t>
            </a:r>
            <a:r>
              <a:rPr lang="sv-SE" altLang="fr-FR" sz="600" dirty="0">
                <a:solidFill>
                  <a:srgbClr val="000000"/>
                </a:solidFill>
                <a:cs typeface="Calibri" panose="020F0502020204030204" pitchFamily="34" charset="0"/>
              </a:rPr>
              <a:t> Detta klädesplagg är ett klädesplagg med hög synlighet. Klädesplagget skall alltid bäras tillstängt och inte vara täckt med andra kläder. För att garantera optimal synlighet, skall klädesplagget hållas rent, och jämföras med ett nytt klädesplagg varje år. </a:t>
            </a:r>
            <a:r>
              <a:rPr lang="sv-SE" altLang="fr-FR" sz="600" u="sng" dirty="0">
                <a:solidFill>
                  <a:srgbClr val="000000"/>
                </a:solidFill>
                <a:cs typeface="Calibri" panose="020F0502020204030204" pitchFamily="34" charset="0"/>
              </a:rPr>
              <a:t>Lagring och transport:</a:t>
            </a:r>
            <a:r>
              <a:rPr lang="sv-SE" altLang="fr-FR" sz="600" dirty="0">
                <a:solidFill>
                  <a:srgbClr val="000000"/>
                </a:solidFill>
                <a:cs typeface="Calibri" panose="020F0502020204030204" pitchFamily="34" charset="0"/>
              </a:rPr>
              <a:t> Skall förvaras på ett torrt och rent ställe. BÖR INTE förvaras där klädesplagget skulle kunna utsättas för direkt solljus.</a:t>
            </a:r>
            <a:r>
              <a:rPr lang="fr-FR" altLang="fr-FR" sz="600" dirty="0">
                <a:solidFill>
                  <a:srgbClr val="800000"/>
                </a:solidFill>
                <a:cs typeface="Calibri" panose="020F0502020204030204" pitchFamily="34" charset="0"/>
              </a:rPr>
              <a:t> </a:t>
            </a:r>
            <a:r>
              <a:rPr lang="sv-SE" altLang="fr-FR" sz="600" dirty="0">
                <a:solidFill>
                  <a:srgbClr val="000000"/>
                </a:solidFill>
                <a:cs typeface="Calibri" panose="020F0502020204030204" pitchFamily="34" charset="0"/>
              </a:rPr>
              <a:t>Klädesplagget skall fraktas i samma skick som det levererats av tillverkaren.</a:t>
            </a:r>
            <a:r>
              <a:rPr lang="fr-FR" altLang="fr-FR" sz="600" dirty="0">
                <a:solidFill>
                  <a:srgbClr val="800000"/>
                </a:solidFill>
                <a:cs typeface="Calibri" panose="020F0502020204030204" pitchFamily="34" charset="0"/>
              </a:rPr>
              <a:t> </a:t>
            </a:r>
            <a:r>
              <a:rPr lang="sv-SE" altLang="fr-FR" sz="600" u="sng" dirty="0">
                <a:solidFill>
                  <a:srgbClr val="000000"/>
                </a:solidFill>
                <a:cs typeface="Calibri" panose="020F0502020204030204" pitchFamily="34" charset="0"/>
              </a:rPr>
              <a:t>LAGNING -</a:t>
            </a:r>
            <a:r>
              <a:rPr lang="sv-SE" altLang="fr-FR" sz="600" dirty="0">
                <a:solidFill>
                  <a:srgbClr val="000000"/>
                </a:solidFill>
                <a:cs typeface="Calibri" panose="020F0502020204030204" pitchFamily="34" charset="0"/>
              </a:rPr>
              <a:t> Om produkten skadats, kan den inte uppnå den maximala skyddsnivån, och den skall då lagas eller ersättas omedelbart.</a:t>
            </a:r>
            <a:r>
              <a:rPr lang="fr-FR" altLang="fr-FR" sz="600" dirty="0">
                <a:solidFill>
                  <a:srgbClr val="800000"/>
                </a:solidFill>
                <a:cs typeface="Calibri" panose="020F0502020204030204" pitchFamily="34" charset="0"/>
              </a:rPr>
              <a:t> </a:t>
            </a:r>
            <a:r>
              <a:rPr lang="sv-SE" altLang="fr-FR" sz="600" dirty="0">
                <a:solidFill>
                  <a:srgbClr val="000000"/>
                </a:solidFill>
                <a:cs typeface="Calibri" panose="020F0502020204030204" pitchFamily="34" charset="0"/>
              </a:rPr>
              <a:t>En skadad produkt bör inte användas. Lagning av produkten tolereras bara om det inte påverkar det som utlovats om klädesplagget. Om du är tveksam, kontakta tillverkaren nedan innan du försöker laga produkten.</a:t>
            </a:r>
            <a:r>
              <a:rPr lang="fr-FR" altLang="fr-FR" sz="600" dirty="0">
                <a:solidFill>
                  <a:srgbClr val="800000"/>
                </a:solidFill>
                <a:cs typeface="Calibri" panose="020F0502020204030204" pitchFamily="34" charset="0"/>
              </a:rPr>
              <a:t> </a:t>
            </a:r>
            <a:r>
              <a:rPr lang="sv-SE" altLang="fr-FR" sz="600" dirty="0">
                <a:solidFill>
                  <a:srgbClr val="000000"/>
                </a:solidFill>
                <a:cs typeface="Calibri" panose="020F0502020204030204" pitchFamily="34" charset="0"/>
              </a:rPr>
              <a:t>Kontakta ditt avfallshanteringsföretag så att klädesplagget kan elimineras på lämpligt sätt. </a:t>
            </a:r>
            <a:r>
              <a:rPr lang="sv-SE" altLang="fr-FR" sz="600" dirty="0"/>
              <a:t>Försäkran om överensstämmelse finns på webbplatsen: se **.</a:t>
            </a:r>
            <a:endParaRPr lang="fr-FR" altLang="fr-FR" sz="600" dirty="0">
              <a:solidFill>
                <a:srgbClr val="FF0000"/>
              </a:solidFill>
              <a:cs typeface="Calibri" panose="020F0502020204030204" pitchFamily="34" charset="0"/>
            </a:endParaRPr>
          </a:p>
        </p:txBody>
      </p:sp>
      <p:sp>
        <p:nvSpPr>
          <p:cNvPr id="3077" name="Rectangle 24">
            <a:extLst>
              <a:ext uri="{FF2B5EF4-FFF2-40B4-BE49-F238E27FC236}">
                <a16:creationId xmlns:a16="http://schemas.microsoft.com/office/drawing/2014/main" id="{D0661877-0743-4946-A761-BE9D90A5C020}"/>
              </a:ext>
            </a:extLst>
          </p:cNvPr>
          <p:cNvSpPr>
            <a:spLocks noChangeArrowheads="1"/>
          </p:cNvSpPr>
          <p:nvPr/>
        </p:nvSpPr>
        <p:spPr bwMode="auto">
          <a:xfrm>
            <a:off x="26988" y="1919785"/>
            <a:ext cx="6804025" cy="7257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materiaal</a:t>
            </a:r>
            <a:r>
              <a:rPr lang="fr-FR" altLang="fr-FR" sz="600" b="1" dirty="0">
                <a:solidFill>
                  <a:srgbClr val="000000"/>
                </a:solidFill>
                <a:ea typeface="Calibri" panose="020F0502020204030204" pitchFamily="34" charset="0"/>
                <a:cs typeface="Times New Roman" panose="02020603050405020304" pitchFamily="18" charset="0"/>
              </a:rPr>
              <a:t> : </a:t>
            </a:r>
            <a:r>
              <a:rPr lang="nl-NL" altLang="fr-FR" sz="600" b="1" dirty="0"/>
              <a:t>Polyester</a:t>
            </a:r>
            <a:endParaRPr lang="es-ES" altLang="fr-FR" sz="600" b="1" dirty="0">
              <a:solidFill>
                <a:srgbClr val="000000"/>
              </a:solidFill>
              <a:cs typeface="Calibri" panose="020F0502020204030204" pitchFamily="34" charset="0"/>
            </a:endParaRPr>
          </a:p>
          <a:p>
            <a:pPr eaLnBrk="1" hangingPunct="1">
              <a:spcBef>
                <a:spcPct val="0"/>
              </a:spcBef>
              <a:buFontTx/>
              <a:buNone/>
            </a:pPr>
            <a:r>
              <a:rPr lang="nl-NL" altLang="fr-FR" sz="600" u="sng" dirty="0">
                <a:solidFill>
                  <a:srgbClr val="000000"/>
                </a:solidFill>
                <a:cs typeface="Calibri" panose="020F0502020204030204" pitchFamily="34" charset="0"/>
              </a:rPr>
              <a:t>Gebruiksbeperkingen:</a:t>
            </a:r>
            <a:r>
              <a:rPr lang="nl-NL" altLang="fr-FR" sz="600" dirty="0">
                <a:solidFill>
                  <a:srgbClr val="000000"/>
                </a:solidFill>
                <a:cs typeface="Calibri" panose="020F0502020204030204" pitchFamily="34" charset="0"/>
              </a:rPr>
              <a:t> deze kledij is een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voor hoge zichtbaarheid.</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Dit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moet altijd dicht worden gedragen en mag niet door andere </a:t>
            </a:r>
            <a:r>
              <a:rPr lang="nl-NL" altLang="fr-FR" sz="600" dirty="0" err="1">
                <a:solidFill>
                  <a:srgbClr val="000000"/>
                </a:solidFill>
                <a:cs typeface="Calibri" panose="020F0502020204030204" pitchFamily="34" charset="0"/>
              </a:rPr>
              <a:t>kledingsstukken</a:t>
            </a:r>
            <a:r>
              <a:rPr lang="nl-NL" altLang="fr-FR" sz="600" dirty="0">
                <a:solidFill>
                  <a:srgbClr val="000000"/>
                </a:solidFill>
                <a:cs typeface="Calibri" panose="020F0502020204030204" pitchFamily="34" charset="0"/>
              </a:rPr>
              <a:t> worden bedekt.</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Om</a:t>
            </a:r>
          </a:p>
          <a:p>
            <a:pPr eaLnBrk="1" hangingPunct="1">
              <a:spcBef>
                <a:spcPct val="0"/>
              </a:spcBef>
              <a:buFontTx/>
              <a:buNone/>
            </a:pPr>
            <a:r>
              <a:rPr lang="nl-NL" altLang="fr-FR" sz="600" dirty="0">
                <a:solidFill>
                  <a:srgbClr val="000000"/>
                </a:solidFill>
                <a:cs typeface="Calibri" panose="020F0502020204030204" pitchFamily="34" charset="0"/>
              </a:rPr>
              <a:t> een optimale zichtbaarheid te waarborgen, moet 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schoon zijn. Dit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moet jaarlijks worden vergeleken met een nieuw exemplaar. </a:t>
            </a:r>
            <a:r>
              <a:rPr lang="nl-NL" altLang="fr-FR" sz="600" u="sng" dirty="0">
                <a:solidFill>
                  <a:srgbClr val="000000"/>
                </a:solidFill>
                <a:cs typeface="Calibri" panose="020F0502020204030204" pitchFamily="34" charset="0"/>
              </a:rPr>
              <a:t>Opslag en transport:</a:t>
            </a:r>
            <a:r>
              <a:rPr lang="nl-NL" altLang="fr-FR" sz="600" dirty="0">
                <a:solidFill>
                  <a:srgbClr val="000000"/>
                </a:solidFill>
                <a:cs typeface="Calibri" panose="020F0502020204030204" pitchFamily="34" charset="0"/>
              </a:rPr>
              <a:t> 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moet altijd worden bewaard op een schone en droge plek.</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NIET bewaren op een plaats waar het wordt blootgesteld aan direct zonlicht.</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Dit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moet worden vervoerd op de manier zoals geleverd door de fabrikant.</a:t>
            </a:r>
            <a:r>
              <a:rPr lang="fr-FR" altLang="fr-FR" sz="600" dirty="0">
                <a:solidFill>
                  <a:srgbClr val="800000"/>
                </a:solidFill>
                <a:cs typeface="Calibri" panose="020F0502020204030204" pitchFamily="34" charset="0"/>
              </a:rPr>
              <a:t> </a:t>
            </a:r>
            <a:r>
              <a:rPr lang="nl-NL" altLang="fr-FR" sz="600" u="sng" dirty="0">
                <a:solidFill>
                  <a:srgbClr val="000000"/>
                </a:solidFill>
                <a:cs typeface="Calibri" panose="020F0502020204030204" pitchFamily="34" charset="0"/>
              </a:rPr>
              <a:t>REPARATIE:</a:t>
            </a:r>
            <a:r>
              <a:rPr lang="nl-NL" altLang="fr-FR" sz="600" dirty="0">
                <a:solidFill>
                  <a:srgbClr val="000000"/>
                </a:solidFill>
                <a:cs typeface="Calibri" panose="020F0502020204030204" pitchFamily="34" charset="0"/>
              </a:rPr>
              <a:t> Indien beschadigd zal 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niet het maximale beschermingsniveau bieden. Daarom moet het meteen worden hersteld of vervangen.</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Een beschadigd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nooit blijven gebruiken.</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Reparatie van een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is alleen toegelaten op voorwaarde dat geen afbreuk wordt gedaan aan de gebruiksvoorwaarden van het product. In geval van twijfel contact opnemen met de fabrikant alvorens 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wordt hersteld.</a:t>
            </a:r>
            <a:r>
              <a:rPr lang="fr-FR" altLang="fr-FR" sz="600" dirty="0">
                <a:solidFill>
                  <a:srgbClr val="800000"/>
                </a:solidFill>
                <a:cs typeface="Calibri" panose="020F0502020204030204" pitchFamily="34" charset="0"/>
              </a:rPr>
              <a:t> </a:t>
            </a:r>
            <a:r>
              <a:rPr lang="nl-NL" altLang="fr-FR" sz="600" dirty="0">
                <a:solidFill>
                  <a:srgbClr val="000000"/>
                </a:solidFill>
                <a:cs typeface="Calibri" panose="020F0502020204030204" pitchFamily="34" charset="0"/>
              </a:rPr>
              <a:t>Neem contact op met uw afvalbehandelaar om het </a:t>
            </a:r>
            <a:r>
              <a:rPr lang="nl-NL" altLang="fr-FR" sz="600" dirty="0" err="1">
                <a:solidFill>
                  <a:srgbClr val="000000"/>
                </a:solidFill>
                <a:cs typeface="Calibri" panose="020F0502020204030204" pitchFamily="34" charset="0"/>
              </a:rPr>
              <a:t>kledingsstuk</a:t>
            </a:r>
            <a:r>
              <a:rPr lang="nl-NL" altLang="fr-FR" sz="600" dirty="0">
                <a:solidFill>
                  <a:srgbClr val="000000"/>
                </a:solidFill>
                <a:cs typeface="Calibri" panose="020F0502020204030204" pitchFamily="34" charset="0"/>
              </a:rPr>
              <a:t> op de meest aangewezen manier te vernietigen.</a:t>
            </a:r>
            <a:r>
              <a:rPr lang="fr-FR" altLang="fr-FR" sz="600" dirty="0">
                <a:solidFill>
                  <a:srgbClr val="800000"/>
                </a:solidFill>
                <a:cs typeface="Calibri" panose="020F0502020204030204" pitchFamily="34" charset="0"/>
              </a:rPr>
              <a:t> </a:t>
            </a:r>
            <a:r>
              <a:rPr lang="nl-NL" altLang="fr-FR" sz="600" dirty="0"/>
              <a:t>De conformiteitsverklaring is beschikbaar op de website: zie**.</a:t>
            </a:r>
            <a:r>
              <a:rPr lang="nl-NL" altLang="fr-FR" sz="600" dirty="0">
                <a:solidFill>
                  <a:srgbClr val="000000"/>
                </a:solidFill>
                <a:cs typeface="Calibri" panose="020F0502020204030204" pitchFamily="34" charset="0"/>
              </a:rPr>
              <a:t>.</a:t>
            </a:r>
            <a:r>
              <a:rPr lang="fr-FR" altLang="fr-FR" sz="600" dirty="0">
                <a:solidFill>
                  <a:srgbClr val="800000"/>
                </a:solidFill>
                <a:cs typeface="Calibri" panose="020F0502020204030204" pitchFamily="34" charset="0"/>
              </a:rPr>
              <a:t> </a:t>
            </a:r>
            <a:endParaRPr lang="fr-FR" altLang="fr-FR" sz="600" dirty="0">
              <a:solidFill>
                <a:srgbClr val="FF0000"/>
              </a:solidFill>
              <a:cs typeface="Calibri" panose="020F0502020204030204" pitchFamily="34" charset="0"/>
            </a:endParaRPr>
          </a:p>
        </p:txBody>
      </p:sp>
      <p:sp>
        <p:nvSpPr>
          <p:cNvPr id="3078" name="Rectangle 26">
            <a:extLst>
              <a:ext uri="{FF2B5EF4-FFF2-40B4-BE49-F238E27FC236}">
                <a16:creationId xmlns:a16="http://schemas.microsoft.com/office/drawing/2014/main" id="{BFBC616D-A9EA-4300-B6E1-CBFEF205B70F}"/>
              </a:ext>
            </a:extLst>
          </p:cNvPr>
          <p:cNvSpPr>
            <a:spLocks noChangeArrowheads="1"/>
          </p:cNvSpPr>
          <p:nvPr/>
        </p:nvSpPr>
        <p:spPr bwMode="auto">
          <a:xfrm>
            <a:off x="26988" y="2641887"/>
            <a:ext cx="6804025" cy="53470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materiaali</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a:t>
            </a:r>
            <a:r>
              <a:rPr lang="fi-FI" altLang="fr-FR" sz="600" b="1" dirty="0"/>
              <a:t>Polyesteri. </a:t>
            </a:r>
            <a:r>
              <a:rPr lang="fr-FR" altLang="fr-FR" sz="600" u="sng" dirty="0" err="1">
                <a:solidFill>
                  <a:srgbClr val="000000"/>
                </a:solidFill>
                <a:cs typeface="Calibri" panose="020F0502020204030204" pitchFamily="34" charset="0"/>
              </a:rPr>
              <a:t>Käyttörajoitukset</a:t>
            </a:r>
            <a:r>
              <a:rPr lang="fr-FR" altLang="fr-FR" sz="600" u="sng" dirty="0">
                <a:solidFill>
                  <a:srgbClr val="000000"/>
                </a:solidFill>
                <a:cs typeface="Calibri" panose="020F0502020204030204" pitchFamily="34" charset="0"/>
              </a:rPr>
              <a:t>:</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Tämä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vaate</a:t>
            </a:r>
            <a:r>
              <a:rPr lang="fr-FR" altLang="fr-FR" sz="600" dirty="0">
                <a:solidFill>
                  <a:srgbClr val="000000"/>
                </a:solidFill>
                <a:cs typeface="Calibri" panose="020F0502020204030204" pitchFamily="34" charset="0"/>
              </a:rPr>
              <a:t> on </a:t>
            </a:r>
            <a:r>
              <a:rPr lang="fr-FR" altLang="fr-FR" sz="600" dirty="0" err="1">
                <a:solidFill>
                  <a:srgbClr val="000000"/>
                </a:solidFill>
                <a:cs typeface="Calibri" panose="020F0502020204030204" pitchFamily="34" charset="0"/>
              </a:rPr>
              <a:t>erittäin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näkyvä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tulee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aina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olla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kunnolla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kiinni</a:t>
            </a:r>
            <a:r>
              <a:rPr lang="fr-FR" altLang="fr-FR" sz="600" dirty="0">
                <a:solidFill>
                  <a:srgbClr val="000000"/>
                </a:solidFill>
                <a:cs typeface="Calibri" panose="020F0502020204030204" pitchFamily="34" charset="0"/>
              </a:rPr>
              <a:t>. Sen </a:t>
            </a:r>
            <a:r>
              <a:rPr lang="fr-FR" altLang="fr-FR" sz="600" dirty="0" err="1">
                <a:solidFill>
                  <a:srgbClr val="000000"/>
                </a:solidFill>
                <a:cs typeface="Calibri" panose="020F0502020204030204" pitchFamily="34" charset="0"/>
              </a:rPr>
              <a:t>päälle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ei</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saa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laittaa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muita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vaatteita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Optimaalisen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näkyvyyden</a:t>
            </a:r>
            <a:r>
              <a:rPr lang="fr-FR" altLang="fr-FR" sz="600" dirty="0">
                <a:solidFill>
                  <a:srgbClr val="000000"/>
                </a:solidFill>
                <a:cs typeface="Calibri" panose="020F0502020204030204" pitchFamily="34" charset="0"/>
              </a:rPr>
              <a:t> </a:t>
            </a:r>
          </a:p>
          <a:p>
            <a:pPr algn="just" eaLnBrk="1" hangingPunct="1">
              <a:spcBef>
                <a:spcPct val="0"/>
              </a:spcBef>
              <a:buFontTx/>
              <a:buNone/>
            </a:pPr>
            <a:r>
              <a:rPr lang="fr-FR" altLang="fr-FR" sz="600" dirty="0" err="1">
                <a:solidFill>
                  <a:srgbClr val="000000"/>
                </a:solidFill>
                <a:cs typeface="Calibri" panose="020F0502020204030204" pitchFamily="34" charset="0"/>
              </a:rPr>
              <a:t>takaamiseksi</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tulee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olla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puhdas</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sitä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tulee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verrata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uuteen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vaatteeseen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joka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vuosi</a:t>
            </a:r>
            <a:r>
              <a:rPr lang="fr-FR" altLang="fr-FR" sz="600" dirty="0">
                <a:solidFill>
                  <a:srgbClr val="000000"/>
                </a:solidFill>
                <a:cs typeface="Calibri" panose="020F0502020204030204" pitchFamily="34" charset="0"/>
              </a:rPr>
              <a:t>. </a:t>
            </a:r>
            <a:r>
              <a:rPr lang="fr-FR" altLang="fr-FR" sz="600" u="sng" dirty="0" err="1">
                <a:solidFill>
                  <a:srgbClr val="000000"/>
                </a:solidFill>
                <a:cs typeface="Calibri" panose="020F0502020204030204" pitchFamily="34" charset="0"/>
              </a:rPr>
              <a:t>Säilytys</a:t>
            </a:r>
            <a:r>
              <a:rPr lang="fr-FR" altLang="fr-FR" sz="600" u="sng" dirty="0">
                <a:solidFill>
                  <a:srgbClr val="000000"/>
                </a:solidFill>
                <a:cs typeface="Calibri" panose="020F0502020204030204" pitchFamily="34" charset="0"/>
              </a:rPr>
              <a:t> </a:t>
            </a:r>
            <a:r>
              <a:rPr lang="fr-FR" altLang="fr-FR" sz="600" u="sng" dirty="0" err="1">
                <a:solidFill>
                  <a:srgbClr val="000000"/>
                </a:solidFill>
                <a:cs typeface="Calibri" panose="020F0502020204030204" pitchFamily="34" charset="0"/>
              </a:rPr>
              <a:t>ja</a:t>
            </a:r>
            <a:r>
              <a:rPr lang="fr-FR" altLang="fr-FR" sz="600" u="sng" dirty="0">
                <a:solidFill>
                  <a:srgbClr val="000000"/>
                </a:solidFill>
                <a:cs typeface="Calibri" panose="020F0502020204030204" pitchFamily="34" charset="0"/>
              </a:rPr>
              <a:t> </a:t>
            </a:r>
            <a:r>
              <a:rPr lang="fr-FR" altLang="fr-FR" sz="600" u="sng" dirty="0" err="1">
                <a:solidFill>
                  <a:srgbClr val="000000"/>
                </a:solidFill>
                <a:cs typeface="Calibri" panose="020F0502020204030204" pitchFamily="34" charset="0"/>
              </a:rPr>
              <a:t>kuljetus</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Säilytä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aina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puhtaassa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kuivassa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paikassa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Vaatetta</a:t>
            </a:r>
            <a:r>
              <a:rPr lang="fr-FR" altLang="fr-FR" sz="600" dirty="0">
                <a:solidFill>
                  <a:srgbClr val="000000"/>
                </a:solidFill>
                <a:cs typeface="Calibri" panose="020F0502020204030204" pitchFamily="34" charset="0"/>
              </a:rPr>
              <a:t> EI SAA </a:t>
            </a:r>
          </a:p>
          <a:p>
            <a:pPr algn="just" eaLnBrk="1" hangingPunct="1">
              <a:spcBef>
                <a:spcPct val="0"/>
              </a:spcBef>
              <a:buFontTx/>
              <a:buNone/>
            </a:pPr>
            <a:r>
              <a:rPr lang="fr-FR" altLang="fr-FR" sz="600" dirty="0" err="1">
                <a:solidFill>
                  <a:srgbClr val="000000"/>
                </a:solidFill>
                <a:cs typeface="Calibri" panose="020F0502020204030204" pitchFamily="34" charset="0"/>
              </a:rPr>
              <a:t>säilyttää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paikassa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jossa</a:t>
            </a:r>
            <a:r>
              <a:rPr lang="fr-FR" altLang="fr-FR" sz="600" dirty="0">
                <a:solidFill>
                  <a:srgbClr val="000000"/>
                </a:solidFill>
                <a:cs typeface="Calibri" panose="020F0502020204030204" pitchFamily="34" charset="0"/>
              </a:rPr>
              <a:t> se </a:t>
            </a:r>
            <a:r>
              <a:rPr lang="fr-FR" altLang="fr-FR" sz="600" dirty="0" err="1">
                <a:solidFill>
                  <a:srgbClr val="000000"/>
                </a:solidFill>
                <a:cs typeface="Calibri" panose="020F0502020204030204" pitchFamily="34" charset="0"/>
              </a:rPr>
              <a:t>saattaa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joutua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kosketuksiin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suoran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uringonpaisteen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kanssa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Vaatetta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tulee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kuljettaa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samalla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tavalla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jolla</a:t>
            </a:r>
            <a:r>
              <a:rPr lang="fr-FR" altLang="fr-FR" sz="600" dirty="0">
                <a:solidFill>
                  <a:srgbClr val="000000"/>
                </a:solidFill>
                <a:cs typeface="Calibri" panose="020F0502020204030204" pitchFamily="34" charset="0"/>
              </a:rPr>
              <a:t> se on </a:t>
            </a:r>
            <a:r>
              <a:rPr lang="fr-FR" altLang="fr-FR" sz="600" dirty="0" err="1">
                <a:solidFill>
                  <a:srgbClr val="000000"/>
                </a:solidFill>
                <a:cs typeface="Calibri" panose="020F0502020204030204" pitchFamily="34" charset="0"/>
              </a:rPr>
              <a:t>tullut</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valmistajalta</a:t>
            </a:r>
            <a:r>
              <a:rPr lang="fr-FR" altLang="fr-FR" sz="600" dirty="0">
                <a:solidFill>
                  <a:srgbClr val="000000"/>
                </a:solidFill>
                <a:cs typeface="Calibri" panose="020F0502020204030204" pitchFamily="34" charset="0"/>
              </a:rPr>
              <a:t>. KORJAUS – Jos </a:t>
            </a:r>
            <a:r>
              <a:rPr lang="fr-FR" altLang="fr-FR" sz="600" dirty="0" err="1">
                <a:solidFill>
                  <a:srgbClr val="000000"/>
                </a:solidFill>
                <a:cs typeface="Calibri" panose="020F0502020204030204" pitchFamily="34" charset="0"/>
              </a:rPr>
              <a:t>tuote</a:t>
            </a:r>
            <a:r>
              <a:rPr lang="fr-FR" altLang="fr-FR" sz="600" dirty="0">
                <a:solidFill>
                  <a:srgbClr val="000000"/>
                </a:solidFill>
                <a:cs typeface="Calibri" panose="020F0502020204030204" pitchFamily="34" charset="0"/>
              </a:rPr>
              <a:t> on </a:t>
            </a:r>
            <a:r>
              <a:rPr lang="fr-FR" altLang="fr-FR" sz="600" dirty="0" err="1">
                <a:solidFill>
                  <a:srgbClr val="000000"/>
                </a:solidFill>
                <a:cs typeface="Calibri" panose="020F0502020204030204" pitchFamily="34" charset="0"/>
              </a:rPr>
              <a:t>vahingoittunut</a:t>
            </a:r>
            <a:r>
              <a:rPr lang="fr-FR" altLang="fr-FR" sz="600" dirty="0">
                <a:solidFill>
                  <a:srgbClr val="000000"/>
                </a:solidFill>
                <a:cs typeface="Calibri" panose="020F0502020204030204" pitchFamily="34" charset="0"/>
              </a:rPr>
              <a:t>, se </a:t>
            </a:r>
            <a:r>
              <a:rPr lang="fr-FR" altLang="fr-FR" sz="600" dirty="0" err="1">
                <a:solidFill>
                  <a:srgbClr val="000000"/>
                </a:solidFill>
                <a:cs typeface="Calibri" panose="020F0502020204030204" pitchFamily="34" charset="0"/>
              </a:rPr>
              <a:t>ei</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takaa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maksimaalista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suojatasoa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Siinä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tapauksessa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korjauta</a:t>
            </a:r>
            <a:r>
              <a:rPr lang="fr-FR" altLang="fr-FR" sz="600" dirty="0">
                <a:solidFill>
                  <a:srgbClr val="000000"/>
                </a:solidFill>
                <a:cs typeface="Calibri" panose="020F0502020204030204" pitchFamily="34" charset="0"/>
              </a:rPr>
              <a:t> tai </a:t>
            </a:r>
            <a:r>
              <a:rPr lang="fr-FR" altLang="fr-FR" sz="600" dirty="0" err="1">
                <a:solidFill>
                  <a:srgbClr val="000000"/>
                </a:solidFill>
                <a:cs typeface="Calibri" panose="020F0502020204030204" pitchFamily="34" charset="0"/>
              </a:rPr>
              <a:t>vaihda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tuote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uuteen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välittömästi</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Älä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koskaan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käytä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vahingoittunutta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tuotetta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Tämän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tuotteen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korjaus</a:t>
            </a:r>
            <a:r>
              <a:rPr lang="fr-FR" altLang="fr-FR" sz="600" dirty="0">
                <a:solidFill>
                  <a:srgbClr val="000000"/>
                </a:solidFill>
                <a:cs typeface="Calibri" panose="020F0502020204030204" pitchFamily="34" charset="0"/>
              </a:rPr>
              <a:t> on </a:t>
            </a:r>
            <a:r>
              <a:rPr lang="fr-FR" altLang="fr-FR" sz="600" dirty="0" err="1">
                <a:solidFill>
                  <a:srgbClr val="000000"/>
                </a:solidFill>
                <a:cs typeface="Calibri" panose="020F0502020204030204" pitchFamily="34" charset="0"/>
              </a:rPr>
              <a:t>sallittua</a:t>
            </a:r>
            <a:r>
              <a:rPr lang="fr-FR" altLang="fr-FR" sz="600" dirty="0">
                <a:solidFill>
                  <a:srgbClr val="000000"/>
                </a:solidFill>
                <a:cs typeface="Calibri" panose="020F0502020204030204" pitchFamily="34" charset="0"/>
              </a:rPr>
              <a:t> vain </a:t>
            </a:r>
            <a:r>
              <a:rPr lang="fr-FR" altLang="fr-FR" sz="600" dirty="0" err="1">
                <a:solidFill>
                  <a:srgbClr val="000000"/>
                </a:solidFill>
                <a:cs typeface="Calibri" panose="020F0502020204030204" pitchFamily="34" charset="0"/>
              </a:rPr>
              <a:t>sellaisissa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olosuhteissa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jotka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eivät</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vaikuta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vaatteelle</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asetettuihin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vaatimuksiin</a:t>
            </a:r>
            <a:r>
              <a:rPr lang="fr-FR" altLang="fr-FR" sz="600" dirty="0">
                <a:solidFill>
                  <a:srgbClr val="000000"/>
                </a:solidFill>
                <a:cs typeface="Calibri" panose="020F0502020204030204" pitchFamily="34" charset="0"/>
              </a:rPr>
              <a:t>. Jos </a:t>
            </a:r>
            <a:r>
              <a:rPr lang="fr-FR" altLang="fr-FR" sz="600" dirty="0" err="1">
                <a:solidFill>
                  <a:srgbClr val="000000"/>
                </a:solidFill>
                <a:cs typeface="Calibri" panose="020F0502020204030204" pitchFamily="34" charset="0"/>
              </a:rPr>
              <a:t>epäröit</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ota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yhteys</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valmistajaan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katso</a:t>
            </a:r>
            <a:r>
              <a:rPr lang="fr-FR" altLang="fr-FR" sz="600" dirty="0">
                <a:solidFill>
                  <a:srgbClr val="000000"/>
                </a:solidFill>
                <a:cs typeface="Calibri" panose="020F0502020204030204" pitchFamily="34" charset="0"/>
              </a:rPr>
              <a:t> alla) </a:t>
            </a:r>
            <a:r>
              <a:rPr lang="fr-FR" altLang="fr-FR" sz="600" dirty="0" err="1">
                <a:solidFill>
                  <a:srgbClr val="000000"/>
                </a:solidFill>
                <a:cs typeface="Calibri" panose="020F0502020204030204" pitchFamily="34" charset="0"/>
              </a:rPr>
              <a:t>ennen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kuin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yrität</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korjata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tuotetta</a:t>
            </a:r>
            <a:r>
              <a:rPr lang="fr-FR" altLang="fr-FR" sz="600" dirty="0">
                <a:solidFill>
                  <a:srgbClr val="000000"/>
                </a:solidFill>
                <a:cs typeface="Calibri" panose="020F0502020204030204" pitchFamily="34" charset="0"/>
              </a:rPr>
              <a:t>. Ota </a:t>
            </a:r>
            <a:r>
              <a:rPr lang="fr-FR" altLang="fr-FR" sz="600" dirty="0" err="1">
                <a:solidFill>
                  <a:srgbClr val="000000"/>
                </a:solidFill>
                <a:cs typeface="Calibri" panose="020F0502020204030204" pitchFamily="34" charset="0"/>
              </a:rPr>
              <a:t>yhteys</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jätteistä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vastaavaan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yritykseen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vaatteen</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asianmukaista</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hävittämistä</a:t>
            </a:r>
            <a:r>
              <a:rPr lang="fr-FR" altLang="fr-FR" sz="600" dirty="0">
                <a:solidFill>
                  <a:srgbClr val="000000"/>
                </a:solidFill>
                <a:cs typeface="Calibri" panose="020F0502020204030204" pitchFamily="34" charset="0"/>
              </a:rPr>
              <a:t> </a:t>
            </a:r>
            <a:r>
              <a:rPr lang="fr-FR" altLang="fr-FR" sz="600" dirty="0" err="1">
                <a:solidFill>
                  <a:srgbClr val="000000"/>
                </a:solidFill>
                <a:cs typeface="Calibri" panose="020F0502020204030204" pitchFamily="34" charset="0"/>
              </a:rPr>
              <a:t>varten</a:t>
            </a:r>
            <a:r>
              <a:rPr lang="fr-FR" altLang="fr-FR" sz="600" dirty="0">
                <a:solidFill>
                  <a:srgbClr val="000000"/>
                </a:solidFill>
                <a:cs typeface="Calibri" panose="020F0502020204030204" pitchFamily="34" charset="0"/>
              </a:rPr>
              <a:t>. </a:t>
            </a:r>
            <a:r>
              <a:rPr lang="fi-FI" altLang="fr-FR" sz="600" dirty="0"/>
              <a:t>Vaatimustenmukaisuusvakuutus on saatavilla verkkosivuilla: katso**.</a:t>
            </a:r>
            <a:endParaRPr lang="fr-FR" altLang="fr-FR" sz="600" dirty="0">
              <a:solidFill>
                <a:srgbClr val="FF0000"/>
              </a:solidFill>
              <a:cs typeface="Calibri" panose="020F0502020204030204" pitchFamily="34" charset="0"/>
            </a:endParaRPr>
          </a:p>
        </p:txBody>
      </p:sp>
      <p:sp>
        <p:nvSpPr>
          <p:cNvPr id="3079" name="Rectangle 28">
            <a:extLst>
              <a:ext uri="{FF2B5EF4-FFF2-40B4-BE49-F238E27FC236}">
                <a16:creationId xmlns:a16="http://schemas.microsoft.com/office/drawing/2014/main" id="{646201E6-24B0-4E81-BCCA-5E5BB75B1B96}"/>
              </a:ext>
            </a:extLst>
          </p:cNvPr>
          <p:cNvSpPr>
            <a:spLocks noChangeArrowheads="1"/>
          </p:cNvSpPr>
          <p:nvPr/>
        </p:nvSpPr>
        <p:spPr bwMode="auto">
          <a:xfrm>
            <a:off x="26988" y="3176589"/>
            <a:ext cx="6828737" cy="71935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materiale</a:t>
            </a:r>
            <a:r>
              <a:rPr lang="fr-FR" altLang="fr-FR" sz="600" b="1" dirty="0">
                <a:solidFill>
                  <a:srgbClr val="000000"/>
                </a:solidFill>
                <a:ea typeface="Calibri" panose="020F0502020204030204" pitchFamily="34" charset="0"/>
                <a:cs typeface="Times New Roman" panose="02020603050405020304" pitchFamily="18" charset="0"/>
              </a:rPr>
              <a:t> : </a:t>
            </a:r>
            <a:r>
              <a:rPr lang="da-DK" altLang="fr-FR" sz="600" b="1" dirty="0"/>
              <a:t>Polyester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da-DK" altLang="fr-FR" sz="600" u="sng" dirty="0">
                <a:solidFill>
                  <a:srgbClr val="000000"/>
                </a:solidFill>
                <a:cs typeface="Calibri" panose="020F0502020204030204" pitchFamily="34" charset="0"/>
              </a:rPr>
              <a:t>Brugsbegrænsninger:</a:t>
            </a:r>
            <a:r>
              <a:rPr lang="da-DK" altLang="fr-FR" sz="600" dirty="0">
                <a:solidFill>
                  <a:srgbClr val="000000"/>
                </a:solidFill>
                <a:cs typeface="Calibri" panose="020F0502020204030204" pitchFamily="34" charset="0"/>
              </a:rPr>
              <a:t> Denne beskyttelsesbeklædning er en beklædningsgenstand med høj synlighed. Beskyttelsesbeklædningen skal altid bæres lukket og må ikke tildækkes af andre</a:t>
            </a:r>
          </a:p>
          <a:p>
            <a:pPr algn="just" eaLnBrk="1" hangingPunct="1">
              <a:spcBef>
                <a:spcPct val="0"/>
              </a:spcBef>
              <a:buFontTx/>
              <a:buNone/>
            </a:pPr>
            <a:r>
              <a:rPr lang="da-DK" altLang="fr-FR" sz="600" dirty="0">
                <a:solidFill>
                  <a:srgbClr val="000000"/>
                </a:solidFill>
                <a:cs typeface="Calibri" panose="020F0502020204030204" pitchFamily="34" charset="0"/>
              </a:rPr>
              <a:t> beklædningsgenstande.</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For at sikre en optimal synlighed skal beskyttelsesbeklædningen være ren og denne skal hvert år sammenlignes med en ny. </a:t>
            </a:r>
            <a:r>
              <a:rPr lang="da-DK" altLang="fr-FR" sz="600" u="sng" dirty="0">
                <a:solidFill>
                  <a:srgbClr val="000000"/>
                </a:solidFill>
                <a:cs typeface="Calibri" panose="020F0502020204030204" pitchFamily="34" charset="0"/>
              </a:rPr>
              <a:t>Opbevaring og transport:</a:t>
            </a:r>
            <a:r>
              <a:rPr lang="da-DK" altLang="fr-FR" sz="600" dirty="0">
                <a:solidFill>
                  <a:srgbClr val="000000"/>
                </a:solidFill>
                <a:cs typeface="Calibri" panose="020F0502020204030204" pitchFamily="34" charset="0"/>
              </a:rPr>
              <a:t> Opbevar altid beskyttelsesbeklædningen på et rent og tørt sted.</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MÅ IKKE opbevares på et sted, hvor beskyttelsesbeklædningen kunne blive udsat for direkte sollys.</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Denne beskyttelsesbeklædning skal transporteres sådan som denne er blevet leveret af fabrikanten.</a:t>
            </a:r>
            <a:r>
              <a:rPr lang="fr-FR" altLang="fr-FR" sz="600" dirty="0">
                <a:solidFill>
                  <a:srgbClr val="000000"/>
                </a:solidFill>
                <a:cs typeface="Calibri" panose="020F0502020204030204" pitchFamily="34" charset="0"/>
              </a:rPr>
              <a:t> </a:t>
            </a:r>
            <a:r>
              <a:rPr lang="da-DK" altLang="fr-FR" sz="600" u="sng" dirty="0">
                <a:solidFill>
                  <a:srgbClr val="000000"/>
                </a:solidFill>
                <a:cs typeface="Calibri" panose="020F0502020204030204" pitchFamily="34" charset="0"/>
              </a:rPr>
              <a:t>REPARATION –</a:t>
            </a:r>
            <a:r>
              <a:rPr lang="da-DK" altLang="fr-FR" sz="600" dirty="0">
                <a:solidFill>
                  <a:srgbClr val="000000"/>
                </a:solidFill>
                <a:cs typeface="Calibri" panose="020F0502020204030204" pitchFamily="34" charset="0"/>
              </a:rPr>
              <a:t> Hvis produktet er beskadiget, vil det ikke kunne yde det maksimale beskyttelsesniveau og skal i så tilfælde repareres eller erstattes øjeblikkeligt.</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Anvend aldrig et beskadiget produkt.</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600" dirty="0">
                <a:solidFill>
                  <a:srgbClr val="000000"/>
                </a:solidFill>
                <a:cs typeface="Calibri" panose="020F0502020204030204" pitchFamily="34" charset="0"/>
              </a:rPr>
              <a:t> </a:t>
            </a:r>
            <a:r>
              <a:rPr lang="da-DK" altLang="fr-FR" sz="600" dirty="0">
                <a:solidFill>
                  <a:srgbClr val="000000"/>
                </a:solidFill>
                <a:cs typeface="Calibri" panose="020F0502020204030204" pitchFamily="34" charset="0"/>
              </a:rPr>
              <a:t>Kontakt dit affaldscenter for korrekt afskaffelse af denne beskyttelsesbeklædning.</a:t>
            </a:r>
            <a:r>
              <a:rPr lang="fr-FR" altLang="fr-FR" sz="600" dirty="0">
                <a:solidFill>
                  <a:srgbClr val="000000"/>
                </a:solidFill>
                <a:cs typeface="Calibri" panose="020F0502020204030204" pitchFamily="34" charset="0"/>
              </a:rPr>
              <a:t> </a:t>
            </a:r>
            <a:r>
              <a:rPr lang="fr-FR" altLang="fr-FR" sz="600" dirty="0" err="1">
                <a:solidFill>
                  <a:srgbClr val="000000"/>
                </a:solidFill>
                <a:ea typeface="Calibri" panose="020F0502020204030204" pitchFamily="34" charset="0"/>
                <a:cs typeface="Times New Roman" panose="02020603050405020304" pitchFamily="18" charset="0"/>
              </a:rPr>
              <a:t>Konformitetserklæringen</a:t>
            </a:r>
            <a:r>
              <a:rPr lang="fr-FR" altLang="fr-FR" sz="600" dirty="0">
                <a:solidFill>
                  <a:srgbClr val="000000"/>
                </a:solidFill>
                <a:ea typeface="Calibri" panose="020F0502020204030204" pitchFamily="34" charset="0"/>
                <a:cs typeface="Times New Roman" panose="02020603050405020304" pitchFamily="18" charset="0"/>
              </a:rPr>
              <a:t> er </a:t>
            </a:r>
            <a:r>
              <a:rPr lang="fr-FR" altLang="fr-FR" sz="600" dirty="0" err="1">
                <a:solidFill>
                  <a:srgbClr val="000000"/>
                </a:solidFill>
                <a:ea typeface="Calibri" panose="020F0502020204030204" pitchFamily="34" charset="0"/>
                <a:cs typeface="Times New Roman" panose="02020603050405020304" pitchFamily="18" charset="0"/>
              </a:rPr>
              <a:t>tilgængelig</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på</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hjemmesiden</a:t>
            </a:r>
            <a:r>
              <a:rPr lang="fr-FR" altLang="fr-FR" sz="600" dirty="0">
                <a:solidFill>
                  <a:srgbClr val="000000"/>
                </a:solidFill>
                <a:ea typeface="Calibri" panose="020F0502020204030204" pitchFamily="34" charset="0"/>
                <a:cs typeface="Times New Roman" panose="02020603050405020304" pitchFamily="18" charset="0"/>
              </a:rPr>
              <a:t>: se **.</a:t>
            </a:r>
            <a:endParaRPr lang="fr-FR" altLang="fr-FR" sz="600" dirty="0">
              <a:solidFill>
                <a:srgbClr val="FF0000"/>
              </a:solidFill>
              <a:cs typeface="Calibri" panose="020F0502020204030204" pitchFamily="34" charset="0"/>
            </a:endParaRPr>
          </a:p>
        </p:txBody>
      </p:sp>
      <p:sp>
        <p:nvSpPr>
          <p:cNvPr id="3080" name="Rectangle 30">
            <a:extLst>
              <a:ext uri="{FF2B5EF4-FFF2-40B4-BE49-F238E27FC236}">
                <a16:creationId xmlns:a16="http://schemas.microsoft.com/office/drawing/2014/main" id="{CB877053-6188-448E-B4AB-7BF66135D07E}"/>
              </a:ext>
            </a:extLst>
          </p:cNvPr>
          <p:cNvSpPr>
            <a:spLocks noChangeArrowheads="1"/>
          </p:cNvSpPr>
          <p:nvPr/>
        </p:nvSpPr>
        <p:spPr bwMode="auto">
          <a:xfrm>
            <a:off x="26988" y="3892741"/>
            <a:ext cx="6820420" cy="639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tworzywo</a:t>
            </a:r>
            <a:r>
              <a:rPr lang="fr-FR" altLang="fr-FR" sz="600" b="1" dirty="0">
                <a:solidFill>
                  <a:srgbClr val="000000"/>
                </a:solidFill>
                <a:ea typeface="Calibri" panose="020F0502020204030204" pitchFamily="34" charset="0"/>
                <a:cs typeface="Times New Roman" panose="02020603050405020304" pitchFamily="18" charset="0"/>
              </a:rPr>
              <a:t> : </a:t>
            </a:r>
            <a:r>
              <a:rPr lang="en-GB" altLang="fr-FR" sz="600" b="1" dirty="0"/>
              <a:t>P</a:t>
            </a:r>
            <a:r>
              <a:rPr lang="pl-PL" altLang="fr-FR" sz="600" b="1" dirty="0"/>
              <a:t>oliester</a:t>
            </a:r>
            <a:r>
              <a:rPr lang="fr-FR" altLang="fr-FR" sz="600" b="1" dirty="0"/>
              <a:t>. </a:t>
            </a:r>
            <a:r>
              <a:rPr lang="pl-PL" altLang="fr-FR" sz="600" u="sng" dirty="0">
                <a:solidFill>
                  <a:srgbClr val="000000"/>
                </a:solidFill>
                <a:cs typeface="Calibri" panose="020F0502020204030204" pitchFamily="34" charset="0"/>
              </a:rPr>
              <a:t>Ograniczenia użytkowania:</a:t>
            </a:r>
            <a:r>
              <a:rPr lang="pl-PL" altLang="fr-FR" sz="600" dirty="0">
                <a:solidFill>
                  <a:srgbClr val="000000"/>
                </a:solidFill>
                <a:cs typeface="Calibri" panose="020F0502020204030204" pitchFamily="34" charset="0"/>
              </a:rPr>
              <a:t> odzież jest odzieżą o wysokiej widoczności.</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Należy zawsze nosić produkt zapięty i nie zasłonięty innymi ubraniami.</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Dla zapewnienia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pl-PL" altLang="fr-FR" sz="600" dirty="0">
                <a:solidFill>
                  <a:srgbClr val="000000"/>
                </a:solidFill>
                <a:cs typeface="Calibri" panose="020F0502020204030204" pitchFamily="34" charset="0"/>
              </a:rPr>
              <a:t>optymalnej widoczności, odzież</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 musi być czysta– należy porównywać ją z opracowywanymi co roku nowymi produktami.</a:t>
            </a:r>
            <a:r>
              <a:rPr lang="fr-FR" altLang="fr-FR" sz="600" dirty="0">
                <a:solidFill>
                  <a:srgbClr val="000000"/>
                </a:solidFill>
                <a:cs typeface="Calibri" panose="020F0502020204030204" pitchFamily="34" charset="0"/>
              </a:rPr>
              <a:t> </a:t>
            </a:r>
            <a:r>
              <a:rPr lang="pl-PL" altLang="fr-FR" sz="600" u="sng" dirty="0">
                <a:solidFill>
                  <a:srgbClr val="000000"/>
                </a:solidFill>
                <a:cs typeface="Calibri" panose="020F0502020204030204" pitchFamily="34" charset="0"/>
              </a:rPr>
              <a:t>Przechowywanie i transport:</a:t>
            </a:r>
            <a:r>
              <a:rPr lang="pl-PL" altLang="fr-FR" sz="600" dirty="0">
                <a:solidFill>
                  <a:srgbClr val="000000"/>
                </a:solidFill>
                <a:cs typeface="Calibri" panose="020F0502020204030204" pitchFamily="34" charset="0"/>
              </a:rPr>
              <a:t> przechowywać w miejscu czystym i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pl-PL" altLang="fr-FR" sz="600" dirty="0">
                <a:solidFill>
                  <a:srgbClr val="000000"/>
                </a:solidFill>
                <a:cs typeface="Calibri" panose="020F0502020204030204" pitchFamily="34" charset="0"/>
              </a:rPr>
              <a:t>suchym.</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NIE przechowywać w miejscu, w którym produkt mógłby być narażony na bezpośrednie działanie promieni słonecznych.</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Produkt powinien być przewożony w stanie, w którym został dostarczony przez producenta.</a:t>
            </a:r>
            <a:r>
              <a:rPr lang="fr-FR" altLang="fr-FR" sz="600" dirty="0">
                <a:solidFill>
                  <a:srgbClr val="000000"/>
                </a:solidFill>
                <a:cs typeface="Calibri" panose="020F0502020204030204" pitchFamily="34" charset="0"/>
              </a:rPr>
              <a:t> </a:t>
            </a:r>
            <a:r>
              <a:rPr lang="pl-PL" altLang="fr-FR" sz="600" u="sng" dirty="0">
                <a:solidFill>
                  <a:srgbClr val="000000"/>
                </a:solidFill>
                <a:cs typeface="Calibri" panose="020F0502020204030204" pitchFamily="34" charset="0"/>
              </a:rPr>
              <a:t>NAPRAWA –</a:t>
            </a:r>
            <a:r>
              <a:rPr lang="pl-PL" altLang="fr-FR" sz="600" dirty="0">
                <a:solidFill>
                  <a:srgbClr val="000000"/>
                </a:solidFill>
                <a:cs typeface="Calibri" panose="020F0502020204030204" pitchFamily="34" charset="0"/>
              </a:rPr>
              <a:t> Jeżeli produkt jest uszkodzony, nie zapewnia maksymalnego poziomu ochrony i musi zostać natychmiast naprawiony lub wymieniony na nowy.</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Nie wolno korzystać z produktu, który jest uszkodzony.</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Naprawa produktu jest dozwolona jedynie, jeśli jego parametry nie zostaną w ten sposób pogorszone.</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W razie jakichkolwiek wątpliwości, przed przystąpieniem do naprawy produktu należy skontaktować się z producentem, którego dane zostały zamieszczone poniżej.</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Dla zapewnienia właściwej utylizacji produktu należy skontaktować się z firmą odpowiedzialną za usuwanie odpadów.</a:t>
            </a:r>
            <a:r>
              <a:rPr lang="pl-PL" altLang="fr-FR" sz="600" dirty="0"/>
              <a:t> Deklaracja zgodności jest dostępna na stronie internetowej: patrz **.</a:t>
            </a:r>
            <a:r>
              <a:rPr lang="pl-PL" altLang="fr-FR" sz="600" dirty="0">
                <a:solidFill>
                  <a:srgbClr val="000000"/>
                </a:solidFill>
                <a:cs typeface="Calibri" panose="020F0502020204030204" pitchFamily="34" charset="0"/>
              </a:rPr>
              <a:t>.</a:t>
            </a:r>
            <a:r>
              <a:rPr lang="fr-FR" altLang="fr-FR" sz="600" dirty="0">
                <a:solidFill>
                  <a:srgbClr val="000000"/>
                </a:solidFill>
                <a:cs typeface="Calibri" panose="020F0502020204030204" pitchFamily="34" charset="0"/>
              </a:rPr>
              <a:t> </a:t>
            </a:r>
            <a:endParaRPr lang="fr-FR" altLang="fr-FR" sz="600" dirty="0">
              <a:solidFill>
                <a:srgbClr val="FF0000"/>
              </a:solidFill>
              <a:cs typeface="Calibri" panose="020F0502020204030204" pitchFamily="34" charset="0"/>
            </a:endParaRPr>
          </a:p>
        </p:txBody>
      </p:sp>
      <p:sp>
        <p:nvSpPr>
          <p:cNvPr id="3081" name="Rectangle 32">
            <a:extLst>
              <a:ext uri="{FF2B5EF4-FFF2-40B4-BE49-F238E27FC236}">
                <a16:creationId xmlns:a16="http://schemas.microsoft.com/office/drawing/2014/main" id="{A44C87A3-3A2C-4199-8312-526E3A5E875B}"/>
              </a:ext>
            </a:extLst>
          </p:cNvPr>
          <p:cNvSpPr>
            <a:spLocks noChangeArrowheads="1"/>
          </p:cNvSpPr>
          <p:nvPr/>
        </p:nvSpPr>
        <p:spPr bwMode="auto">
          <a:xfrm>
            <a:off x="26988" y="4540461"/>
            <a:ext cx="6831012" cy="5540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materjal</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a:t>
            </a:r>
            <a:r>
              <a:rPr lang="fr-FR" altLang="fr-FR" sz="600" b="1" u="sng" dirty="0">
                <a:solidFill>
                  <a:srgbClr val="000000"/>
                </a:solidFill>
                <a:ea typeface="Calibri" panose="020F0502020204030204" pitchFamily="34" charset="0"/>
                <a:cs typeface="Times New Roman" panose="02020603050405020304" pitchFamily="18" charset="0"/>
              </a:rPr>
              <a:t>P</a:t>
            </a:r>
            <a:r>
              <a:rPr lang="et-EE" altLang="fr-FR" sz="600" b="1" dirty="0"/>
              <a:t>olüester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et-EE" altLang="fr-FR" sz="600" u="sng" dirty="0">
                <a:solidFill>
                  <a:srgbClr val="000000"/>
                </a:solidFill>
                <a:cs typeface="Calibri" panose="020F0502020204030204" pitchFamily="34" charset="0"/>
              </a:rPr>
              <a:t>Kasutustingimused:</a:t>
            </a:r>
            <a:r>
              <a:rPr lang="et-EE" altLang="fr-FR" sz="600" dirty="0">
                <a:solidFill>
                  <a:srgbClr val="000000"/>
                </a:solidFill>
                <a:cs typeface="Calibri" panose="020F0502020204030204" pitchFamily="34" charset="0"/>
              </a:rPr>
              <a:t> See riietus on hästi nähtav riietus.</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Riided peavad kandmise ajal olema kinni ja ei või olla kaetud teiste riietega.</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Optimaalse nähtavuse tagamiseks, peavad riided olema</a:t>
            </a:r>
            <a:endParaRPr lang="en-GB" altLang="fr-FR" sz="600" dirty="0">
              <a:solidFill>
                <a:srgbClr val="000000"/>
              </a:solidFill>
              <a:cs typeface="Calibri" panose="020F0502020204030204" pitchFamily="34" charset="0"/>
            </a:endParaRPr>
          </a:p>
          <a:p>
            <a:pPr algn="just" eaLnBrk="1" hangingPunct="1">
              <a:spcBef>
                <a:spcPct val="0"/>
              </a:spcBef>
              <a:buFontTx/>
              <a:buNone/>
            </a:pPr>
            <a:r>
              <a:rPr lang="et-EE" altLang="fr-FR" sz="600" dirty="0">
                <a:solidFill>
                  <a:srgbClr val="000000"/>
                </a:solidFill>
                <a:cs typeface="Calibri" panose="020F0502020204030204" pitchFamily="34" charset="0"/>
              </a:rPr>
              <a:t> puhtad ja neid tuleb iga aasta võrrelda uute riietega.</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Ladustamine ja transport: hoidke alati puhtas ja kuivas kohas.</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ÄRGE HOIDKE kohas, kus riided on otseselt avatud päiksekiirgusele.</a:t>
            </a:r>
            <a:endParaRPr lang="en-GB" altLang="fr-FR" sz="600" dirty="0">
              <a:solidFill>
                <a:srgbClr val="000000"/>
              </a:solidFill>
              <a:cs typeface="Calibri" panose="020F0502020204030204" pitchFamily="34" charset="0"/>
            </a:endParaRPr>
          </a:p>
          <a:p>
            <a:pPr algn="just" eaLnBrk="1" hangingPunct="1">
              <a:spcBef>
                <a:spcPct val="0"/>
              </a:spcBef>
              <a:buFontTx/>
              <a:buNone/>
            </a:pP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Seda riietust tuleb transportida nii nagu on tootja poolt ettenähtud.</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PARANDAMINE - kui toode on kahjustatud, ei suuda see pakkuda kõrgeimal tasemel kaitset ja tuleb koheselt parandada või asendada uuega.</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Ärge kunagi kasutage kahjustunud toodet.</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Seda toodet võib lasta parandada ainult sellises kohas, kus ei mõjutata rõivastusele esitatavaid nõudeid.</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Kahtluse korral pöörduge tootja poole, enne, kui püüate toodet parandada.</a:t>
            </a:r>
            <a:r>
              <a:rPr lang="fr-FR" altLang="fr-FR" sz="600" dirty="0">
                <a:solidFill>
                  <a:srgbClr val="000000"/>
                </a:solidFill>
                <a:cs typeface="Calibri" panose="020F0502020204030204" pitchFamily="34" charset="0"/>
              </a:rPr>
              <a:t> </a:t>
            </a:r>
            <a:r>
              <a:rPr lang="et-EE" altLang="fr-FR" sz="600" dirty="0">
                <a:solidFill>
                  <a:srgbClr val="000000"/>
                </a:solidFill>
                <a:cs typeface="Calibri" panose="020F0502020204030204" pitchFamily="34" charset="0"/>
              </a:rPr>
              <a:t>Riietuse adekvaatseks utiliseerimiseks, võtke ühendust jäätmekäitleja esindajaga.</a:t>
            </a:r>
            <a:r>
              <a:rPr lang="fr-FR" altLang="fr-FR" sz="600" dirty="0">
                <a:solidFill>
                  <a:srgbClr val="000000"/>
                </a:solidFill>
                <a:cs typeface="Calibri" panose="020F0502020204030204" pitchFamily="34" charset="0"/>
              </a:rPr>
              <a:t> </a:t>
            </a:r>
            <a:r>
              <a:rPr lang="lv-LV" altLang="fr-FR" sz="600" dirty="0"/>
              <a:t>Vastavusdeklaratsioon on saadaval veebilehel: vt **.</a:t>
            </a:r>
            <a:endParaRPr lang="fr-FR" altLang="fr-FR" sz="600" dirty="0">
              <a:solidFill>
                <a:srgbClr val="FF0000"/>
              </a:solidFill>
              <a:cs typeface="Calibri" panose="020F0502020204030204" pitchFamily="34" charset="0"/>
            </a:endParaRPr>
          </a:p>
        </p:txBody>
      </p:sp>
      <p:sp>
        <p:nvSpPr>
          <p:cNvPr id="3082" name="Rectangle 34">
            <a:extLst>
              <a:ext uri="{FF2B5EF4-FFF2-40B4-BE49-F238E27FC236}">
                <a16:creationId xmlns:a16="http://schemas.microsoft.com/office/drawing/2014/main" id="{703490DB-9F2C-43FF-9D8D-BFA922F40A84}"/>
              </a:ext>
            </a:extLst>
          </p:cNvPr>
          <p:cNvSpPr>
            <a:spLocks noChangeArrowheads="1"/>
          </p:cNvSpPr>
          <p:nvPr/>
        </p:nvSpPr>
        <p:spPr bwMode="auto">
          <a:xfrm>
            <a:off x="26988" y="5097791"/>
            <a:ext cx="6831012" cy="6296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dirty="0" err="1">
                <a:solidFill>
                  <a:srgbClr val="000000"/>
                </a:solidFill>
                <a:ea typeface="Calibri" panose="020F0502020204030204" pitchFamily="34" charset="0"/>
                <a:cs typeface="Arial" panose="020B0604020202020204" pitchFamily="34" charset="0"/>
              </a:rPr>
              <a:t>material</a:t>
            </a:r>
            <a:r>
              <a:rPr lang="fr-FR" altLang="fr-FR" sz="600" b="1" dirty="0">
                <a:solidFill>
                  <a:srgbClr val="000000"/>
                </a:solidFill>
                <a:ea typeface="Calibri" panose="020F0502020204030204" pitchFamily="34" charset="0"/>
                <a:cs typeface="Times New Roman" panose="02020603050405020304" pitchFamily="18" charset="0"/>
              </a:rPr>
              <a:t> : </a:t>
            </a:r>
            <a:r>
              <a:rPr lang="en-GB" altLang="fr-FR" sz="600" b="1" dirty="0"/>
              <a:t>P</a:t>
            </a:r>
            <a:r>
              <a:rPr lang="ro-RO" altLang="fr-FR" sz="600" b="1" dirty="0"/>
              <a:t>oliester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ro-RO" altLang="fr-FR" sz="600" u="sng" dirty="0">
                <a:solidFill>
                  <a:srgbClr val="000000"/>
                </a:solidFill>
                <a:cs typeface="Calibri" panose="020F0502020204030204" pitchFamily="34" charset="0"/>
              </a:rPr>
              <a:t>limitări de utilizare:</a:t>
            </a:r>
            <a:r>
              <a:rPr lang="ro-RO" altLang="fr-FR" sz="600" dirty="0">
                <a:solidFill>
                  <a:srgbClr val="000000"/>
                </a:solidFill>
                <a:cs typeface="Calibri" panose="020F0502020204030204" pitchFamily="34" charset="0"/>
              </a:rPr>
              <a:t> Acest veşmânt este de vizibilitate ridicată.</a:t>
            </a:r>
            <a:r>
              <a:rPr lang="fr-FR" altLang="fr-FR" sz="600" dirty="0">
                <a:solidFill>
                  <a:srgbClr val="000000"/>
                </a:solidFill>
                <a:cs typeface="Calibri" panose="020F0502020204030204" pitchFamily="34" charset="0"/>
              </a:rPr>
              <a:t> </a:t>
            </a:r>
            <a:r>
              <a:rPr lang="ro-RO" altLang="fr-FR" sz="600" dirty="0">
                <a:solidFill>
                  <a:srgbClr val="000000"/>
                </a:solidFill>
                <a:cs typeface="Calibri" panose="020F0502020204030204" pitchFamily="34" charset="0"/>
              </a:rPr>
              <a:t>Veşmântul trebuie întotdeauna purtat încheiat şi neacoperit de alte articole de îmbrăcăminte.</a:t>
            </a:r>
            <a:r>
              <a:rPr lang="fr-FR" altLang="fr-FR" sz="600" dirty="0">
                <a:solidFill>
                  <a:srgbClr val="000000"/>
                </a:solidFill>
                <a:cs typeface="Calibri" panose="020F0502020204030204" pitchFamily="34" charset="0"/>
              </a:rPr>
              <a:t> </a:t>
            </a:r>
            <a:r>
              <a:rPr lang="ro-RO" altLang="fr-FR" sz="600" dirty="0">
                <a:solidFill>
                  <a:srgbClr val="000000"/>
                </a:solidFill>
                <a:cs typeface="Calibri" panose="020F0502020204030204" pitchFamily="34" charset="0"/>
              </a:rPr>
              <a:t>Pentru a asigura o vizibilitate </a:t>
            </a:r>
            <a:endParaRPr lang="en-GB" altLang="fr-FR" sz="600" dirty="0">
              <a:solidFill>
                <a:srgbClr val="000000"/>
              </a:solidFill>
              <a:cs typeface="Calibri" panose="020F0502020204030204" pitchFamily="34" charset="0"/>
            </a:endParaRPr>
          </a:p>
          <a:p>
            <a:pPr algn="just" eaLnBrk="1" hangingPunct="1">
              <a:spcBef>
                <a:spcPct val="0"/>
              </a:spcBef>
              <a:buFontTx/>
              <a:buNone/>
            </a:pPr>
            <a:r>
              <a:rPr lang="ro-RO" altLang="fr-FR" sz="600" dirty="0">
                <a:solidFill>
                  <a:srgbClr val="000000"/>
                </a:solidFill>
                <a:cs typeface="Calibri" panose="020F0502020204030204" pitchFamily="34" charset="0"/>
              </a:rPr>
              <a:t>optimă, veşmântul trebuie să fie curat, iar în fiecare an va trebui comparat cu un veşmânt nou.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600" dirty="0">
                <a:solidFill>
                  <a:srgbClr val="000000"/>
                </a:solidFill>
                <a:cs typeface="Calibri" panose="020F0502020204030204" pitchFamily="34" charset="0"/>
              </a:rPr>
              <a:t> </a:t>
            </a:r>
            <a:r>
              <a:rPr lang="ro-RO" altLang="fr-FR" sz="600" dirty="0">
                <a:solidFill>
                  <a:srgbClr val="000000"/>
                </a:solidFill>
                <a:cs typeface="Calibri" panose="020F0502020204030204" pitchFamily="34" charset="0"/>
              </a:rPr>
              <a:t>REPARARE – Dacă produsul este deteriorat, acesta nu va putea asigura nivelul maxim de protecţie şi de aceea va trebui reparat sau înlocuit imediat.</a:t>
            </a:r>
            <a:r>
              <a:rPr lang="fr-FR" altLang="fr-FR" sz="600" dirty="0">
                <a:solidFill>
                  <a:srgbClr val="000000"/>
                </a:solidFill>
                <a:cs typeface="Calibri" panose="020F0502020204030204" pitchFamily="34" charset="0"/>
              </a:rPr>
              <a:t> </a:t>
            </a:r>
            <a:r>
              <a:rPr lang="ro-RO" altLang="fr-FR" sz="600" dirty="0">
                <a:solidFill>
                  <a:srgbClr val="000000"/>
                </a:solidFill>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600" dirty="0">
                <a:solidFill>
                  <a:srgbClr val="000000"/>
                </a:solidFill>
                <a:cs typeface="Calibri" panose="020F0502020204030204" pitchFamily="34" charset="0"/>
              </a:rPr>
              <a:t> </a:t>
            </a:r>
            <a:r>
              <a:rPr lang="ro-RO" altLang="fr-FR" sz="600" dirty="0">
                <a:solidFill>
                  <a:srgbClr val="000000"/>
                </a:solidFill>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
            </a:r>
            <a:r>
              <a:rPr lang="pt-BR" altLang="fr-FR" sz="600" dirty="0"/>
              <a:t>Declarația de conformitate este disponibilă pe site-ul web: a se vedea **.</a:t>
            </a:r>
            <a:r>
              <a:rPr lang="en-GB" altLang="fr-FR" sz="600" dirty="0">
                <a:solidFill>
                  <a:srgbClr val="800000"/>
                </a:solidFill>
                <a:cs typeface="Calibri" panose="020F0502020204030204" pitchFamily="34" charset="0"/>
              </a:rPr>
              <a:t>		</a:t>
            </a:r>
            <a:r>
              <a:rPr lang="fr-FR" altLang="fr-FR" sz="600" dirty="0">
                <a:solidFill>
                  <a:srgbClr val="FF0000"/>
                </a:solidFill>
                <a:cs typeface="Calibri" panose="020F0502020204030204" pitchFamily="34" charset="0"/>
              </a:rPr>
              <a:t>    </a:t>
            </a:r>
          </a:p>
        </p:txBody>
      </p:sp>
      <p:sp>
        <p:nvSpPr>
          <p:cNvPr id="3083" name="Rectangle 12">
            <a:extLst>
              <a:ext uri="{FF2B5EF4-FFF2-40B4-BE49-F238E27FC236}">
                <a16:creationId xmlns:a16="http://schemas.microsoft.com/office/drawing/2014/main" id="{CB68278E-47DC-4436-AF45-2C4706A992BA}"/>
              </a:ext>
            </a:extLst>
          </p:cNvPr>
          <p:cNvSpPr>
            <a:spLocks noChangeArrowheads="1"/>
          </p:cNvSpPr>
          <p:nvPr/>
        </p:nvSpPr>
        <p:spPr bwMode="auto">
          <a:xfrm>
            <a:off x="21573" y="5729914"/>
            <a:ext cx="6843793" cy="53470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materiál</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P</a:t>
            </a:r>
            <a:r>
              <a:rPr lang="cs-CZ" altLang="fr-FR" sz="600" b="1" dirty="0"/>
              <a:t>olyester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cs-CZ" altLang="fr-FR" sz="600" dirty="0">
                <a:solidFill>
                  <a:srgbClr val="000000"/>
                </a:solidFill>
                <a:cs typeface="Calibri" panose="020F0502020204030204" pitchFamily="34" charset="0"/>
              </a:rPr>
              <a:t>Omezení použití: Tento oděv je oděv s vysokou viditelností.</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Oděv se musí nosit vždy zapnutý a nezakrytý jinými oděvy.</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Pro zajištění optimální viditelnosti musí být oděv čistý a každý rok </a:t>
            </a:r>
            <a:endParaRPr lang="en-GB" altLang="fr-FR" sz="600" dirty="0">
              <a:solidFill>
                <a:srgbClr val="000000"/>
              </a:solidFill>
              <a:cs typeface="Calibri" panose="020F0502020204030204" pitchFamily="34" charset="0"/>
            </a:endParaRPr>
          </a:p>
          <a:p>
            <a:pPr algn="just" eaLnBrk="1" hangingPunct="1">
              <a:spcBef>
                <a:spcPct val="0"/>
              </a:spcBef>
              <a:buFontTx/>
              <a:buNone/>
            </a:pPr>
            <a:r>
              <a:rPr lang="cs-CZ" altLang="fr-FR" sz="600" dirty="0">
                <a:solidFill>
                  <a:srgbClr val="000000"/>
                </a:solidFill>
                <a:cs typeface="Calibri" panose="020F0502020204030204" pitchFamily="34" charset="0"/>
              </a:rPr>
              <a:t>se musí porovnat s novým oděvem.</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Skladování a přeprava: Skladujte vždy na čistém a suchém místě.</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NESKLADUJTE na místě, kde by mohl být oděv vystavený přímému slunečnímu záření.</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Tento oděv se musí převážet tak, jak byl dodaný výrobcem.</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OPRAVA – Pokud je výrobek poškozený, nebude moci poskytovat maximální</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úroveň ochrany, a proto je nutné ho ihned opravit nebo vyměnit.</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Nikdy nepoužívejte poškozený výrobek</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Oprava tohoto výrobku je přípustná pouze v případě, pokud nejsou omezené požadavky tohoto oděvu.</a:t>
            </a:r>
            <a:r>
              <a:rPr lang="fr-FR" altLang="fr-FR" sz="600" dirty="0">
                <a:solidFill>
                  <a:srgbClr val="000000"/>
                </a:solidFill>
                <a:cs typeface="Calibri" panose="020F0502020204030204" pitchFamily="34" charset="0"/>
              </a:rPr>
              <a:t> </a:t>
            </a:r>
            <a:r>
              <a:rPr lang="pl-PL" altLang="fr-FR" sz="600" dirty="0">
                <a:solidFill>
                  <a:srgbClr val="000000"/>
                </a:solidFill>
                <a:cs typeface="Calibri" panose="020F0502020204030204" pitchFamily="34" charset="0"/>
              </a:rPr>
              <a:t>V </a:t>
            </a:r>
            <a:r>
              <a:rPr lang="cs-CZ" altLang="fr-FR" sz="600" dirty="0">
                <a:solidFill>
                  <a:srgbClr val="000000"/>
                </a:solidFill>
                <a:cs typeface="Calibri" panose="020F0502020204030204" pitchFamily="34" charset="0"/>
              </a:rPr>
              <a:t>případě pochybností kontaktujte před opravou výrobku níže uvedeného výrobce.</a:t>
            </a:r>
            <a:r>
              <a:rPr lang="fr-FR" altLang="fr-FR" sz="600" dirty="0">
                <a:solidFill>
                  <a:srgbClr val="000000"/>
                </a:solidFill>
                <a:cs typeface="Calibri" panose="020F0502020204030204" pitchFamily="34" charset="0"/>
              </a:rPr>
              <a:t> </a:t>
            </a:r>
            <a:r>
              <a:rPr lang="cs-CZ" altLang="fr-FR" sz="600" dirty="0">
                <a:solidFill>
                  <a:srgbClr val="000000"/>
                </a:solidFill>
                <a:cs typeface="Calibri" panose="020F0502020204030204" pitchFamily="34" charset="0"/>
              </a:rPr>
              <a:t>Pro náležitou likvidaci oděvu kontaktujte vašeho správce odpadů.</a:t>
            </a:r>
            <a:r>
              <a:rPr lang="fr-FR" altLang="fr-FR" sz="600" dirty="0">
                <a:solidFill>
                  <a:srgbClr val="000000"/>
                </a:solidFill>
                <a:cs typeface="Calibri" panose="020F0502020204030204" pitchFamily="34" charset="0"/>
              </a:rPr>
              <a:t> </a:t>
            </a:r>
            <a:r>
              <a:rPr lang="fr-FR" altLang="fr-FR" sz="600" dirty="0" err="1"/>
              <a:t>Prohlášení</a:t>
            </a:r>
            <a:r>
              <a:rPr lang="fr-FR" altLang="fr-FR" sz="600" dirty="0"/>
              <a:t> o </a:t>
            </a:r>
            <a:r>
              <a:rPr lang="fr-FR" altLang="fr-FR" sz="600" dirty="0" err="1"/>
              <a:t>shodě</a:t>
            </a:r>
            <a:r>
              <a:rPr lang="fr-FR" altLang="fr-FR" sz="600" dirty="0"/>
              <a:t> je k </a:t>
            </a:r>
            <a:r>
              <a:rPr lang="fr-FR" altLang="fr-FR" sz="600" dirty="0" err="1"/>
              <a:t>dispozici</a:t>
            </a:r>
            <a:r>
              <a:rPr lang="fr-FR" altLang="fr-FR" sz="600" dirty="0"/>
              <a:t> na </a:t>
            </a:r>
            <a:r>
              <a:rPr lang="fr-FR" altLang="fr-FR" sz="600" dirty="0" err="1"/>
              <a:t>webových</a:t>
            </a:r>
            <a:r>
              <a:rPr lang="fr-FR" altLang="fr-FR" sz="600" dirty="0"/>
              <a:t> </a:t>
            </a:r>
            <a:r>
              <a:rPr lang="fr-FR" altLang="fr-FR" sz="600" dirty="0" err="1"/>
              <a:t>stránkách</a:t>
            </a:r>
            <a:r>
              <a:rPr lang="fr-FR" altLang="fr-FR" sz="600" dirty="0"/>
              <a:t>: </a:t>
            </a:r>
            <a:r>
              <a:rPr lang="fr-FR" altLang="fr-FR" sz="600" dirty="0" err="1"/>
              <a:t>viz</a:t>
            </a:r>
            <a:r>
              <a:rPr lang="fr-FR" altLang="fr-FR" sz="600" dirty="0"/>
              <a:t>. **.</a:t>
            </a:r>
            <a:endParaRPr lang="fr-FR" altLang="fr-FR" sz="600" dirty="0">
              <a:solidFill>
                <a:srgbClr val="FF0000"/>
              </a:solidFill>
              <a:cs typeface="Calibri" panose="020F0502020204030204" pitchFamily="34" charset="0"/>
            </a:endParaRPr>
          </a:p>
        </p:txBody>
      </p:sp>
      <p:sp>
        <p:nvSpPr>
          <p:cNvPr id="3084" name="Rectangle 14">
            <a:extLst>
              <a:ext uri="{FF2B5EF4-FFF2-40B4-BE49-F238E27FC236}">
                <a16:creationId xmlns:a16="http://schemas.microsoft.com/office/drawing/2014/main" id="{4FFB227D-5874-4678-89AC-85A18CA86E88}"/>
              </a:ext>
            </a:extLst>
          </p:cNvPr>
          <p:cNvSpPr>
            <a:spLocks noChangeArrowheads="1"/>
          </p:cNvSpPr>
          <p:nvPr/>
        </p:nvSpPr>
        <p:spPr bwMode="auto">
          <a:xfrm>
            <a:off x="26988" y="6270505"/>
            <a:ext cx="6843793" cy="52485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a:solidFill>
                  <a:srgbClr val="000000"/>
                </a:solidFill>
                <a:ea typeface="Calibri" panose="020F0502020204030204" pitchFamily="34" charset="0"/>
                <a:cs typeface="Arial" panose="020B0604020202020204" pitchFamily="34" charset="0"/>
              </a:rPr>
              <a:t>Materia</a:t>
            </a:r>
            <a:r>
              <a:rPr lang="fr-FR" altLang="fr-FR" sz="600" b="1" dirty="0">
                <a:solidFill>
                  <a:srgbClr val="000000"/>
                </a:solidFill>
                <a:ea typeface="Calibri" panose="020F0502020204030204" pitchFamily="34" charset="0"/>
                <a:cs typeface="Arial" panose="020B0604020202020204" pitchFamily="34" charset="0"/>
              </a:rPr>
              <a:t> : </a:t>
            </a:r>
            <a:r>
              <a:rPr lang="fr-FR" altLang="fr-FR" sz="600" b="1" dirty="0">
                <a:solidFill>
                  <a:srgbClr val="000000"/>
                </a:solidFill>
                <a:ea typeface="Calibri" panose="020F0502020204030204" pitchFamily="34" charset="0"/>
                <a:cs typeface="Times New Roman" panose="02020603050405020304" pitchFamily="18" charset="0"/>
              </a:rPr>
              <a:t> </a:t>
            </a:r>
            <a:r>
              <a:rPr lang="en-GB" altLang="fr-FR" sz="600" b="1" dirty="0"/>
              <a:t>P</a:t>
            </a:r>
            <a:r>
              <a:rPr lang="sl-SI" altLang="fr-FR" sz="600" b="1" dirty="0"/>
              <a:t>oliester</a:t>
            </a:r>
            <a:r>
              <a:rPr lang="fr-FR" altLang="fr-FR" sz="600" b="1" dirty="0"/>
              <a:t>. </a:t>
            </a:r>
            <a:r>
              <a:rPr lang="sl-SI" altLang="fr-FR" sz="600" dirty="0">
                <a:solidFill>
                  <a:srgbClr val="000000"/>
                </a:solidFill>
                <a:cs typeface="Calibri" panose="020F0502020204030204" pitchFamily="34" charset="0"/>
              </a:rPr>
              <a:t>Omejitve uporabe:To oblačilo je oblačilo visoke vidljivosti.</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Oblačilo je treba vedno nositi zaprto, preko njega ne smete nositi drugih oblačil. Da bi zagotovili optimalno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sl-SI" altLang="fr-FR" sz="600" dirty="0">
                <a:solidFill>
                  <a:srgbClr val="000000"/>
                </a:solidFill>
                <a:cs typeface="Calibri" panose="020F0502020204030204" pitchFamily="34" charset="0"/>
              </a:rPr>
              <a:t>vidljivost, mora biti oblačilo vedno čisto in vsako leto je treba opraviti primerjavo z novim oblačilom.</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Shranjevanje in transport: shranjujte vedno v čistem in suhem prostoru.</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NE shranjujte na </a:t>
            </a:r>
            <a:endParaRPr lang="fr-FR" altLang="fr-FR" sz="600" dirty="0">
              <a:solidFill>
                <a:srgbClr val="000000"/>
              </a:solidFill>
              <a:cs typeface="Calibri" panose="020F0502020204030204" pitchFamily="34" charset="0"/>
            </a:endParaRPr>
          </a:p>
          <a:p>
            <a:pPr algn="just" eaLnBrk="1" hangingPunct="1">
              <a:spcBef>
                <a:spcPct val="0"/>
              </a:spcBef>
              <a:buFontTx/>
              <a:buNone/>
            </a:pPr>
            <a:r>
              <a:rPr lang="sl-SI" altLang="fr-FR" sz="600" dirty="0">
                <a:solidFill>
                  <a:srgbClr val="000000"/>
                </a:solidFill>
                <a:cs typeface="Calibri" panose="020F0502020204030204" pitchFamily="34" charset="0"/>
              </a:rPr>
              <a:t>mestu, kjer bi bilo oblačilo lahko izpostavljeno neposredni sončni svetlobi.</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To oblačilo je treba transportirati takšno, kot ga je dobavil proizvajalec.</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POPRAVILO – Če je izdelek poškodovan, ne more zagotavljati maksimalne stopnje zaščite, zato ga je potrebno nemudoma popraviti ali zamenjati.</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Nikoli ne uporabljajte poškodovanega izdelka.</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Popravilo tega izdelka je dopustno izključno v primeru, kadar zahteve glede tega izdelka niso določene.</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Če obstaja dvom, stopite v stik s proizvajalcem, navedenim spodaj, še preden poskušate izdelek popraviti.</a:t>
            </a:r>
            <a:r>
              <a:rPr lang="fr-FR" altLang="fr-FR" sz="600" dirty="0">
                <a:solidFill>
                  <a:srgbClr val="000000"/>
                </a:solidFill>
                <a:cs typeface="Calibri" panose="020F0502020204030204" pitchFamily="34" charset="0"/>
              </a:rPr>
              <a:t> </a:t>
            </a:r>
            <a:r>
              <a:rPr lang="sl-SI" altLang="fr-FR" sz="600" dirty="0">
                <a:solidFill>
                  <a:srgbClr val="000000"/>
                </a:solidFill>
                <a:cs typeface="Calibri" panose="020F0502020204030204" pitchFamily="34" charset="0"/>
              </a:rPr>
              <a:t>Kontaktirajte vašega ponudnika za odvoz odpadkov glede ustrezne odstranitve oblačila.</a:t>
            </a:r>
            <a:r>
              <a:rPr lang="fr-FR" altLang="fr-FR" sz="600" dirty="0">
                <a:solidFill>
                  <a:srgbClr val="000000"/>
                </a:solidFill>
                <a:cs typeface="Calibri" panose="020F0502020204030204" pitchFamily="34" charset="0"/>
              </a:rPr>
              <a:t> </a:t>
            </a:r>
            <a:r>
              <a:rPr lang="pt-BR" altLang="fr-FR" sz="600" dirty="0"/>
              <a:t>Izjava o skladnosti je na voljo na spletni strani: glejte **.</a:t>
            </a:r>
            <a:r>
              <a:rPr lang="fr-FR" altLang="fr-FR" sz="600" dirty="0">
                <a:solidFill>
                  <a:srgbClr val="800000"/>
                </a:solidFill>
                <a:cs typeface="Calibri" panose="020F0502020204030204" pitchFamily="34" charset="0"/>
              </a:rPr>
              <a:t> </a:t>
            </a:r>
            <a:endParaRPr lang="fr-FR" altLang="fr-FR" sz="600" dirty="0">
              <a:solidFill>
                <a:srgbClr val="FF0000"/>
              </a:solidFill>
              <a:cs typeface="Calibri" panose="020F0502020204030204" pitchFamily="34" charset="0"/>
            </a:endParaRPr>
          </a:p>
        </p:txBody>
      </p:sp>
      <p:sp>
        <p:nvSpPr>
          <p:cNvPr id="3085" name="Rectangle 16">
            <a:extLst>
              <a:ext uri="{FF2B5EF4-FFF2-40B4-BE49-F238E27FC236}">
                <a16:creationId xmlns:a16="http://schemas.microsoft.com/office/drawing/2014/main" id="{9AA26A18-5B13-437E-A235-5674E35DC1A3}"/>
              </a:ext>
            </a:extLst>
          </p:cNvPr>
          <p:cNvSpPr>
            <a:spLocks noChangeArrowheads="1"/>
          </p:cNvSpPr>
          <p:nvPr/>
        </p:nvSpPr>
        <p:spPr bwMode="auto">
          <a:xfrm>
            <a:off x="26988" y="6798537"/>
            <a:ext cx="6820420" cy="5398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600" b="1" u="sng" dirty="0" err="1">
                <a:solidFill>
                  <a:srgbClr val="000000"/>
                </a:solidFill>
                <a:ea typeface="Calibri" panose="020F0502020204030204" pitchFamily="34" charset="0"/>
                <a:cs typeface="Arial" panose="020B0604020202020204" pitchFamily="34" charset="0"/>
              </a:rPr>
              <a:t>materiál</a:t>
            </a:r>
            <a:r>
              <a:rPr lang="fr-FR" altLang="fr-FR" sz="600" b="1" u="sng" dirty="0">
                <a:solidFill>
                  <a:srgbClr val="000000"/>
                </a:solidFill>
                <a:ea typeface="Calibri" panose="020F0502020204030204" pitchFamily="34" charset="0"/>
                <a:cs typeface="Times New Roman" panose="02020603050405020304" pitchFamily="18" charset="0"/>
              </a:rPr>
              <a:t> </a:t>
            </a:r>
            <a:r>
              <a:rPr lang="fr-FR" altLang="fr-FR" sz="600" b="1" dirty="0">
                <a:solidFill>
                  <a:srgbClr val="000000"/>
                </a:solidFill>
                <a:ea typeface="Calibri" panose="020F0502020204030204" pitchFamily="34" charset="0"/>
                <a:cs typeface="Times New Roman" panose="02020603050405020304" pitchFamily="18" charset="0"/>
              </a:rPr>
              <a:t>: </a:t>
            </a:r>
            <a:r>
              <a:rPr lang="en-GB" altLang="fr-FR" sz="600" b="1" dirty="0"/>
              <a:t>P</a:t>
            </a:r>
            <a:r>
              <a:rPr lang="sk-SK" altLang="fr-FR" sz="600" b="1" dirty="0"/>
              <a:t>olyester</a:t>
            </a:r>
            <a:endParaRPr lang="es-ES" altLang="fr-FR" sz="600" b="1" dirty="0">
              <a:solidFill>
                <a:srgbClr val="000000"/>
              </a:solidFill>
              <a:cs typeface="Calibri" panose="020F0502020204030204" pitchFamily="34" charset="0"/>
            </a:endParaRPr>
          </a:p>
          <a:p>
            <a:pPr algn="just" eaLnBrk="1" hangingPunct="1">
              <a:spcBef>
                <a:spcPct val="0"/>
              </a:spcBef>
              <a:buFontTx/>
              <a:buNone/>
            </a:pPr>
            <a:r>
              <a:rPr lang="sk-SK" altLang="fr-FR" sz="600" dirty="0">
                <a:solidFill>
                  <a:srgbClr val="000000"/>
                </a:solidFill>
                <a:cs typeface="Calibri" panose="020F0502020204030204" pitchFamily="34" charset="0"/>
              </a:rPr>
              <a:t>Obmedzenie použitia: Tento odev je odev s vysokou viditeľnosťou.</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Odev sa musí nosiť vždy zapnutý a neprikrytý inými odevmi.</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Aby sa zabezpečila optimálna viditeľnosť, musí byť odev čistý a </a:t>
            </a:r>
            <a:endParaRPr lang="en-GB" altLang="fr-FR" sz="600" dirty="0">
              <a:solidFill>
                <a:srgbClr val="000000"/>
              </a:solidFill>
              <a:cs typeface="Calibri" panose="020F0502020204030204" pitchFamily="34" charset="0"/>
            </a:endParaRPr>
          </a:p>
          <a:p>
            <a:pPr algn="just" eaLnBrk="1" hangingPunct="1">
              <a:spcBef>
                <a:spcPct val="0"/>
              </a:spcBef>
              <a:buFontTx/>
              <a:buNone/>
            </a:pPr>
            <a:r>
              <a:rPr lang="sk-SK" altLang="fr-FR" sz="600" dirty="0">
                <a:solidFill>
                  <a:srgbClr val="000000"/>
                </a:solidFill>
                <a:cs typeface="Calibri" panose="020F0502020204030204" pitchFamily="34" charset="0"/>
              </a:rPr>
              <a:t>musí sa každý rok robiť porovnanie s novým odevom.</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Skladovanie a preprava: Skladujte vždy na čistom a suchom mieste.</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NESKLADUJTE na mieste, kde by mohol byť odev vystavený priamo slnečnému svetlu.</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Tento odev sa musí prevážať tak ako bol dodaný výrobcom.</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OPRAVA – Ak je výrobok poškodený, nebude môcť poskytovať maximálnu úroveň ochrany, a preto je nutné ho ihneď opraviť alebo vymeniť.</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Nikdy nepoužívajte poškodený výrobok</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Oprava tohto výrobku je prípustná iba vtedy, ak nie sú obmedzené požiadavky tohto odevu.</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V prípade pochybností kontaktujte pred opravou výrobku nižšie uvedeného výrobcu.</a:t>
            </a:r>
            <a:r>
              <a:rPr lang="fr-FR" altLang="fr-FR" sz="600" dirty="0">
                <a:solidFill>
                  <a:srgbClr val="000000"/>
                </a:solidFill>
                <a:cs typeface="Calibri" panose="020F0502020204030204" pitchFamily="34" charset="0"/>
              </a:rPr>
              <a:t> </a:t>
            </a:r>
            <a:r>
              <a:rPr lang="sk-SK" altLang="fr-FR" sz="600" dirty="0">
                <a:solidFill>
                  <a:srgbClr val="000000"/>
                </a:solidFill>
                <a:cs typeface="Calibri" panose="020F0502020204030204" pitchFamily="34" charset="0"/>
              </a:rPr>
              <a:t>Pre náležitú likvidáciu odevu kontaktujte vášho správcu odpadov.</a:t>
            </a:r>
            <a:r>
              <a:rPr lang="fr-FR" altLang="fr-FR" sz="600" dirty="0">
                <a:solidFill>
                  <a:srgbClr val="000000"/>
                </a:solidFill>
                <a:cs typeface="Calibri" panose="020F0502020204030204" pitchFamily="34" charset="0"/>
              </a:rPr>
              <a:t> </a:t>
            </a:r>
            <a:r>
              <a:rPr lang="sv-SE" altLang="fr-FR" sz="600" dirty="0"/>
              <a:t>Vyhlásenie o zhode je k dispozícii na webovej stránke: pozri **.</a:t>
            </a:r>
            <a:endParaRPr lang="fr-FR" altLang="fr-FR" sz="600" dirty="0">
              <a:solidFill>
                <a:srgbClr val="FF0000"/>
              </a:solidFill>
              <a:cs typeface="Calibri" panose="020F0502020204030204" pitchFamily="34" charset="0"/>
            </a:endParaRPr>
          </a:p>
        </p:txBody>
      </p:sp>
      <p:sp>
        <p:nvSpPr>
          <p:cNvPr id="3086" name="Rectangle 18">
            <a:extLst>
              <a:ext uri="{FF2B5EF4-FFF2-40B4-BE49-F238E27FC236}">
                <a16:creationId xmlns:a16="http://schemas.microsoft.com/office/drawing/2014/main" id="{FE542C9D-B556-49F3-9EE8-994DCB4D6B0E}"/>
              </a:ext>
            </a:extLst>
          </p:cNvPr>
          <p:cNvSpPr>
            <a:spLocks noChangeArrowheads="1"/>
          </p:cNvSpPr>
          <p:nvPr/>
        </p:nvSpPr>
        <p:spPr bwMode="auto">
          <a:xfrm>
            <a:off x="24954" y="7336391"/>
            <a:ext cx="6813443" cy="641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6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6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Για να διασφαλιστεί η μέγιστη</a:t>
            </a:r>
            <a:endParaRPr lang="en-GB" altLang="fr-FR" sz="6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600" dirty="0">
                <a:solidFill>
                  <a:srgbClr val="000000"/>
                </a:solidFill>
                <a:ea typeface="Calibri" panose="020F0502020204030204" pitchFamily="34" charset="0"/>
                <a:cs typeface="Times New Roman" panose="02020603050405020304" pitchFamily="18" charset="0"/>
              </a:rPr>
              <a:t> δυνατή ορατότητα, το ένδυμα πρέπει να είναι καθαρό και κάθε χρόνο πρέπει να συγκρίνεται με ένα καινούργιο ένδυμα</a:t>
            </a:r>
            <a:r>
              <a:rPr lang="el-GR" altLang="fr-FR" sz="600" dirty="0">
                <a:solidFill>
                  <a:srgbClr val="FF0000"/>
                </a:solidFill>
                <a:ea typeface="Calibri" panose="020F0502020204030204" pitchFamily="34" charset="0"/>
                <a:cs typeface="Times New Roman" panose="02020603050405020304" pitchFamily="18" charset="0"/>
              </a:rPr>
              <a:t>.</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600" dirty="0">
                <a:solidFill>
                  <a:srgbClr val="000000"/>
                </a:solidFill>
                <a:ea typeface="Calibri" panose="020F0502020204030204" pitchFamily="34" charset="0"/>
                <a:cs typeface="Times New Roman" panose="02020603050405020304" pitchFamily="18" charset="0"/>
              </a:rPr>
              <a:t> Να φυλάσσεται πάντα σε καθαρό και ξηρό </a:t>
            </a:r>
            <a:endParaRPr lang="en-GB" altLang="fr-FR" sz="6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600" dirty="0">
                <a:solidFill>
                  <a:srgbClr val="000000"/>
                </a:solidFill>
                <a:ea typeface="Calibri" panose="020F0502020204030204" pitchFamily="34" charset="0"/>
                <a:cs typeface="Times New Roman" panose="02020603050405020304" pitchFamily="18" charset="0"/>
              </a:rPr>
              <a:t>μέρος.</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u="sng" dirty="0">
                <a:solidFill>
                  <a:srgbClr val="000000"/>
                </a:solidFill>
                <a:ea typeface="Calibri" panose="020F0502020204030204" pitchFamily="34" charset="0"/>
                <a:cs typeface="Times New Roman" panose="02020603050405020304" pitchFamily="18" charset="0"/>
              </a:rPr>
              <a:t>ΕΠΙΣΚΕΥΗ –</a:t>
            </a:r>
            <a:r>
              <a:rPr lang="el-GR" altLang="fr-FR" sz="600" dirty="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600" dirty="0">
                <a:solidFill>
                  <a:srgbClr val="000000"/>
                </a:solidFill>
                <a:ea typeface="Calibri" panose="020F0502020204030204" pitchFamily="34" charset="0"/>
                <a:cs typeface="Times New Roman" panose="02020603050405020304" pitchFamily="18" charset="0"/>
              </a:rPr>
              <a:t> </a:t>
            </a:r>
            <a:r>
              <a:rPr lang="el-GR" altLang="fr-FR" sz="600" dirty="0">
                <a:ea typeface="Calibri" panose="020F0502020204030204" pitchFamily="34" charset="0"/>
                <a:cs typeface="Times New Roman" panose="02020603050405020304" pitchFamily="18" charset="0"/>
              </a:rPr>
              <a:t>Η δήλωση συμμόρφωσης είναι διαθέσιμη στον ιστότοπο: βλέπε **.</a:t>
            </a:r>
            <a:endParaRPr lang="fr-FR" altLang="fr-FR" sz="600" dirty="0">
              <a:solidFill>
                <a:srgbClr val="FF0000"/>
              </a:solidFill>
              <a:ea typeface="Calibri" panose="020F0502020204030204" pitchFamily="34" charset="0"/>
              <a:cs typeface="Times New Roman" panose="02020603050405020304" pitchFamily="18" charset="0"/>
            </a:endParaRPr>
          </a:p>
        </p:txBody>
      </p:sp>
      <p:sp>
        <p:nvSpPr>
          <p:cNvPr id="3087" name="Rectangle 20">
            <a:extLst>
              <a:ext uri="{FF2B5EF4-FFF2-40B4-BE49-F238E27FC236}">
                <a16:creationId xmlns:a16="http://schemas.microsoft.com/office/drawing/2014/main" id="{B0ECD18A-8D45-4D91-B7CA-6680473F7969}"/>
              </a:ext>
            </a:extLst>
          </p:cNvPr>
          <p:cNvSpPr>
            <a:spLocks noChangeArrowheads="1"/>
          </p:cNvSpPr>
          <p:nvPr/>
        </p:nvSpPr>
        <p:spPr bwMode="auto">
          <a:xfrm>
            <a:off x="31537" y="7973680"/>
            <a:ext cx="6804025" cy="4687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dirty="0">
                <a:solidFill>
                  <a:srgbClr val="000000"/>
                </a:solidFill>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endParaRPr lang="fr-FR" altLang="fr-FR" sz="800" dirty="0">
              <a:solidFill>
                <a:srgbClr val="FF0000"/>
              </a:solidFill>
              <a:cs typeface="Times New Roman" panose="02020603050405020304" pitchFamily="18" charset="0"/>
            </a:endParaRPr>
          </a:p>
        </p:txBody>
      </p:sp>
      <p:sp>
        <p:nvSpPr>
          <p:cNvPr id="3088" name="Rectangle 21">
            <a:extLst>
              <a:ext uri="{FF2B5EF4-FFF2-40B4-BE49-F238E27FC236}">
                <a16:creationId xmlns:a16="http://schemas.microsoft.com/office/drawing/2014/main" id="{F6F11DCF-FD27-4B71-9EC3-B3EF14BB04F6}"/>
              </a:ext>
            </a:extLst>
          </p:cNvPr>
          <p:cNvSpPr>
            <a:spLocks noChangeArrowheads="1"/>
          </p:cNvSpPr>
          <p:nvPr/>
        </p:nvSpPr>
        <p:spPr bwMode="auto">
          <a:xfrm>
            <a:off x="43383" y="8440436"/>
            <a:ext cx="6804025" cy="7294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600" u="sng" dirty="0">
                <a:solidFill>
                  <a:srgbClr val="000000"/>
                </a:solidFill>
                <a:ea typeface="Calibri" panose="020F0502020204030204" pitchFamily="34" charset="0"/>
                <a:cs typeface="Times New Roman" panose="02020603050405020304" pitchFamily="18" charset="0"/>
              </a:rPr>
              <a:t>Материалы</a:t>
            </a:r>
            <a:r>
              <a:rPr lang="fr-FR" altLang="fr-FR" sz="600" u="sng" dirty="0">
                <a:solidFill>
                  <a:srgbClr val="000000"/>
                </a:solidFill>
                <a:ea typeface="Calibri" panose="020F0502020204030204" pitchFamily="34" charset="0"/>
                <a:cs typeface="Times New Roman" panose="02020603050405020304" pitchFamily="18" charset="0"/>
              </a:rPr>
              <a:t>:</a:t>
            </a:r>
            <a:r>
              <a:rPr lang="fr-FR" altLang="fr-FR" sz="600" dirty="0">
                <a:solidFill>
                  <a:srgbClr val="000000"/>
                </a:solidFill>
                <a:ea typeface="Calibri" panose="020F0502020204030204" pitchFamily="34" charset="0"/>
                <a:cs typeface="Times New Roman" panose="02020603050405020304" pitchFamily="18" charset="0"/>
              </a:rPr>
              <a:t> </a:t>
            </a:r>
            <a:r>
              <a:rPr lang="ru-RU" altLang="fr-FR" sz="600" dirty="0">
                <a:ea typeface="Calibri" panose="020F0502020204030204" pitchFamily="34" charset="0"/>
                <a:cs typeface="Times New Roman" panose="02020603050405020304" pitchFamily="18" charset="0"/>
              </a:rPr>
              <a:t>полиэстер</a:t>
            </a:r>
            <a:r>
              <a:rPr lang="fr-FR" altLang="fr-FR" sz="6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u-RU" altLang="fr-FR" sz="6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600" u="sng" dirty="0">
                <a:solidFill>
                  <a:srgbClr val="000000"/>
                </a:solidFill>
                <a:ea typeface="Calibri" panose="020F0502020204030204" pitchFamily="34" charset="0"/>
                <a:cs typeface="Times New Roman" panose="02020603050405020304" pitchFamily="18" charset="0"/>
              </a:rPr>
              <a:t>:</a:t>
            </a:r>
            <a:r>
              <a:rPr lang="fr-FR" altLang="fr-FR" sz="6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Данная одежда</a:t>
            </a:r>
            <a:r>
              <a:rPr lang="fr-FR" altLang="fr-FR" sz="600" dirty="0">
                <a:solidFill>
                  <a:srgbClr val="000000"/>
                </a:solidFill>
                <a:ea typeface="Calibri" panose="020F0502020204030204" pitchFamily="34" charset="0"/>
                <a:cs typeface="Times New Roman" panose="02020603050405020304" pitchFamily="18" charset="0"/>
              </a:rPr>
              <a:t> – </a:t>
            </a:r>
            <a:r>
              <a:rPr lang="ru-RU" altLang="fr-FR" sz="6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6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одеваются другие одежды. </a:t>
            </a:r>
            <a:endParaRPr lang="en-GB" altLang="fr-FR" sz="6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600" dirty="0">
                <a:solidFill>
                  <a:srgbClr val="000000"/>
                </a:solidFill>
                <a:ea typeface="Calibri" panose="020F0502020204030204" pitchFamily="34" charset="0"/>
                <a:cs typeface="Times New Roman" panose="02020603050405020304" pitchFamily="18" charset="0"/>
              </a:rPr>
              <a:t>Чтобы Обеспечить оптимальную видимость, спецодежда должна быть чистой, а также каждый год подвергаться сравнению с новым изделием. </a:t>
            </a:r>
            <a:r>
              <a:rPr lang="ru-RU" altLang="fr-FR" sz="6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6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600" u="sng" dirty="0">
                <a:solidFill>
                  <a:srgbClr val="000000"/>
                </a:solidFill>
                <a:ea typeface="Calibri" panose="020F0502020204030204" pitchFamily="34" charset="0"/>
                <a:cs typeface="Times New Roman" panose="02020603050405020304" pitchFamily="18" charset="0"/>
              </a:rPr>
              <a:t>РЕМОНТ</a:t>
            </a:r>
            <a:r>
              <a:rPr lang="ru-RU" altLang="fr-FR" sz="6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6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 </a:t>
            </a:r>
            <a:r>
              <a:rPr lang="ru-RU" altLang="fr-FR" sz="600" dirty="0">
                <a:ea typeface="Calibri" panose="020F0502020204030204" pitchFamily="34" charset="0"/>
                <a:cs typeface="Times New Roman" panose="02020603050405020304" pitchFamily="18" charset="0"/>
              </a:rPr>
              <a:t>Декларация о соответствии доступна на веб-сайте: см. **.</a:t>
            </a:r>
            <a:r>
              <a:rPr lang="fr-FR" altLang="fr-FR" sz="600" dirty="0">
                <a:solidFill>
                  <a:srgbClr val="800000"/>
                </a:solidFill>
                <a:ea typeface="Calibri" panose="020F0502020204030204" pitchFamily="34" charset="0"/>
                <a:cs typeface="Times New Roman" panose="02020603050405020304" pitchFamily="18" charset="0"/>
              </a:rPr>
              <a:t> </a:t>
            </a:r>
            <a:endParaRPr lang="fr-FR" altLang="fr-FR" sz="600" dirty="0">
              <a:solidFill>
                <a:srgbClr val="000000"/>
              </a:solidFill>
              <a:ea typeface="Calibri" panose="020F0502020204030204" pitchFamily="34" charset="0"/>
              <a:cs typeface="Times New Roman" panose="02020603050405020304" pitchFamily="18" charset="0"/>
            </a:endParaRPr>
          </a:p>
        </p:txBody>
      </p:sp>
      <p:sp>
        <p:nvSpPr>
          <p:cNvPr id="3089" name="Rectangle 16">
            <a:extLst>
              <a:ext uri="{FF2B5EF4-FFF2-40B4-BE49-F238E27FC236}">
                <a16:creationId xmlns:a16="http://schemas.microsoft.com/office/drawing/2014/main" id="{FF491D00-B36A-45EC-9598-AA899B81751F}"/>
              </a:ext>
            </a:extLst>
          </p:cNvPr>
          <p:cNvSpPr>
            <a:spLocks noChangeArrowheads="1"/>
          </p:cNvSpPr>
          <p:nvPr/>
        </p:nvSpPr>
        <p:spPr bwMode="auto">
          <a:xfrm>
            <a:off x="26988" y="9174069"/>
            <a:ext cx="6804025" cy="7294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fr-FR" sz="600" b="1" u="sng" dirty="0"/>
              <a:t>Malzemeler</a:t>
            </a:r>
            <a:r>
              <a:rPr lang="tr-TR" altLang="fr-FR" sz="600" b="1" dirty="0"/>
              <a:t>:  </a:t>
            </a:r>
            <a:r>
              <a:rPr lang="fr-FR" altLang="fr-FR" sz="600" b="1" dirty="0"/>
              <a:t>Polyester</a:t>
            </a:r>
          </a:p>
          <a:p>
            <a:pPr eaLnBrk="1" hangingPunct="1">
              <a:spcBef>
                <a:spcPct val="0"/>
              </a:spcBef>
              <a:buFontTx/>
              <a:buNone/>
            </a:pPr>
            <a:r>
              <a:rPr lang="tr-TR" altLang="fr-FR" sz="600" u="sng" dirty="0"/>
              <a:t>Kullanım sınırları: </a:t>
            </a:r>
            <a:r>
              <a:rPr lang="tr-TR" altLang="fr-FR" sz="600" dirty="0"/>
              <a:t>Bu giysi, yüksek görünürlük giysisidir. Her zaman sıkı ve diğer giysiler tarafından örtülmeyecek bir biçimde giyiniz. Uygun seviyede bir görünürlük için giysinin temiz olması ve</a:t>
            </a:r>
            <a:endParaRPr lang="en-GB" altLang="fr-FR" sz="600" dirty="0"/>
          </a:p>
          <a:p>
            <a:pPr eaLnBrk="1" hangingPunct="1">
              <a:spcBef>
                <a:spcPct val="0"/>
              </a:spcBef>
              <a:buFontTx/>
              <a:buNone/>
            </a:pPr>
            <a:r>
              <a:rPr lang="tr-TR" altLang="fr-FR" sz="600" dirty="0"/>
              <a:t> her sene yeni bir giysiyle karşılaştırılması gerekir. Dikkat, kapüşon takmak görüş ve işitme sahasını daraltır. </a:t>
            </a:r>
            <a:r>
              <a:rPr lang="tr-TR" altLang="fr-FR" sz="600" u="sng" dirty="0"/>
              <a:t>Depolama ve nakliye</a:t>
            </a:r>
            <a:r>
              <a:rPr lang="tr-TR" altLang="fr-FR" sz="600" dirty="0"/>
              <a:t>: Her zaman temiz ve kuru bir yerde saklayınız. Giysinin doğrudan güneş ışınlarına maruz kalacağı bir yerde SAKLAMAYINIZ. Bu giysi, imalatçı tarafından temin edildiği şekilde nakliye edilmelidir. </a:t>
            </a:r>
            <a:r>
              <a:rPr lang="tr-TR" altLang="fr-FR" sz="600" u="sng" dirty="0"/>
              <a:t>ONARIM</a:t>
            </a:r>
            <a:r>
              <a:rPr lang="tr-TR" altLang="fr-FR" sz="600" dirty="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 </a:t>
            </a:r>
            <a:r>
              <a:rPr lang="fr-FR" altLang="fr-FR" sz="600" dirty="0" err="1">
                <a:ea typeface="Calibri" panose="020F0502020204030204" pitchFamily="34" charset="0"/>
                <a:cs typeface="Times New Roman" panose="02020603050405020304" pitchFamily="18" charset="0"/>
              </a:rPr>
              <a:t>Uygunluk</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beyanı</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ve</a:t>
            </a:r>
            <a:r>
              <a:rPr lang="fr-FR" altLang="fr-FR" sz="600" dirty="0">
                <a:ea typeface="Calibri" panose="020F0502020204030204" pitchFamily="34" charset="0"/>
                <a:cs typeface="Times New Roman" panose="02020603050405020304" pitchFamily="18" charset="0"/>
              </a:rPr>
              <a:t> web </a:t>
            </a:r>
            <a:r>
              <a:rPr lang="fr-FR" altLang="fr-FR" sz="600" dirty="0" err="1">
                <a:ea typeface="Calibri" panose="020F0502020204030204" pitchFamily="34" charset="0"/>
                <a:cs typeface="Times New Roman" panose="02020603050405020304" pitchFamily="18" charset="0"/>
              </a:rPr>
              <a:t>sitesinde</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mevcut</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bakınız</a:t>
            </a:r>
            <a:r>
              <a:rPr lang="fr-FR" altLang="fr-FR" sz="600" dirty="0">
                <a:ea typeface="Calibri" panose="020F0502020204030204" pitchFamily="34" charset="0"/>
                <a:cs typeface="Times New Roman" panose="02020603050405020304" pitchFamily="18" charset="0"/>
              </a:rPr>
              <a:t> **.</a:t>
            </a:r>
            <a:r>
              <a:rPr lang="fr-FR" altLang="fr-FR" sz="600" dirty="0">
                <a:solidFill>
                  <a:srgbClr val="FF0000"/>
                </a:solidFill>
                <a:ea typeface="Calibri" panose="020F0502020204030204" pitchFamily="34" charset="0"/>
                <a:cs typeface="Times New Roman" panose="02020603050405020304" pitchFamily="18" charset="0"/>
              </a:rPr>
              <a:t> </a:t>
            </a:r>
            <a:r>
              <a:rPr lang="fr-FR" altLang="fr-FR" sz="600" dirty="0">
                <a:solidFill>
                  <a:srgbClr val="800000"/>
                </a:solidFill>
                <a:ea typeface="Calibri" panose="020F0502020204030204" pitchFamily="34" charset="0"/>
                <a:cs typeface="Times New Roman" panose="02020603050405020304" pitchFamily="18" charset="0"/>
              </a:rPr>
              <a:t>	      </a:t>
            </a:r>
            <a:r>
              <a:rPr lang="hu-HU" altLang="fr-FR" sz="600" dirty="0">
                <a:solidFill>
                  <a:srgbClr val="800000"/>
                </a:solidFill>
                <a:ea typeface="Calibri" panose="020F0502020204030204" pitchFamily="34" charset="0"/>
                <a:cs typeface="Times New Roman" panose="02020603050405020304" pitchFamily="18" charset="0"/>
              </a:rPr>
              <a:t>  </a:t>
            </a:r>
            <a:r>
              <a:rPr lang="fr-FR" altLang="fr-FR" sz="600" dirty="0">
                <a:solidFill>
                  <a:srgbClr val="800000"/>
                </a:solidFill>
                <a:ea typeface="Calibri" panose="020F0502020204030204" pitchFamily="34" charset="0"/>
                <a:cs typeface="Times New Roman" panose="02020603050405020304" pitchFamily="18" charset="0"/>
              </a:rPr>
              <a:t> </a:t>
            </a:r>
            <a:r>
              <a:rPr lang="en-GB" altLang="fr-FR" sz="600" dirty="0">
                <a:solidFill>
                  <a:srgbClr val="800000"/>
                </a:solidFill>
                <a:ea typeface="Calibri" panose="020F0502020204030204" pitchFamily="34" charset="0"/>
                <a:cs typeface="Times New Roman" panose="02020603050405020304" pitchFamily="18" charset="0"/>
              </a:rPr>
              <a:t>	</a:t>
            </a:r>
            <a:r>
              <a:rPr lang="fr-FR" altLang="fr-FR" sz="600" dirty="0">
                <a:solidFill>
                  <a:srgbClr val="FF0000"/>
                </a:solidFill>
                <a:ea typeface="Calibri" panose="020F0502020204030204" pitchFamily="34" charset="0"/>
                <a:cs typeface="Times New Roman" panose="02020603050405020304" pitchFamily="18" charset="0"/>
              </a:rPr>
              <a:t>    </a:t>
            </a:r>
          </a:p>
        </p:txBody>
      </p:sp>
      <p:sp>
        <p:nvSpPr>
          <p:cNvPr id="3090" name="Text Box 311">
            <a:extLst>
              <a:ext uri="{FF2B5EF4-FFF2-40B4-BE49-F238E27FC236}">
                <a16:creationId xmlns:a16="http://schemas.microsoft.com/office/drawing/2014/main" id="{A310FBD8-2083-4698-AD79-3A8A04A995B4}"/>
              </a:ext>
            </a:extLst>
          </p:cNvPr>
          <p:cNvSpPr txBox="1">
            <a:spLocks noChangeArrowheads="1"/>
          </p:cNvSpPr>
          <p:nvPr/>
        </p:nvSpPr>
        <p:spPr bwMode="auto">
          <a:xfrm>
            <a:off x="6615113" y="12700"/>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BG</a:t>
            </a:r>
            <a:endParaRPr lang="fr-FR" altLang="fr-FR" sz="1800"/>
          </a:p>
        </p:txBody>
      </p:sp>
      <p:sp>
        <p:nvSpPr>
          <p:cNvPr id="3091" name="Text Box 311">
            <a:extLst>
              <a:ext uri="{FF2B5EF4-FFF2-40B4-BE49-F238E27FC236}">
                <a16:creationId xmlns:a16="http://schemas.microsoft.com/office/drawing/2014/main" id="{DB5D4586-F407-4827-91C9-0E5EE6CBC742}"/>
              </a:ext>
            </a:extLst>
          </p:cNvPr>
          <p:cNvSpPr txBox="1">
            <a:spLocks noChangeArrowheads="1"/>
          </p:cNvSpPr>
          <p:nvPr/>
        </p:nvSpPr>
        <p:spPr bwMode="auto">
          <a:xfrm>
            <a:off x="6615113" y="650875"/>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PT</a:t>
            </a:r>
            <a:endParaRPr lang="fr-FR" altLang="fr-FR" sz="1800"/>
          </a:p>
        </p:txBody>
      </p:sp>
      <p:sp>
        <p:nvSpPr>
          <p:cNvPr id="3092" name="Text Box 311">
            <a:extLst>
              <a:ext uri="{FF2B5EF4-FFF2-40B4-BE49-F238E27FC236}">
                <a16:creationId xmlns:a16="http://schemas.microsoft.com/office/drawing/2014/main" id="{42EC9067-B209-476D-AC64-80271E75789A}"/>
              </a:ext>
            </a:extLst>
          </p:cNvPr>
          <p:cNvSpPr txBox="1">
            <a:spLocks noChangeArrowheads="1"/>
          </p:cNvSpPr>
          <p:nvPr/>
        </p:nvSpPr>
        <p:spPr bwMode="auto">
          <a:xfrm>
            <a:off x="6615113" y="1296988"/>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SV</a:t>
            </a:r>
            <a:endParaRPr lang="fr-FR" altLang="fr-FR" sz="1800"/>
          </a:p>
        </p:txBody>
      </p:sp>
      <p:sp>
        <p:nvSpPr>
          <p:cNvPr id="3093" name="Text Box 311">
            <a:extLst>
              <a:ext uri="{FF2B5EF4-FFF2-40B4-BE49-F238E27FC236}">
                <a16:creationId xmlns:a16="http://schemas.microsoft.com/office/drawing/2014/main" id="{DF9B8DDB-CBAC-4B6D-8E9F-00FE2F5CA5C4}"/>
              </a:ext>
            </a:extLst>
          </p:cNvPr>
          <p:cNvSpPr txBox="1">
            <a:spLocks noChangeArrowheads="1"/>
          </p:cNvSpPr>
          <p:nvPr/>
        </p:nvSpPr>
        <p:spPr bwMode="auto">
          <a:xfrm>
            <a:off x="6615113" y="1910590"/>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NL</a:t>
            </a:r>
            <a:endParaRPr lang="fr-FR" altLang="fr-FR" sz="1800"/>
          </a:p>
        </p:txBody>
      </p:sp>
      <p:sp>
        <p:nvSpPr>
          <p:cNvPr id="3094" name="Text Box 311">
            <a:extLst>
              <a:ext uri="{FF2B5EF4-FFF2-40B4-BE49-F238E27FC236}">
                <a16:creationId xmlns:a16="http://schemas.microsoft.com/office/drawing/2014/main" id="{EFABCD3B-AA9B-41EF-AEA4-F3B53541A783}"/>
              </a:ext>
            </a:extLst>
          </p:cNvPr>
          <p:cNvSpPr txBox="1">
            <a:spLocks noChangeArrowheads="1"/>
          </p:cNvSpPr>
          <p:nvPr/>
        </p:nvSpPr>
        <p:spPr bwMode="auto">
          <a:xfrm>
            <a:off x="6608763" y="2641886"/>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FI</a:t>
            </a:r>
            <a:endParaRPr lang="fr-FR" altLang="fr-FR" sz="1800"/>
          </a:p>
        </p:txBody>
      </p:sp>
      <p:sp>
        <p:nvSpPr>
          <p:cNvPr id="3095" name="Text Box 311">
            <a:extLst>
              <a:ext uri="{FF2B5EF4-FFF2-40B4-BE49-F238E27FC236}">
                <a16:creationId xmlns:a16="http://schemas.microsoft.com/office/drawing/2014/main" id="{BED58239-938A-452C-9770-70BB29DE19F4}"/>
              </a:ext>
            </a:extLst>
          </p:cNvPr>
          <p:cNvSpPr txBox="1">
            <a:spLocks noChangeArrowheads="1"/>
          </p:cNvSpPr>
          <p:nvPr/>
        </p:nvSpPr>
        <p:spPr bwMode="auto">
          <a:xfrm>
            <a:off x="6631508" y="3168242"/>
            <a:ext cx="215900"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DA</a:t>
            </a:r>
            <a:endParaRPr lang="fr-FR" altLang="fr-FR" sz="1800" dirty="0"/>
          </a:p>
        </p:txBody>
      </p:sp>
      <p:sp>
        <p:nvSpPr>
          <p:cNvPr id="3096" name="Text Box 311">
            <a:extLst>
              <a:ext uri="{FF2B5EF4-FFF2-40B4-BE49-F238E27FC236}">
                <a16:creationId xmlns:a16="http://schemas.microsoft.com/office/drawing/2014/main" id="{194B439F-3E62-4D96-966D-2636916BC0F8}"/>
              </a:ext>
            </a:extLst>
          </p:cNvPr>
          <p:cNvSpPr txBox="1">
            <a:spLocks noChangeArrowheads="1"/>
          </p:cNvSpPr>
          <p:nvPr/>
        </p:nvSpPr>
        <p:spPr bwMode="auto">
          <a:xfrm>
            <a:off x="6622564" y="3881606"/>
            <a:ext cx="215900" cy="1962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PL</a:t>
            </a:r>
            <a:endParaRPr lang="fr-FR" altLang="fr-FR" sz="1800"/>
          </a:p>
        </p:txBody>
      </p:sp>
      <p:sp>
        <p:nvSpPr>
          <p:cNvPr id="3097" name="Text Box 311">
            <a:extLst>
              <a:ext uri="{FF2B5EF4-FFF2-40B4-BE49-F238E27FC236}">
                <a16:creationId xmlns:a16="http://schemas.microsoft.com/office/drawing/2014/main" id="{052878C7-E118-41F0-AB33-7EFE59452C54}"/>
              </a:ext>
            </a:extLst>
          </p:cNvPr>
          <p:cNvSpPr txBox="1">
            <a:spLocks noChangeArrowheads="1"/>
          </p:cNvSpPr>
          <p:nvPr/>
        </p:nvSpPr>
        <p:spPr bwMode="auto">
          <a:xfrm>
            <a:off x="6637858" y="4521076"/>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ET</a:t>
            </a:r>
            <a:endParaRPr lang="fr-FR" altLang="fr-FR" sz="1800" dirty="0"/>
          </a:p>
        </p:txBody>
      </p:sp>
      <p:sp>
        <p:nvSpPr>
          <p:cNvPr id="3098" name="Text Box 311">
            <a:extLst>
              <a:ext uri="{FF2B5EF4-FFF2-40B4-BE49-F238E27FC236}">
                <a16:creationId xmlns:a16="http://schemas.microsoft.com/office/drawing/2014/main" id="{78CB4285-7B44-429C-8010-0E598D5FD933}"/>
              </a:ext>
            </a:extLst>
          </p:cNvPr>
          <p:cNvSpPr txBox="1">
            <a:spLocks noChangeArrowheads="1"/>
          </p:cNvSpPr>
          <p:nvPr/>
        </p:nvSpPr>
        <p:spPr bwMode="auto">
          <a:xfrm>
            <a:off x="6654969" y="5085701"/>
            <a:ext cx="196273"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RO</a:t>
            </a:r>
            <a:endParaRPr lang="fr-FR" altLang="fr-FR" sz="1800" dirty="0"/>
          </a:p>
        </p:txBody>
      </p:sp>
      <p:sp>
        <p:nvSpPr>
          <p:cNvPr id="3099" name="Text Box 311">
            <a:extLst>
              <a:ext uri="{FF2B5EF4-FFF2-40B4-BE49-F238E27FC236}">
                <a16:creationId xmlns:a16="http://schemas.microsoft.com/office/drawing/2014/main" id="{3675DBBB-9274-45DE-8121-3C1C9FE7C69B}"/>
              </a:ext>
            </a:extLst>
          </p:cNvPr>
          <p:cNvSpPr txBox="1">
            <a:spLocks noChangeArrowheads="1"/>
          </p:cNvSpPr>
          <p:nvPr/>
        </p:nvSpPr>
        <p:spPr bwMode="auto">
          <a:xfrm>
            <a:off x="6645159" y="5710656"/>
            <a:ext cx="215900"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CS</a:t>
            </a:r>
            <a:endParaRPr lang="fr-FR" altLang="fr-FR" sz="1800" dirty="0"/>
          </a:p>
        </p:txBody>
      </p:sp>
      <p:sp>
        <p:nvSpPr>
          <p:cNvPr id="3100" name="Text Box 311">
            <a:extLst>
              <a:ext uri="{FF2B5EF4-FFF2-40B4-BE49-F238E27FC236}">
                <a16:creationId xmlns:a16="http://schemas.microsoft.com/office/drawing/2014/main" id="{C68DB3DE-3E6D-4892-BACB-5785D8D7DB75}"/>
              </a:ext>
            </a:extLst>
          </p:cNvPr>
          <p:cNvSpPr txBox="1">
            <a:spLocks noChangeArrowheads="1"/>
          </p:cNvSpPr>
          <p:nvPr/>
        </p:nvSpPr>
        <p:spPr bwMode="auto">
          <a:xfrm>
            <a:off x="6640606" y="6256023"/>
            <a:ext cx="215900"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SL</a:t>
            </a:r>
            <a:endParaRPr lang="fr-FR" altLang="fr-FR" sz="1800" dirty="0"/>
          </a:p>
        </p:txBody>
      </p:sp>
      <p:sp>
        <p:nvSpPr>
          <p:cNvPr id="3101" name="Text Box 311">
            <a:extLst>
              <a:ext uri="{FF2B5EF4-FFF2-40B4-BE49-F238E27FC236}">
                <a16:creationId xmlns:a16="http://schemas.microsoft.com/office/drawing/2014/main" id="{6FC10759-2F52-4473-AFE2-8CA0A13E38C6}"/>
              </a:ext>
            </a:extLst>
          </p:cNvPr>
          <p:cNvSpPr txBox="1">
            <a:spLocks noChangeArrowheads="1"/>
          </p:cNvSpPr>
          <p:nvPr/>
        </p:nvSpPr>
        <p:spPr bwMode="auto">
          <a:xfrm>
            <a:off x="6616700" y="6783388"/>
            <a:ext cx="215900"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SK</a:t>
            </a:r>
            <a:endParaRPr lang="fr-FR" altLang="fr-FR" sz="1800"/>
          </a:p>
        </p:txBody>
      </p:sp>
      <p:sp>
        <p:nvSpPr>
          <p:cNvPr id="3102" name="Text Box 311">
            <a:extLst>
              <a:ext uri="{FF2B5EF4-FFF2-40B4-BE49-F238E27FC236}">
                <a16:creationId xmlns:a16="http://schemas.microsoft.com/office/drawing/2014/main" id="{21249295-D788-4959-87FF-8DBF5DDB0BD5}"/>
              </a:ext>
            </a:extLst>
          </p:cNvPr>
          <p:cNvSpPr txBox="1">
            <a:spLocks noChangeArrowheads="1"/>
          </p:cNvSpPr>
          <p:nvPr/>
        </p:nvSpPr>
        <p:spPr bwMode="auto">
          <a:xfrm>
            <a:off x="6636773" y="7335511"/>
            <a:ext cx="196273" cy="1962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EL</a:t>
            </a:r>
            <a:endParaRPr lang="fr-FR" altLang="fr-FR" sz="1800" dirty="0"/>
          </a:p>
        </p:txBody>
      </p:sp>
      <p:sp>
        <p:nvSpPr>
          <p:cNvPr id="3103" name="Text Box 311">
            <a:extLst>
              <a:ext uri="{FF2B5EF4-FFF2-40B4-BE49-F238E27FC236}">
                <a16:creationId xmlns:a16="http://schemas.microsoft.com/office/drawing/2014/main" id="{0A9C7EDC-8B60-441E-8D89-D362603DF042}"/>
              </a:ext>
            </a:extLst>
          </p:cNvPr>
          <p:cNvSpPr txBox="1">
            <a:spLocks noChangeArrowheads="1"/>
          </p:cNvSpPr>
          <p:nvPr/>
        </p:nvSpPr>
        <p:spPr bwMode="auto">
          <a:xfrm>
            <a:off x="6636773" y="8454710"/>
            <a:ext cx="196273"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RU</a:t>
            </a:r>
            <a:endParaRPr lang="fr-FR" altLang="fr-FR" sz="1800"/>
          </a:p>
        </p:txBody>
      </p:sp>
      <p:sp>
        <p:nvSpPr>
          <p:cNvPr id="3104" name="Text Box 311">
            <a:extLst>
              <a:ext uri="{FF2B5EF4-FFF2-40B4-BE49-F238E27FC236}">
                <a16:creationId xmlns:a16="http://schemas.microsoft.com/office/drawing/2014/main" id="{91900092-3800-4E24-91F4-94CC1F2234FB}"/>
              </a:ext>
            </a:extLst>
          </p:cNvPr>
          <p:cNvSpPr txBox="1">
            <a:spLocks noChangeArrowheads="1"/>
          </p:cNvSpPr>
          <p:nvPr/>
        </p:nvSpPr>
        <p:spPr bwMode="auto">
          <a:xfrm>
            <a:off x="6624211" y="9191217"/>
            <a:ext cx="215900" cy="1784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TR</a:t>
            </a:r>
            <a:endParaRPr lang="fr-FR" altLang="fr-FR" sz="1800" dirty="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eate a new document." ma:contentTypeScope="" ma:versionID="0450d445efc2152cfaf47487ff2f8b8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dc8bf9c574c849e34131c9d1c731b7d3"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D79FB8-71E1-42EF-BBD3-3C7B58FE3108}">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3062eed6-662d-4180-9a10-7ea3fd08bce2"/>
    <ds:schemaRef ds:uri="http://www.w3.org/XML/1998/namespace"/>
    <ds:schemaRef ds:uri="http://purl.org/dc/dcmitype/"/>
  </ds:schemaRefs>
</ds:datastoreItem>
</file>

<file path=customXml/itemProps2.xml><?xml version="1.0" encoding="utf-8"?>
<ds:datastoreItem xmlns:ds="http://schemas.openxmlformats.org/officeDocument/2006/customXml" ds:itemID="{F66628FB-E3C9-4202-95AA-6A76EC17FFB0}"/>
</file>

<file path=customXml/itemProps3.xml><?xml version="1.0" encoding="utf-8"?>
<ds:datastoreItem xmlns:ds="http://schemas.openxmlformats.org/officeDocument/2006/customXml" ds:itemID="{40D82748-7797-4FE6-B733-ECC5903CCA1C}"/>
</file>

<file path=docProps/app.xml><?xml version="1.0" encoding="utf-8"?>
<Properties xmlns="http://schemas.openxmlformats.org/officeDocument/2006/extended-properties" xmlns:vt="http://schemas.openxmlformats.org/officeDocument/2006/docPropsVTypes">
  <TotalTime>7598</TotalTime>
  <Words>4394</Words>
  <Application>Microsoft Office PowerPoint</Application>
  <PresentationFormat>A4 Paper (210x297 mm)</PresentationFormat>
  <Paragraphs>129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Times New Roman</vt:lpstr>
      <vt:lpstr>Modèle par défaut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106</cp:revision>
  <cp:lastPrinted>2015-11-17T10:57:56Z</cp:lastPrinted>
  <dcterms:created xsi:type="dcterms:W3CDTF">2006-06-27T13:40:27Z</dcterms:created>
  <dcterms:modified xsi:type="dcterms:W3CDTF">2021-05-05T03:22:11Z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