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72" r:id="rId3"/>
    <p:sldId id="273" r:id="rId4"/>
    <p:sldId id="274" r:id="rId5"/>
    <p:sldId id="275" r:id="rId6"/>
    <p:sldId id="276" r:id="rId7"/>
    <p:sldId id="278" r:id="rId8"/>
    <p:sldId id="279" r:id="rId9"/>
    <p:sldId id="280" r:id="rId10"/>
    <p:sldId id="281" r:id="rId11"/>
    <p:sldId id="277" r:id="rId12"/>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5" autoAdjust="0"/>
    <p:restoredTop sz="50048" autoAdjust="0"/>
  </p:normalViewPr>
  <p:slideViewPr>
    <p:cSldViewPr>
      <p:cViewPr>
        <p:scale>
          <a:sx n="106" d="100"/>
          <a:sy n="106" d="100"/>
        </p:scale>
        <p:origin x="1218" y="39"/>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19047EC-E287-4252-B6B5-EADD7495656A}" type="datetimeFigureOut">
              <a:rPr lang="fr-FR" smtClean="0"/>
              <a:pPr/>
              <a:t>14/02/2019</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DB0E13F-8486-423B-BD95-2364BE2A3264}" type="slidenum">
              <a:rPr lang="fr-FR" smtClean="0"/>
              <a:pPr/>
              <a:t>‹N°›</a:t>
            </a:fld>
            <a:endParaRPr lang="fr-FR"/>
          </a:p>
        </p:txBody>
      </p:sp>
    </p:spTree>
    <p:extLst>
      <p:ext uri="{BB962C8B-B14F-4D97-AF65-F5344CB8AC3E}">
        <p14:creationId xmlns:p14="http://schemas.microsoft.com/office/powerpoint/2010/main" val="6486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‹N°›</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‹N°›</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‹N°›</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‹N°›</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‹N°›</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‹N°›</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‹N°›</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‹N°›</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‹N°›</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‹N°›</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‹N°›</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emf"/><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emf"/></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2.emf"/><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3.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2.e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rtlCol="0" anchor="ctr">
            <a:spAutoFit/>
          </a:bodyPr>
          <a:lstStyle/>
          <a:p>
            <a:pPr algn="ctr"/>
            <a:r>
              <a:rPr lang="en-GB" sz="1200" b="1" dirty="0">
                <a:latin typeface="Calibri"/>
                <a:cs typeface="Calibri"/>
              </a:rPr>
              <a:t>THOR RANGE</a:t>
            </a:r>
            <a:endParaRPr lang="en-GB" sz="3600" dirty="0">
              <a:latin typeface="Calibri"/>
              <a:cs typeface="Calibri"/>
            </a:endParaRPr>
          </a:p>
        </p:txBody>
      </p:sp>
      <p:sp>
        <p:nvSpPr>
          <p:cNvPr id="22" name="Rectangle 21"/>
          <p:cNvSpPr/>
          <p:nvPr/>
        </p:nvSpPr>
        <p:spPr>
          <a:xfrm>
            <a:off x="188800" y="1496616"/>
            <a:ext cx="6552568" cy="7602081"/>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3 – In accordance with the norms</a:t>
            </a:r>
          </a:p>
          <a:p>
            <a:pPr algn="ctr"/>
            <a:r>
              <a:rPr lang="en-GB" sz="500" dirty="0">
                <a:solidFill>
                  <a:srgbClr val="000000"/>
                </a:solidFill>
                <a:latin typeface="Calibri"/>
                <a:cs typeface="Calibri"/>
              </a:rPr>
              <a:t>The presence of retro-reflective tapes does not make this garment a high visibility PPE</a:t>
            </a:r>
          </a:p>
          <a:p>
            <a:pPr algn="ctr"/>
            <a:r>
              <a:rPr lang="en-GB" sz="600" b="1" dirty="0">
                <a:latin typeface="Calibri"/>
                <a:cs typeface="Calibri"/>
              </a:rPr>
              <a:t>	</a:t>
            </a:r>
          </a:p>
          <a:p>
            <a:pPr>
              <a:tabLst>
                <a:tab pos="266700" algn="l"/>
              </a:tabLst>
            </a:pPr>
            <a:r>
              <a:rPr lang="en-GB" sz="600" b="1" dirty="0">
                <a:latin typeface="Calibri"/>
                <a:cs typeface="Calibri"/>
              </a:rPr>
              <a:t>	EN ISO 13688:2013 (EN 340:2003) – Protective clothing: General requirements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ISO 11612:2015 – A1 A2 B1 C1 E2 F1 – Protective clothing for workers exposed to heat and flames</a:t>
            </a:r>
          </a:p>
          <a:p>
            <a:pPr>
              <a:tabLst>
                <a:tab pos="261938" algn="l"/>
              </a:tabLst>
            </a:pPr>
            <a:r>
              <a:rPr lang="en-GB" sz="600" b="1" dirty="0">
                <a:latin typeface="Calibri"/>
                <a:cs typeface="Calibri"/>
              </a:rPr>
              <a:t>	</a:t>
            </a:r>
            <a:r>
              <a:rPr lang="en-GB" sz="600" dirty="0">
                <a:latin typeface="Calibri"/>
                <a:cs typeface="Calibri"/>
              </a:rPr>
              <a:t>	</a:t>
            </a:r>
          </a:p>
          <a:p>
            <a:pPr>
              <a:tabLst>
                <a:tab pos="261938" algn="l"/>
              </a:tabLst>
            </a:pPr>
            <a:r>
              <a:rPr lang="en-GB" sz="600" dirty="0">
                <a:latin typeface="Calibri"/>
                <a:cs typeface="Calibri"/>
              </a:rPr>
              <a:t>	Pre-treatment – 5 &amp; 50 washes at 75°C according to norm ISO 15797:2002/COR 1:2004 method 8 &amp; A (Tumble drying) </a:t>
            </a:r>
          </a:p>
          <a:p>
            <a:pPr>
              <a:tabLst>
                <a:tab pos="266700" algn="l"/>
              </a:tabLst>
            </a:pPr>
            <a:r>
              <a:rPr lang="en-GB" sz="600" b="1" dirty="0">
                <a:latin typeface="Calibri"/>
                <a:cs typeface="Calibri"/>
              </a:rPr>
              <a:t>	A1/A2: </a:t>
            </a:r>
            <a:r>
              <a:rPr lang="en-GB" sz="600" dirty="0">
                <a:latin typeface="Calibri"/>
                <a:cs typeface="Calibri"/>
              </a:rPr>
              <a:t>Limited flame spread, </a:t>
            </a:r>
            <a:r>
              <a:rPr lang="en-GB" sz="600" b="1" dirty="0">
                <a:latin typeface="Calibri"/>
                <a:cs typeface="Calibri"/>
              </a:rPr>
              <a:t>B1:</a:t>
            </a:r>
            <a:r>
              <a:rPr lang="en-GB" sz="600" dirty="0">
                <a:latin typeface="Calibri"/>
                <a:cs typeface="Calibri"/>
              </a:rPr>
              <a:t> Convective heat resistance, </a:t>
            </a:r>
            <a:r>
              <a:rPr lang="en-GB" sz="600" b="1" dirty="0">
                <a:latin typeface="Calibri"/>
                <a:cs typeface="Calibri"/>
              </a:rPr>
              <a:t>C1: </a:t>
            </a:r>
            <a:r>
              <a:rPr lang="en-GB" sz="600" dirty="0">
                <a:latin typeface="Calibri"/>
                <a:cs typeface="Calibri"/>
              </a:rPr>
              <a:t>Radiant heat resistance, </a:t>
            </a:r>
            <a:r>
              <a:rPr lang="en-GB" sz="600" b="1" dirty="0">
                <a:latin typeface="Calibri"/>
                <a:cs typeface="Calibri"/>
              </a:rPr>
              <a:t>F1: </a:t>
            </a:r>
            <a:r>
              <a:rPr lang="en-GB" sz="600" dirty="0">
                <a:latin typeface="Calibri"/>
                <a:cs typeface="Calibri"/>
              </a:rPr>
              <a:t>Contact Heat resistance</a:t>
            </a:r>
          </a:p>
          <a:p>
            <a:pPr>
              <a:tabLst>
                <a:tab pos="266700" algn="l"/>
              </a:tabLst>
            </a:pPr>
            <a:r>
              <a:rPr lang="en-GB" sz="600" b="1" dirty="0">
                <a:latin typeface="Calibri"/>
                <a:cs typeface="Calibri"/>
              </a:rPr>
              <a:t>	E2:</a:t>
            </a:r>
            <a:r>
              <a:rPr lang="en-GB" sz="600" dirty="0">
                <a:latin typeface="Calibri"/>
                <a:cs typeface="Calibri"/>
              </a:rPr>
              <a:t> Molten Iron splash resistance</a:t>
            </a:r>
          </a:p>
          <a:p>
            <a:pPr>
              <a:tabLst>
                <a:tab pos="266700" algn="l"/>
              </a:tabLst>
            </a:pPr>
            <a:r>
              <a:rPr lang="en-GB" sz="500" b="1" dirty="0">
                <a:latin typeface="Calibri"/>
                <a:cs typeface="Calibri"/>
              </a:rPr>
              <a:t>	</a:t>
            </a:r>
          </a:p>
          <a:p>
            <a:pPr>
              <a:tabLst>
                <a:tab pos="266700" algn="l"/>
              </a:tabLst>
            </a:pPr>
            <a:r>
              <a:rPr lang="en-GB" sz="600" b="1" dirty="0">
                <a:latin typeface="Calibri"/>
                <a:cs typeface="Calibri"/>
              </a:rPr>
              <a:t>	EN ISO 11611:2015 – Class 1 A1 A2 - Protective Clothing for use in welding and allied process </a:t>
            </a:r>
          </a:p>
          <a:p>
            <a:pPr>
              <a:tabLst>
                <a:tab pos="266700" algn="l"/>
              </a:tabLst>
            </a:pPr>
            <a:r>
              <a:rPr lang="en-GB" sz="600" dirty="0">
                <a:latin typeface="Calibri"/>
                <a:cs typeface="Calibri"/>
              </a:rPr>
              <a:t>	</a:t>
            </a:r>
          </a:p>
          <a:p>
            <a:pPr>
              <a:tabLst>
                <a:tab pos="266700" algn="l"/>
              </a:tabLst>
            </a:pPr>
            <a:r>
              <a:rPr lang="en-GB" sz="600" dirty="0">
                <a:latin typeface="Calibri"/>
                <a:cs typeface="Calibri"/>
              </a:rPr>
              <a:t>	Pre-treatment – 5 washes at 75°C according to norm ISO 15797:2002/COR 1:2004 method 8 &amp; A (Tumble drying) </a:t>
            </a:r>
          </a:p>
          <a:p>
            <a:pPr>
              <a:tabLst>
                <a:tab pos="266700" algn="l"/>
              </a:tabLst>
            </a:pPr>
            <a:r>
              <a:rPr lang="en-GB" sz="600" b="1" dirty="0">
                <a:latin typeface="Calibri"/>
                <a:cs typeface="Calibri"/>
              </a:rPr>
              <a:t>	Class 1</a:t>
            </a:r>
            <a:r>
              <a:rPr lang="en-GB" sz="600" dirty="0">
                <a:latin typeface="Calibri"/>
                <a:cs typeface="Calibri"/>
              </a:rPr>
              <a:t> - Protects against less hazardous welding techniques and situations, causing lower spatter and radiant heat</a:t>
            </a:r>
          </a:p>
          <a:p>
            <a:pPr>
              <a:tabLst>
                <a:tab pos="266700" algn="l"/>
              </a:tabLst>
            </a:pPr>
            <a:r>
              <a:rPr lang="en-GB" sz="600" dirty="0">
                <a:latin typeface="Calibri"/>
                <a:cs typeface="Calibri"/>
              </a:rPr>
              <a:t>	</a:t>
            </a:r>
            <a:r>
              <a:rPr lang="en-GB" sz="600" b="1" dirty="0">
                <a:latin typeface="Calibri"/>
                <a:cs typeface="Calibri"/>
              </a:rPr>
              <a:t>A1/A2</a:t>
            </a:r>
            <a:r>
              <a:rPr lang="en-GB" sz="600" dirty="0">
                <a:latin typeface="Calibri"/>
                <a:cs typeface="Calibri"/>
              </a:rPr>
              <a:t> - Limited flame spread</a:t>
            </a:r>
          </a:p>
          <a:p>
            <a:pPr>
              <a:tabLst>
                <a:tab pos="266700" algn="l"/>
              </a:tabLst>
            </a:pPr>
            <a:endParaRPr lang="en-GB" sz="500" b="1" dirty="0">
              <a:latin typeface="Calibri"/>
              <a:cs typeface="Calibri"/>
            </a:endParaRPr>
          </a:p>
          <a:p>
            <a:pPr>
              <a:tabLst>
                <a:tab pos="261938" algn="l"/>
              </a:tabLst>
            </a:pPr>
            <a:r>
              <a:rPr lang="en-GB" sz="600" b="1" dirty="0">
                <a:latin typeface="Calibri"/>
                <a:cs typeface="Calibri"/>
              </a:rPr>
              <a:t>	EN 1149-5:2008 - Protective clothing – Electrostatic properties – Part 5</a:t>
            </a:r>
            <a:br>
              <a:rPr lang="en-GB" sz="600" b="1" dirty="0">
                <a:latin typeface="Calibri"/>
                <a:cs typeface="Calibri"/>
              </a:rPr>
            </a:br>
            <a:r>
              <a:rPr lang="en-GB" sz="600" b="1" dirty="0">
                <a:latin typeface="Calibri"/>
                <a:cs typeface="Calibri"/>
              </a:rPr>
              <a:t>	</a:t>
            </a:r>
            <a:r>
              <a:rPr lang="en-GB" sz="600" dirty="0">
                <a:latin typeface="Calibri"/>
                <a:cs typeface="Calibri"/>
              </a:rPr>
              <a:t>Pre-treatment - 5 washes at 75°C according to norm ISO 15797:2002/COR 1:2004 method 8 &amp; A (Tumble drying) </a:t>
            </a:r>
          </a:p>
          <a:p>
            <a:pPr>
              <a:tabLst>
                <a:tab pos="261938" algn="l"/>
              </a:tabLst>
            </a:pPr>
            <a:r>
              <a:rPr lang="en-GB" sz="600" dirty="0">
                <a:latin typeface="Calibri"/>
                <a:cs typeface="Calibri"/>
              </a:rPr>
              <a:t>	Tested according to EN1149-3 method 2 at a temperature of : </a:t>
            </a:r>
            <a:r>
              <a:rPr lang="en-GB" sz="600" dirty="0">
                <a:latin typeface="Calibri" charset="0"/>
                <a:ea typeface="Calibri" charset="0"/>
                <a:cs typeface="Calibri" charset="0"/>
              </a:rPr>
              <a:t>23±1</a:t>
            </a:r>
            <a:r>
              <a:rPr lang="en-GB" sz="600" dirty="0">
                <a:latin typeface="Calibri"/>
                <a:cs typeface="Calibri"/>
              </a:rPr>
              <a:t>°C and </a:t>
            </a:r>
            <a:r>
              <a:rPr lang="en-GB" sz="600" dirty="0">
                <a:latin typeface="Calibri" charset="0"/>
                <a:ea typeface="Calibri" charset="0"/>
                <a:cs typeface="Calibri" charset="0"/>
              </a:rPr>
              <a:t>25±5</a:t>
            </a:r>
            <a:r>
              <a:rPr lang="en-GB" sz="600" dirty="0">
                <a:latin typeface="Calibri"/>
                <a:cs typeface="Calibri"/>
              </a:rPr>
              <a:t>% relative humidity: t50&lt;4s or S&gt;0.2</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IEC 61482-2:2009 – Class 1, 4kA - Protective clothing against the thermal hazards of an electric arc </a:t>
            </a:r>
          </a:p>
          <a:p>
            <a:pPr>
              <a:tabLst>
                <a:tab pos="266700" algn="l"/>
              </a:tabLst>
            </a:pPr>
            <a:r>
              <a:rPr lang="en-GB" sz="600" dirty="0">
                <a:latin typeface="Calibri"/>
                <a:cs typeface="Calibri"/>
              </a:rPr>
              <a:t>	Pre-treatment - 5 washes at 75°C according to norm ISO 15797:2002/COR 1:2004 method 8 &amp; A (Tumble drying) </a:t>
            </a:r>
          </a:p>
          <a:p>
            <a:pPr>
              <a:tabLst>
                <a:tab pos="266700" algn="l"/>
              </a:tabLst>
            </a:pPr>
            <a:r>
              <a:rPr lang="en-GB" sz="600" b="1" dirty="0">
                <a:latin typeface="Calibri"/>
                <a:cs typeface="Calibri"/>
              </a:rPr>
              <a:t>	Class 1 </a:t>
            </a:r>
            <a:r>
              <a:rPr lang="en-GB" sz="600" dirty="0">
                <a:latin typeface="Calibri"/>
                <a:cs typeface="Calibri"/>
              </a:rPr>
              <a:t>– Arc 4kA – Time 500ms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13034:2005+A1:2009 –  Protective clothing against liquid chemicals.</a:t>
            </a:r>
            <a:r>
              <a:rPr lang="en-GB" sz="600" dirty="0">
                <a:latin typeface="Calibri"/>
                <a:cs typeface="Calibri"/>
              </a:rPr>
              <a:t> </a:t>
            </a:r>
          </a:p>
          <a:p>
            <a:pPr>
              <a:tabLst>
                <a:tab pos="266700" algn="l"/>
                <a:tab pos="717550" algn="l"/>
              </a:tabLst>
            </a:pPr>
            <a:r>
              <a:rPr lang="fr-FR" sz="600" dirty="0">
                <a:latin typeface="Calibri"/>
                <a:cs typeface="Calibri"/>
              </a:rPr>
              <a:t>	</a:t>
            </a:r>
            <a:r>
              <a:rPr lang="en-GB" sz="600" dirty="0">
                <a:latin typeface="Calibri"/>
                <a:cs typeface="Calibri"/>
              </a:rPr>
              <a:t>Pre-treatment – 5 &amp; 10 washes at 75°C according to norm ISO 15797:2002/COR 1:2004 method 8 &amp; A (Tumble drying) </a:t>
            </a:r>
            <a:endParaRPr lang="fr-FR" sz="600" dirty="0">
              <a:latin typeface="Calibri"/>
              <a:cs typeface="Calibri"/>
            </a:endParaRPr>
          </a:p>
          <a:p>
            <a:pPr>
              <a:tabLst>
                <a:tab pos="266700" algn="l"/>
                <a:tab pos="717550" algn="l"/>
              </a:tabLst>
            </a:pPr>
            <a:r>
              <a:rPr lang="fr-FR" sz="600" dirty="0">
                <a:latin typeface="Calibri"/>
                <a:cs typeface="Calibri"/>
              </a:rPr>
              <a:t>	</a:t>
            </a:r>
            <a:r>
              <a:rPr lang="en-GB" sz="600" dirty="0">
                <a:latin typeface="Calibri"/>
                <a:cs typeface="Calibri"/>
              </a:rPr>
              <a:t>Performances : 	Coverall 8MTHCN &amp; 8MTHCO - </a:t>
            </a:r>
            <a:r>
              <a:rPr lang="en-GB" sz="600" b="1" dirty="0">
                <a:latin typeface="Calibri"/>
                <a:cs typeface="Calibri"/>
              </a:rPr>
              <a:t>Type 6</a:t>
            </a:r>
          </a:p>
          <a:p>
            <a:pPr>
              <a:tabLst>
                <a:tab pos="266700" algn="l"/>
                <a:tab pos="717550" algn="l"/>
              </a:tabLst>
            </a:pPr>
            <a:r>
              <a:rPr lang="en-GB" sz="600" dirty="0">
                <a:latin typeface="Calibri"/>
                <a:cs typeface="Calibri"/>
              </a:rPr>
              <a:t>			Jacket 8MTHJN - </a:t>
            </a:r>
            <a:r>
              <a:rPr lang="en-GB" sz="600" b="1" dirty="0">
                <a:latin typeface="Calibri"/>
                <a:cs typeface="Calibri"/>
              </a:rPr>
              <a:t>Type PB 6</a:t>
            </a:r>
          </a:p>
          <a:p>
            <a:pPr>
              <a:tabLst>
                <a:tab pos="266700" algn="l"/>
                <a:tab pos="717550" algn="l"/>
              </a:tabLst>
            </a:pPr>
            <a:r>
              <a:rPr lang="en-GB" sz="600" dirty="0">
                <a:latin typeface="Calibri"/>
                <a:cs typeface="Calibri"/>
              </a:rPr>
              <a:t>			Trousers 8MTHTN - </a:t>
            </a:r>
            <a:r>
              <a:rPr lang="en-GB" sz="600" b="1" dirty="0">
                <a:latin typeface="Calibri"/>
                <a:cs typeface="Calibri"/>
              </a:rPr>
              <a:t>Type PB 6</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14404:2004+A1:2010 (Coverall &amp; Trouser) Knee Protectors for work in a kneeling position </a:t>
            </a:r>
          </a:p>
          <a:p>
            <a:pPr>
              <a:tabLst>
                <a:tab pos="266700" algn="l"/>
              </a:tabLst>
            </a:pPr>
            <a:r>
              <a:rPr lang="en-GB" sz="600" dirty="0">
                <a:latin typeface="Calibri"/>
                <a:cs typeface="Calibri"/>
              </a:rPr>
              <a:t>	Pre-treatment - 5 washes at 75°C according to norm ISO 15797:2002/COR 1:2004 method 8 &amp; A (Tumble drying) </a:t>
            </a:r>
          </a:p>
          <a:p>
            <a:pPr>
              <a:tabLst>
                <a:tab pos="266700" algn="l"/>
              </a:tabLst>
            </a:pPr>
            <a:r>
              <a:rPr lang="en-GB" sz="600" dirty="0">
                <a:latin typeface="Calibri"/>
                <a:cs typeface="Calibri"/>
              </a:rPr>
              <a:t>	Performances : 	Coverall 8MTHCN &amp; 8MTHCO - </a:t>
            </a:r>
            <a:r>
              <a:rPr lang="en-GB" sz="600" b="1" dirty="0">
                <a:latin typeface="Calibri"/>
                <a:cs typeface="Calibri"/>
              </a:rPr>
              <a:t>Type 2 – Level 0 </a:t>
            </a:r>
            <a:r>
              <a:rPr lang="en-GB" sz="600" dirty="0">
                <a:latin typeface="Calibri"/>
                <a:cs typeface="Calibri"/>
              </a:rPr>
              <a:t>(Applicable with Kneepads ref. 8KNEE)</a:t>
            </a:r>
          </a:p>
          <a:p>
            <a:pPr>
              <a:tabLst>
                <a:tab pos="266700" algn="l"/>
              </a:tabLst>
            </a:pPr>
            <a:r>
              <a:rPr lang="en-GB" sz="600" dirty="0">
                <a:latin typeface="Calibri"/>
                <a:cs typeface="Calibri"/>
              </a:rPr>
              <a:t>		Trousers 8MTHTN - </a:t>
            </a:r>
            <a:r>
              <a:rPr lang="en-GB" sz="600" b="1" dirty="0">
                <a:latin typeface="Calibri"/>
                <a:cs typeface="Calibri"/>
              </a:rPr>
              <a:t>Type 2 – Level 0 </a:t>
            </a:r>
            <a:r>
              <a:rPr lang="en-GB" sz="600" dirty="0">
                <a:latin typeface="Calibri"/>
                <a:cs typeface="Calibri"/>
              </a:rPr>
              <a:t>(Applicable with Kneepads ref. 8KNEE)</a:t>
            </a:r>
          </a:p>
          <a:p>
            <a:pPr>
              <a:tabLst>
                <a:tab pos="266700" algn="l"/>
              </a:tabLst>
            </a:pPr>
            <a:endParaRPr lang="en-GB" sz="200" dirty="0">
              <a:latin typeface="Calibri"/>
              <a:cs typeface="Calibri"/>
            </a:endParaRPr>
          </a:p>
          <a:p>
            <a:pPr>
              <a:tabLst>
                <a:tab pos="266700" algn="l"/>
              </a:tabLst>
            </a:pPr>
            <a:r>
              <a:rPr lang="en-GB" sz="600" b="1" dirty="0">
                <a:latin typeface="Calibri"/>
                <a:cs typeface="Calibri"/>
              </a:rPr>
              <a:t>	Knee protection class are classified as follows :</a:t>
            </a:r>
          </a:p>
          <a:p>
            <a:pPr>
              <a:tabLst>
                <a:tab pos="266700" algn="l"/>
              </a:tabLst>
            </a:pPr>
            <a:r>
              <a:rPr lang="en-GB" sz="600" b="1" dirty="0">
                <a:latin typeface="Calibri"/>
                <a:cs typeface="Calibri"/>
              </a:rPr>
              <a:t>	Type 1 : </a:t>
            </a:r>
            <a:r>
              <a:rPr lang="en-GB" sz="600" dirty="0">
                <a:latin typeface="Calibri"/>
                <a:cs typeface="Calibri"/>
              </a:rPr>
              <a:t>Kneepads independent of other clothing, fastened around the legs.	</a:t>
            </a:r>
          </a:p>
          <a:p>
            <a:pPr>
              <a:tabLst>
                <a:tab pos="266700" algn="l"/>
              </a:tabLst>
            </a:pPr>
            <a:r>
              <a:rPr lang="en-GB" sz="600" b="1" dirty="0">
                <a:latin typeface="Calibri"/>
                <a:cs typeface="Calibri"/>
              </a:rPr>
              <a:t>	Type 2 : </a:t>
            </a:r>
            <a:r>
              <a:rPr lang="en-GB" sz="600" dirty="0">
                <a:latin typeface="Calibri"/>
                <a:cs typeface="Calibri"/>
              </a:rPr>
              <a:t>Knee pads in foam or other padding, secured in pockets on the legs, or which is permanently attached to the pants.	</a:t>
            </a:r>
          </a:p>
          <a:p>
            <a:pPr>
              <a:tabLst>
                <a:tab pos="266700" algn="l"/>
              </a:tabLst>
            </a:pPr>
            <a:r>
              <a:rPr lang="en-GB" sz="600" b="1" dirty="0">
                <a:latin typeface="Calibri"/>
                <a:cs typeface="Calibri"/>
              </a:rPr>
              <a:t>	Type 3 : </a:t>
            </a:r>
            <a:r>
              <a:rPr lang="en-GB" sz="600" dirty="0">
                <a:latin typeface="Calibri"/>
                <a:cs typeface="Calibri"/>
              </a:rPr>
              <a:t>Knee pads not stuck to the body, but placed in position as the user moves around.	</a:t>
            </a:r>
          </a:p>
          <a:p>
            <a:pPr>
              <a:tabLst>
                <a:tab pos="266700" algn="l"/>
              </a:tabLst>
            </a:pPr>
            <a:r>
              <a:rPr lang="en-GB" sz="600" b="1" dirty="0">
                <a:latin typeface="Calibri"/>
                <a:cs typeface="Calibri"/>
              </a:rPr>
              <a:t>	Type 4 : </a:t>
            </a:r>
            <a:r>
              <a:rPr lang="en-GB" sz="600" dirty="0">
                <a:latin typeface="Calibri"/>
                <a:cs typeface="Calibri"/>
              </a:rPr>
              <a:t>Knee pads, which is part of a unit with additional functions, such as the framework for support to stand up, or kneeling seat. Can be worn on the body, or be independent.</a:t>
            </a:r>
          </a:p>
          <a:p>
            <a:pPr>
              <a:tabLst>
                <a:tab pos="266700" algn="l"/>
              </a:tabLst>
            </a:pPr>
            <a:endParaRPr lang="en-GB" sz="300" b="1" dirty="0">
              <a:latin typeface="Calibri"/>
              <a:cs typeface="Calibri"/>
            </a:endParaRPr>
          </a:p>
          <a:p>
            <a:pPr>
              <a:tabLst>
                <a:tab pos="266700" algn="l"/>
              </a:tabLst>
            </a:pPr>
            <a:r>
              <a:rPr lang="en-GB" sz="600" b="1" dirty="0">
                <a:latin typeface="Calibri"/>
                <a:cs typeface="Calibri"/>
              </a:rPr>
              <a:t>	Protection Level 0 : </a:t>
            </a:r>
            <a:r>
              <a:rPr lang="en-GB" sz="600" dirty="0">
                <a:latin typeface="Calibri"/>
                <a:cs typeface="Calibri"/>
              </a:rPr>
              <a:t>Flat floor surfaces	</a:t>
            </a:r>
          </a:p>
          <a:p>
            <a:pPr>
              <a:tabLst>
                <a:tab pos="266700" algn="l"/>
              </a:tabLst>
            </a:pPr>
            <a:r>
              <a:rPr lang="en-GB" sz="600" b="1" dirty="0">
                <a:latin typeface="Calibri"/>
                <a:cs typeface="Calibri"/>
              </a:rPr>
              <a:t>	Protection Level 1 : </a:t>
            </a:r>
            <a:r>
              <a:rPr lang="en-GB" sz="600" dirty="0">
                <a:latin typeface="Calibri"/>
                <a:cs typeface="Calibri"/>
              </a:rPr>
              <a:t>Flat or uneven floor surfaces. Protects against penetration by a force of at least (100 ± 5) N	</a:t>
            </a:r>
          </a:p>
          <a:p>
            <a:pPr>
              <a:tabLst>
                <a:tab pos="266700" algn="l"/>
              </a:tabLst>
            </a:pPr>
            <a:r>
              <a:rPr lang="en-GB" sz="600" b="1" dirty="0">
                <a:latin typeface="Calibri"/>
                <a:cs typeface="Calibri"/>
              </a:rPr>
              <a:t>	Protection Level 2 : </a:t>
            </a:r>
            <a:r>
              <a:rPr lang="en-GB" sz="600" dirty="0">
                <a:latin typeface="Calibri"/>
                <a:cs typeface="Calibri"/>
              </a:rPr>
              <a:t>Flat or uneven floor surfaces under severe conditions. Protects against penetration by a force of at least (250 ± 10) N.</a:t>
            </a:r>
          </a:p>
          <a:p>
            <a:endParaRPr lang="en-GB" sz="300" b="1" dirty="0">
              <a:latin typeface="Calibri"/>
              <a:cs typeface="Calibri"/>
            </a:endParaRPr>
          </a:p>
          <a:p>
            <a:r>
              <a:rPr lang="en-GB" sz="600" b="1" dirty="0">
                <a:latin typeface="Calibri"/>
                <a:cs typeface="Calibri"/>
              </a:rPr>
              <a:t>Wash care instructions</a:t>
            </a:r>
            <a:endParaRPr lang="en-GB" sz="600" dirty="0">
              <a:latin typeface="Calibri"/>
              <a:cs typeface="Calibri"/>
            </a:endParaRPr>
          </a:p>
          <a:p>
            <a:r>
              <a:rPr lang="en-GB" sz="500" dirty="0">
                <a:latin typeface="Calibri"/>
                <a:cs typeface="Calibri"/>
              </a:rPr>
              <a:t>Wash at 75°C, according to ISO 15797:2002/COR 1:2004 method 8 &amp; A tumble drying.</a:t>
            </a:r>
          </a:p>
          <a:p>
            <a:r>
              <a:rPr lang="en-GB" sz="500" dirty="0">
                <a:latin typeface="Calibri"/>
                <a:cs typeface="Calibri"/>
              </a:rPr>
              <a:t>Do not bleach, do not use acids when rinsing. </a:t>
            </a:r>
          </a:p>
          <a:p>
            <a:r>
              <a:rPr lang="en-GB" sz="500" dirty="0">
                <a:latin typeface="Calibri"/>
                <a:cs typeface="Calibri"/>
              </a:rPr>
              <a:t>Tumble dry allowed. </a:t>
            </a:r>
          </a:p>
          <a:p>
            <a:r>
              <a:rPr lang="en-GB" sz="500" dirty="0">
                <a:latin typeface="Calibri"/>
                <a:cs typeface="Calibri"/>
              </a:rPr>
              <a:t>Iron at medium setting (below 150°C). </a:t>
            </a:r>
          </a:p>
          <a:p>
            <a:r>
              <a:rPr lang="en-GB" sz="500" dirty="0">
                <a:latin typeface="Calibri"/>
                <a:cs typeface="Calibri"/>
              </a:rPr>
              <a:t>Use dry cleaning agent other than Trichloroethylene. </a:t>
            </a:r>
          </a:p>
          <a:p>
            <a:r>
              <a:rPr lang="en-GB" sz="500" dirty="0">
                <a:latin typeface="Calibri"/>
                <a:cs typeface="Calibri"/>
              </a:rPr>
              <a:t>Always wash your flame retardant PPE separately to avoid some migration of flammable loose </a:t>
            </a:r>
            <a:r>
              <a:rPr lang="en-GB" sz="500" dirty="0" err="1">
                <a:latin typeface="Calibri"/>
                <a:cs typeface="Calibri"/>
              </a:rPr>
              <a:t>fibers</a:t>
            </a:r>
            <a:r>
              <a:rPr lang="en-GB" sz="500" dirty="0">
                <a:latin typeface="Calibri"/>
                <a:cs typeface="Calibri"/>
              </a:rPr>
              <a:t> or components. Pre washed dirty garments, make sure that the garments are properly rinse after wash. 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300" dirty="0">
              <a:latin typeface="Calibri"/>
              <a:cs typeface="Calibri"/>
            </a:endParaRPr>
          </a:p>
          <a:p>
            <a:r>
              <a:rPr lang="en-GB" sz="600" b="1" dirty="0">
                <a:latin typeface="Calibri"/>
                <a:cs typeface="Calibri"/>
              </a:rPr>
              <a:t>Storage</a:t>
            </a:r>
          </a:p>
          <a:p>
            <a:r>
              <a:rPr lang="en-GB" sz="500" dirty="0">
                <a:latin typeface="Calibri"/>
                <a:cs typeface="Calibri"/>
              </a:rPr>
              <a:t>Importance should be placed on ensuring garments are not subjected to damp storage conditions and under direct sunlight, as direct sunlight may cause the colour to fade. </a:t>
            </a:r>
          </a:p>
          <a:p>
            <a:r>
              <a:rPr lang="en-GB" sz="500" dirty="0">
                <a:latin typeface="Calibri"/>
                <a:cs typeface="Calibri"/>
              </a:rPr>
              <a:t>Garment, if unused for 1 year should be washed as per the care instruction before use. </a:t>
            </a:r>
          </a:p>
          <a:p>
            <a:endParaRPr lang="en-GB" sz="300" dirty="0">
              <a:latin typeface="Calibri"/>
              <a:cs typeface="Calibri"/>
            </a:endParaRPr>
          </a:p>
          <a:p>
            <a:pPr>
              <a:spcAft>
                <a:spcPts val="0"/>
              </a:spcAft>
            </a:pPr>
            <a:r>
              <a:rPr lang="en-GB" sz="600" b="1" dirty="0">
                <a:latin typeface="Calibri"/>
                <a:ea typeface="Calibri"/>
                <a:cs typeface="Calibri"/>
              </a:rPr>
              <a:t>Recycling </a:t>
            </a:r>
          </a:p>
          <a:p>
            <a:pPr>
              <a:spcAft>
                <a:spcPts val="0"/>
              </a:spcAft>
            </a:pPr>
            <a:r>
              <a:rPr lang="en-GB" sz="500" dirty="0">
                <a:latin typeface="Calibri"/>
                <a:ea typeface="Calibri"/>
                <a:cs typeface="Calibri"/>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500" dirty="0">
              <a:latin typeface="Calibri"/>
              <a:cs typeface="Calibri"/>
            </a:endParaRPr>
          </a:p>
          <a:p>
            <a:endParaRPr lang="en-GB" sz="400" dirty="0">
              <a:latin typeface="Calibri"/>
              <a:cs typeface="Calibri"/>
            </a:endParaRPr>
          </a:p>
          <a:p>
            <a:r>
              <a:rPr lang="en-GB" sz="600" b="1" dirty="0">
                <a:latin typeface="Calibri"/>
                <a:cs typeface="Calibri"/>
              </a:rPr>
              <a:t>Recommendations</a:t>
            </a:r>
          </a:p>
          <a:p>
            <a:r>
              <a:rPr lang="en-GB" sz="500" dirty="0">
                <a:latin typeface="Calibri"/>
                <a:cs typeface="Calibri"/>
              </a:rPr>
              <a:t>These garments are suitable when worn for up to 8 hours at an ambient temperature.  Dirty clothing may lead to a reduction in protection. Limited flame spread properties will be reduced if contaminated with flammable liquids. Garments if worn next to skin may not eliminate all risk of burns. These garment can only protect where it covers the body, additional partial body protection may be required. Nonconforming garments to EN 11612 and/or EN 1149-5 when worn over these garments eliminates the effectiveness of these garments. </a:t>
            </a:r>
          </a:p>
          <a:p>
            <a:r>
              <a:rPr lang="en-GB" sz="500" dirty="0">
                <a:latin typeface="Calibri"/>
                <a:cs typeface="Calibri"/>
              </a:rPr>
              <a:t>During welding operations the wearer is suggested to cover the front body at least from side seam to side seam. </a:t>
            </a:r>
          </a:p>
          <a:p>
            <a:r>
              <a:rPr lang="en-GB" sz="500" dirty="0">
                <a:latin typeface="Calibri"/>
                <a:cs typeface="Calibri"/>
              </a:rPr>
              <a:t>The level of protection against flame will be reduced if the welder’s protective clothing is contaminated with flammable materials. </a:t>
            </a:r>
          </a:p>
          <a:p>
            <a:r>
              <a:rPr lang="en-GB" sz="500" dirty="0">
                <a:latin typeface="Calibri"/>
                <a:cs typeface="Calibri"/>
              </a:rPr>
              <a:t>An increase in the oxygen content of the air will reduce considerably the protection of the welder’s protective clothing against flame. Care should be taken when welding in confined spaces e.g. it is possible that the atmosphere may become enriched with oxygen. </a:t>
            </a:r>
          </a:p>
          <a:p>
            <a:r>
              <a:rPr lang="en-GB" sz="500" dirty="0">
                <a:latin typeface="Calibri"/>
                <a:cs typeface="Calibri"/>
              </a:rPr>
              <a:t>Not all welding voltage carrying parts of arc welding installations can be protected against direct contact.  Additional partial body protection may be required e.g. for welding overhead. The garment is only intended to protect against brief inadvertent contact with live parts of an arc welding circuit and that additional electrical insulation layers will be required where there is an increased risk of electric shock. </a:t>
            </a:r>
          </a:p>
          <a:p>
            <a:r>
              <a:rPr lang="en-GB" sz="500" dirty="0">
                <a:latin typeface="Calibri"/>
                <a:cs typeface="Calibri"/>
              </a:rPr>
              <a:t>If exposed to gas or liquid jets of high pressure, the use of chemical protective clothing Type 6 or PB6 may be insufficient. Faced with some highly concentrated chemicals , the properties of the garment may require higher performance , both in terms of performance materials and workmanship . Only the user will judge the adequacy of the garment with other equipment and durability . the manufacturer can not be held responsible for the misuse of the garment.</a:t>
            </a:r>
          </a:p>
          <a:p>
            <a:r>
              <a:rPr lang="en-GB" sz="500" dirty="0">
                <a:latin typeface="Calibri"/>
                <a:cs typeface="Calibri"/>
              </a:rPr>
              <a:t>Workers wearing electrostatic dissipative protective clothing should be properly earthed </a:t>
            </a:r>
            <a:r>
              <a:rPr lang="en-GB" sz="500" dirty="0">
                <a:latin typeface="Calibri" charset="0"/>
                <a:ea typeface="Calibri" charset="0"/>
                <a:cs typeface="Calibri" charset="0"/>
              </a:rPr>
              <a:t>, that the resistance between the person and the earth shall be less than 10</a:t>
            </a:r>
            <a:r>
              <a:rPr lang="en-GB" sz="500" baseline="30000" dirty="0">
                <a:latin typeface="Calibri" charset="0"/>
                <a:ea typeface="Calibri" charset="0"/>
                <a:cs typeface="Calibri" charset="0"/>
              </a:rPr>
              <a:t>8</a:t>
            </a:r>
            <a:r>
              <a:rPr lang="en-GB" sz="500" dirty="0">
                <a:latin typeface="Calibri" charset="0"/>
                <a:ea typeface="Calibri" charset="0"/>
                <a:cs typeface="Calibri" charset="0"/>
              </a:rPr>
              <a:t>Ω </a:t>
            </a:r>
            <a:r>
              <a:rPr lang="en-GB" sz="500" dirty="0">
                <a:latin typeface="Calibri"/>
                <a:cs typeface="Calibri"/>
              </a:rPr>
              <a:t>(via electrostatic dissipative footwear meeting EN 20345 or EN 20347 with auxiliary requirement A or by other suitable means). </a:t>
            </a:r>
          </a:p>
          <a:p>
            <a:r>
              <a:rPr lang="en-GB" sz="500" dirty="0">
                <a:latin typeface="Calibri"/>
                <a:cs typeface="Calibri"/>
              </a:rPr>
              <a:t>The electrostatic dissipative protective clothing shall not be open or removed whilst in the presence of flammable or explosive atmosphere or whilst handling flammable or explosive substances. </a:t>
            </a:r>
          </a:p>
          <a:p>
            <a:r>
              <a:rPr lang="en-GB" sz="500" dirty="0">
                <a:latin typeface="Calibri"/>
                <a:cs typeface="Calibri"/>
              </a:rPr>
              <a:t>The electrostatic dissipative performance of the electrostatic dissipative protective clothing can be affected by wear and tear, laundering and possible contamination. </a:t>
            </a:r>
          </a:p>
          <a:p>
            <a:r>
              <a:rPr lang="en-GB" sz="500" dirty="0">
                <a:latin typeface="Calibri"/>
                <a:cs typeface="Calibri"/>
              </a:rPr>
              <a:t>The electrostatic dissipative protective clothing shall not be used in oxygen enriched atmospheres without prior of the responsible safety engineer. </a:t>
            </a:r>
          </a:p>
          <a:p>
            <a:r>
              <a:rPr lang="en-GB" sz="500" dirty="0">
                <a:latin typeface="Calibri"/>
                <a:cs typeface="Calibri"/>
              </a:rPr>
              <a:t>The electrostatic protection provided by the garment will be reduced when it is wet, dirty or soaked with sweat. </a:t>
            </a:r>
          </a:p>
          <a:p>
            <a:r>
              <a:rPr lang="en-GB" sz="500" dirty="0">
                <a:latin typeface="Calibri"/>
                <a:cs typeface="Calibri"/>
              </a:rPr>
              <a:t>The EN 1149-5 norm may not be sufficient if used in some specific explosive atmospheres</a:t>
            </a:r>
          </a:p>
          <a:p>
            <a:r>
              <a:rPr lang="en-GB" sz="500" dirty="0">
                <a:latin typeface="Calibri"/>
                <a:cs typeface="Calibri"/>
              </a:rPr>
              <a:t>In case of a two pieces protective garment, both the items should be worn together to provide the specified level of protection.</a:t>
            </a:r>
          </a:p>
          <a:p>
            <a:r>
              <a:rPr lang="en-GB" sz="500" dirty="0">
                <a:latin typeface="Calibri"/>
                <a:cs typeface="Calibri"/>
              </a:rPr>
              <a:t>This high-visibility protective garment must not be covered by other clothing or equipment. The use of a high-visibility garment does not guarantee that the wearer will be visible in all circumstances and conditions. The performance class can be obtained by using a single garment or a clothing ensemble. A clothing ensemble can be classified to a higher protective class than the single garment separately. This eventual higher class is stated in the marking of the garment. If the high-visibility protective garment is dirty, its performance will be impaired. Note that the class of the garment is based on the area of visible material which is why surface marking of garments is restricted. </a:t>
            </a:r>
          </a:p>
          <a:p>
            <a:endParaRPr lang="en-GB" sz="300" dirty="0">
              <a:latin typeface="Calibri"/>
              <a:cs typeface="Calibri"/>
            </a:endParaRPr>
          </a:p>
          <a:p>
            <a:r>
              <a:rPr lang="en-GB" sz="500" dirty="0">
                <a:latin typeface="Calibri"/>
                <a:cs typeface="Calibri"/>
              </a:rPr>
              <a:t>No modification of this garment e.g. adding logos is allowed after EC Type Approval </a:t>
            </a:r>
          </a:p>
          <a:p>
            <a:endParaRPr lang="en-GB" sz="3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endParaRPr lang="en-US" sz="600" dirty="0">
              <a:latin typeface="Calibri" panose="020F0502020204030204" pitchFamily="34" charset="0"/>
              <a:ea typeface="Calibri"/>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3795167553"/>
              </p:ext>
            </p:extLst>
          </p:nvPr>
        </p:nvGraphicFramePr>
        <p:xfrm>
          <a:off x="435247" y="9129464"/>
          <a:ext cx="6117954" cy="601216"/>
        </p:xfrm>
        <a:graphic>
          <a:graphicData uri="http://schemas.openxmlformats.org/drawingml/2006/table">
            <a:tbl>
              <a:tblPr firstRow="1" bandRow="1">
                <a:effectLst/>
                <a:tableStyleId>{5C22544A-7EE6-4342-B048-85BDC9FD1C3A}</a:tableStyleId>
              </a:tblPr>
              <a:tblGrid>
                <a:gridCol w="2003153">
                  <a:extLst>
                    <a:ext uri="{9D8B030D-6E8A-4147-A177-3AD203B41FA5}">
                      <a16:colId xmlns:a16="http://schemas.microsoft.com/office/drawing/2014/main" xmlns="" val="20000"/>
                    </a:ext>
                  </a:extLst>
                </a:gridCol>
                <a:gridCol w="1953941">
                  <a:extLst>
                    <a:ext uri="{9D8B030D-6E8A-4147-A177-3AD203B41FA5}">
                      <a16:colId xmlns:a16="http://schemas.microsoft.com/office/drawing/2014/main" xmlns="" val="20001"/>
                    </a:ext>
                  </a:extLst>
                </a:gridCol>
                <a:gridCol w="2160860">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dirty="0">
                          <a:ln>
                            <a:noFill/>
                          </a:ln>
                          <a:solidFill>
                            <a:schemeClr val="tx1"/>
                          </a:solidFill>
                          <a:latin typeface="Calibri"/>
                          <a:cs typeface="Calibri"/>
                        </a:rPr>
                        <a:t>NOTIFIED BODY – PRODUCTION CONTROL</a:t>
                      </a:r>
                      <a:r>
                        <a:rPr lang="en-US" sz="600" baseline="0" dirty="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N°0161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(Alicante) - Espagne</a:t>
                      </a:r>
                    </a:p>
                    <a:p>
                      <a:pPr algn="ctr"/>
                      <a:r>
                        <a:rPr lang="fr-FR" sz="600" dirty="0">
                          <a:ln>
                            <a:noFill/>
                          </a:ln>
                          <a:solidFill>
                            <a:schemeClr val="tx1"/>
                          </a:solidFill>
                          <a:latin typeface="Calibri"/>
                          <a:cs typeface="Calibri"/>
                        </a:rPr>
                        <a:t>Tel.</a:t>
                      </a:r>
                      <a:r>
                        <a:rPr lang="fr-FR" sz="600" baseline="0" dirty="0">
                          <a:ln>
                            <a:noFill/>
                          </a:ln>
                          <a:solidFill>
                            <a:schemeClr val="tx1"/>
                          </a:solidFill>
                          <a:latin typeface="Calibri"/>
                          <a:cs typeface="Calibri"/>
                        </a:rPr>
                        <a:t> +34 965 54 22 00 - Fax.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N°0339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UK</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Tel.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Fax.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algn="r"/>
            <a:r>
              <a:rPr lang="en-GB" sz="500" dirty="0">
                <a:latin typeface="Calibri"/>
                <a:cs typeface="Calibri"/>
              </a:rPr>
              <a:t>For the coverall take the larger measures between B &amp; C</a:t>
            </a:r>
          </a:p>
          <a:p>
            <a:pPr algn="r"/>
            <a:r>
              <a:rPr lang="en-GB" sz="500" dirty="0">
                <a:latin typeface="Calibri"/>
                <a:cs typeface="Calibri"/>
              </a:rPr>
              <a:t>In case of doubt between two sizes, choose the larger one</a:t>
            </a:r>
          </a:p>
          <a:p>
            <a:pPr algn="r"/>
            <a:r>
              <a:rPr lang="en-GB" sz="500" dirty="0">
                <a:latin typeface="Calibri"/>
                <a:cs typeface="Calibri"/>
              </a:rPr>
              <a:t>Sizes – from S to 3XL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pic>
        <p:nvPicPr>
          <p:cNvPr id="46" name="Imag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rtlCol="0" anchor="ctr">
            <a:spAutoFit/>
          </a:bodyPr>
          <a:lstStyle/>
          <a:p>
            <a:pPr algn="ctr"/>
            <a:r>
              <a:rPr lang="fr-FR" sz="800" dirty="0" smtClean="0">
                <a:latin typeface="Calibri"/>
                <a:cs typeface="Calibri"/>
              </a:rPr>
              <a:t>v.20190214</a:t>
            </a:r>
            <a:endParaRPr lang="fr-FR" sz="800" dirty="0">
              <a:latin typeface="Calibri"/>
              <a:cs typeface="Calibri"/>
            </a:endParaRPr>
          </a:p>
        </p:txBody>
      </p:sp>
      <p:grpSp>
        <p:nvGrpSpPr>
          <p:cNvPr id="43" name="Grouper 42"/>
          <p:cNvGrpSpPr/>
          <p:nvPr/>
        </p:nvGrpSpPr>
        <p:grpSpPr>
          <a:xfrm>
            <a:off x="2871514" y="819400"/>
            <a:ext cx="341462" cy="364031"/>
            <a:chOff x="311379" y="1060561"/>
            <a:chExt cx="341462" cy="364031"/>
          </a:xfrm>
        </p:grpSpPr>
        <p:pic>
          <p:nvPicPr>
            <p:cNvPr id="44" name="Picture 20" descr="ce"/>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a:spcAft>
                  <a:spcPts val="0"/>
                </a:spcAft>
              </a:pPr>
              <a:r>
                <a:rPr lang="fr-FR" sz="1100" b="1" dirty="0">
                  <a:solidFill>
                    <a:srgbClr val="595959"/>
                  </a:solidFill>
                  <a:effectLst/>
                  <a:latin typeface="Calibri"/>
                  <a:ea typeface="Calibri"/>
                  <a:cs typeface="Times New Roman"/>
                </a:rPr>
                <a:t> </a:t>
              </a:r>
              <a:r>
                <a:rPr lang="fr-FR" sz="1100" b="1" dirty="0">
                  <a:effectLst/>
                  <a:latin typeface="Calibri"/>
                  <a:ea typeface="Calibri"/>
                  <a:cs typeface="Times New Roman"/>
                </a:rPr>
                <a:t>0339</a:t>
              </a:r>
              <a:endParaRPr lang="fr-FR" sz="1100" dirty="0">
                <a:effectLst/>
                <a:latin typeface="Calibri"/>
                <a:ea typeface="Calibri"/>
                <a:cs typeface="Times New Roman"/>
              </a:endParaRPr>
            </a:p>
          </p:txBody>
        </p:sp>
      </p:grpSp>
      <p:sp>
        <p:nvSpPr>
          <p:cNvPr id="48" name="ZoneTexte 47"/>
          <p:cNvSpPr txBox="1"/>
          <p:nvPr/>
        </p:nvSpPr>
        <p:spPr>
          <a:xfrm>
            <a:off x="116632" y="527120"/>
            <a:ext cx="3672408" cy="969496"/>
          </a:xfrm>
          <a:prstGeom prst="rect">
            <a:avLst/>
          </a:prstGeom>
          <a:noFill/>
        </p:spPr>
        <p:txBody>
          <a:bodyPr wrap="square" rtlCol="0">
            <a:spAutoFit/>
          </a:bodyPr>
          <a:lstStyle/>
          <a:p>
            <a:r>
              <a:rPr lang="en-GB" sz="900" b="1" u="sng" dirty="0">
                <a:latin typeface="Calibri"/>
                <a:cs typeface="Calibri"/>
              </a:rPr>
              <a:t>USER MANUAL</a:t>
            </a:r>
          </a:p>
          <a:p>
            <a:r>
              <a:rPr lang="en-US" sz="800" b="1" dirty="0">
                <a:latin typeface="Calibri" charset="0"/>
                <a:ea typeface="Calibri" charset="0"/>
                <a:cs typeface="Calibri" charset="0"/>
              </a:rPr>
              <a:t>These Information must be given &amp; read by the end user</a:t>
            </a:r>
            <a:endParaRPr lang="en-GB" sz="800" b="1" dirty="0">
              <a:latin typeface="Calibri"/>
              <a:cs typeface="Calibri"/>
            </a:endParaRPr>
          </a:p>
          <a:p>
            <a:r>
              <a:rPr lang="en-GB" sz="800" dirty="0">
                <a:latin typeface="Calibri"/>
                <a:cs typeface="Calibri"/>
              </a:rPr>
              <a:t>Coverall THOR – Navy ref. 8MTHCN, Orange ref. 8MTHCO</a:t>
            </a:r>
          </a:p>
          <a:p>
            <a:r>
              <a:rPr lang="en-GB" sz="800" dirty="0">
                <a:latin typeface="Calibri"/>
                <a:cs typeface="Calibri"/>
              </a:rPr>
              <a:t>Jacket THOR – Navy Ref. 8MTHJN</a:t>
            </a:r>
          </a:p>
          <a:p>
            <a:r>
              <a:rPr lang="en-GB" sz="800" dirty="0">
                <a:latin typeface="Calibri"/>
                <a:cs typeface="Calibri"/>
              </a:rPr>
              <a:t>Trousers THOR – Navy Ref. 8MTHTN</a:t>
            </a:r>
          </a:p>
          <a:p>
            <a:r>
              <a:rPr lang="en-GB" sz="800" b="1" dirty="0">
                <a:latin typeface="Calibri"/>
                <a:cs typeface="Calibri"/>
              </a:rPr>
              <a:t>78% Cotton, 20% Polyester, 2% Antistatic, 300 gsm</a:t>
            </a:r>
          </a:p>
          <a:p>
            <a:r>
              <a:rPr lang="en-GB" sz="800" dirty="0">
                <a:latin typeface="Calibri"/>
                <a:cs typeface="Calibri"/>
              </a:rPr>
              <a:t>Navy / Orange</a:t>
            </a:r>
          </a:p>
        </p:txBody>
      </p:sp>
      <p:pic>
        <p:nvPicPr>
          <p:cNvPr id="51" name="Image 50" descr="1161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152800"/>
            <a:ext cx="180000" cy="180000"/>
          </a:xfrm>
          <a:prstGeom prst="rect">
            <a:avLst/>
          </a:prstGeom>
        </p:spPr>
      </p:pic>
      <p:pic>
        <p:nvPicPr>
          <p:cNvPr id="57" name="Image 56" descr="61482.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0648" y="3512880"/>
            <a:ext cx="180000" cy="180000"/>
          </a:xfrm>
          <a:prstGeom prst="rect">
            <a:avLst/>
          </a:prstGeom>
        </p:spPr>
      </p:pic>
      <p:pic>
        <p:nvPicPr>
          <p:cNvPr id="58" name="Image 57" descr="1440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4429719"/>
            <a:ext cx="180000" cy="180000"/>
          </a:xfrm>
          <a:prstGeom prst="rect">
            <a:avLst/>
          </a:prstGeom>
        </p:spPr>
      </p:pic>
      <p:pic>
        <p:nvPicPr>
          <p:cNvPr id="59" name="Image 58" descr="13034.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5246" y="3908884"/>
            <a:ext cx="180000" cy="180000"/>
          </a:xfrm>
          <a:prstGeom prst="rect">
            <a:avLst/>
          </a:prstGeom>
        </p:spPr>
      </p:pic>
      <p:pic>
        <p:nvPicPr>
          <p:cNvPr id="33" name="Image 3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222293" y="5679195"/>
            <a:ext cx="1066664" cy="252000"/>
          </a:xfrm>
          <a:prstGeom prst="rect">
            <a:avLst/>
          </a:prstGeom>
        </p:spPr>
      </p:pic>
      <p:pic>
        <p:nvPicPr>
          <p:cNvPr id="24" name="Image 23"/>
          <p:cNvPicPr>
            <a:picLocks noChangeAspect="1"/>
          </p:cNvPicPr>
          <p:nvPr/>
        </p:nvPicPr>
        <p:blipFill>
          <a:blip r:embed="rId13"/>
          <a:stretch>
            <a:fillRect/>
          </a:stretch>
        </p:blipFill>
        <p:spPr>
          <a:xfrm>
            <a:off x="5066945" y="2144688"/>
            <a:ext cx="1602415" cy="2808356"/>
          </a:xfrm>
          <a:prstGeom prst="rect">
            <a:avLst/>
          </a:prstGeom>
        </p:spPr>
      </p:pic>
      <p:pic>
        <p:nvPicPr>
          <p:cNvPr id="25" name="Image 24"/>
          <p:cNvPicPr>
            <a:picLocks noChangeAspect="1"/>
          </p:cNvPicPr>
          <p:nvPr/>
        </p:nvPicPr>
        <p:blipFill>
          <a:blip r:embed="rId14"/>
          <a:stretch>
            <a:fillRect/>
          </a:stretch>
        </p:blipFill>
        <p:spPr>
          <a:xfrm>
            <a:off x="3789040" y="1749096"/>
            <a:ext cx="2880320" cy="380642"/>
          </a:xfrm>
          <a:prstGeom prst="rect">
            <a:avLst/>
          </a:prstGeom>
        </p:spPr>
      </p:pic>
      <p:pic>
        <p:nvPicPr>
          <p:cNvPr id="4" name="Image 3">
            <a:extLst>
              <a:ext uri="{FF2B5EF4-FFF2-40B4-BE49-F238E27FC236}">
                <a16:creationId xmlns:a16="http://schemas.microsoft.com/office/drawing/2014/main" xmlns="" id="{0B489080-7AAB-4E17-93A0-8AF300335430}"/>
              </a:ext>
            </a:extLst>
          </p:cNvPr>
          <p:cNvPicPr>
            <a:picLocks noChangeAspect="1"/>
          </p:cNvPicPr>
          <p:nvPr/>
        </p:nvPicPr>
        <p:blipFill>
          <a:blip r:embed="rId15"/>
          <a:stretch>
            <a:fillRect/>
          </a:stretch>
        </p:blipFill>
        <p:spPr>
          <a:xfrm>
            <a:off x="4158545" y="462320"/>
            <a:ext cx="2590800" cy="643739"/>
          </a:xfrm>
          <a:prstGeom prst="rect">
            <a:avLst/>
          </a:prstGeom>
        </p:spPr>
      </p:pic>
    </p:spTree>
    <p:extLst>
      <p:ext uri="{BB962C8B-B14F-4D97-AF65-F5344CB8AC3E}">
        <p14:creationId xmlns:p14="http://schemas.microsoft.com/office/powerpoint/2010/main" val="2278052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algn="ctr"/>
            <a:r>
              <a:rPr lang="en-GB" sz="1200" b="1">
                <a:latin typeface="Calibri"/>
                <a:cs typeface="Calibri"/>
              </a:rPr>
              <a:t>ΓΚΑΜΑ THOR</a:t>
            </a:r>
            <a:endParaRPr lang="en-GB" sz="3600" dirty="0">
              <a:latin typeface="Calibri"/>
              <a:cs typeface="Calibri"/>
            </a:endParaRPr>
          </a:p>
        </p:txBody>
      </p:sp>
      <p:sp>
        <p:nvSpPr>
          <p:cNvPr id="22" name="Rectangle 21"/>
          <p:cNvSpPr/>
          <p:nvPr/>
        </p:nvSpPr>
        <p:spPr>
          <a:xfrm>
            <a:off x="188800" y="1496616"/>
            <a:ext cx="6552568" cy="7589984"/>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3 - Σύμφωνα με τους κανόνες</a:t>
            </a:r>
          </a:p>
          <a:p>
            <a:pPr algn="ctr"/>
            <a:r>
              <a:rPr lang="en-GB" sz="500" dirty="0">
                <a:solidFill>
                  <a:srgbClr val="000000"/>
                </a:solidFill>
                <a:latin typeface="Calibri"/>
                <a:cs typeface="Calibri"/>
              </a:rPr>
              <a:t>Η πα</a:t>
            </a:r>
            <a:r>
              <a:rPr lang="en-GB" sz="500" dirty="0" err="1">
                <a:solidFill>
                  <a:srgbClr val="000000"/>
                </a:solidFill>
                <a:latin typeface="Calibri"/>
                <a:cs typeface="Calibri"/>
              </a:rPr>
              <a:t>ρουσί</a:t>
            </a:r>
            <a:r>
              <a:rPr lang="en-GB" sz="500" dirty="0">
                <a:solidFill>
                  <a:srgbClr val="000000"/>
                </a:solidFill>
                <a:latin typeface="Calibri"/>
                <a:cs typeface="Calibri"/>
              </a:rPr>
              <a:t>α αντανακλαστικών ταινιών δεν καθιστά την εν λόγω ενδυμασία ΜΑΠ υψηλής ορατότητας</a:t>
            </a: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EN ISO 11612: 2015 - A1 A2 B1 C1 E2 F1 - </a:t>
            </a:r>
            <a:r>
              <a:rPr lang="en-GB" sz="600" b="1" dirty="0" err="1">
                <a:latin typeface="Calibri"/>
                <a:cs typeface="Calibri"/>
              </a:rPr>
              <a:t>Προστ</a:t>
            </a:r>
            <a:r>
              <a:rPr lang="en-GB" sz="600" b="1" dirty="0">
                <a:latin typeface="Calibri"/>
                <a:cs typeface="Calibri"/>
              </a:rPr>
              <a:t>ατευτική ενδυμασία για τους εργαζομένους που </a:t>
            </a:r>
          </a:p>
          <a:p>
            <a:pPr>
              <a:tabLst>
                <a:tab pos="266700" algn="l"/>
              </a:tabLst>
            </a:pPr>
            <a:r>
              <a:rPr lang="en-GB" sz="600" b="1" dirty="0">
                <a:latin typeface="Calibri"/>
                <a:cs typeface="Calibri"/>
              </a:rPr>
              <a:t>	</a:t>
            </a:r>
            <a:r>
              <a:rPr lang="en-GB" sz="600" b="1" dirty="0" err="1">
                <a:latin typeface="Calibri"/>
                <a:cs typeface="Calibri"/>
              </a:rPr>
              <a:t>εκτίθεντ</a:t>
            </a:r>
            <a:r>
              <a:rPr lang="en-GB" sz="600" b="1" dirty="0">
                <a:latin typeface="Calibri"/>
                <a:cs typeface="Calibri"/>
              </a:rPr>
              <a:t>αι σε θερμότητα και φλόγες</a:t>
            </a:r>
          </a:p>
          <a:p>
            <a:pPr>
              <a:tabLst>
                <a:tab pos="261938"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&amp; 50 πλύσεις στους 75°C σύμφωνα με το πρότυπο ISO 15797:2002/COR 1:2004 </a:t>
            </a:r>
          </a:p>
          <a:p>
            <a:pPr>
              <a:tabLst>
                <a:tab pos="261938" algn="l"/>
              </a:tabLst>
            </a:pPr>
            <a:r>
              <a:rPr lang="en-GB" sz="600" dirty="0">
                <a:latin typeface="Calibri"/>
                <a:cs typeface="Calibri"/>
              </a:rPr>
              <a:t>	</a:t>
            </a:r>
            <a:r>
              <a:rPr lang="en-GB" sz="600" dirty="0" err="1">
                <a:latin typeface="Calibri"/>
                <a:cs typeface="Calibri"/>
              </a:rPr>
              <a:t>μέθοδος</a:t>
            </a:r>
            <a:r>
              <a:rPr lang="en-GB" sz="600" dirty="0">
                <a:latin typeface="Calibri"/>
                <a:cs typeface="Calibri"/>
              </a:rPr>
              <a:t> 8 &amp; Α (στέγνωμα σε στεγνωτήριο ρούχων) </a:t>
            </a:r>
          </a:p>
          <a:p>
            <a:pPr>
              <a:tabLst>
                <a:tab pos="266700" algn="l"/>
              </a:tabLst>
            </a:pPr>
            <a:r>
              <a:rPr lang="en-GB" sz="600" b="1" dirty="0">
                <a:latin typeface="Calibri"/>
                <a:cs typeface="Calibri"/>
              </a:rPr>
              <a:t>	A1/A2: </a:t>
            </a:r>
            <a:r>
              <a:rPr lang="en-GB" sz="600" dirty="0" err="1">
                <a:latin typeface="Calibri"/>
                <a:cs typeface="Calibri"/>
              </a:rPr>
              <a:t>Περιορισμένη</a:t>
            </a:r>
            <a:r>
              <a:rPr lang="en-GB" sz="600" dirty="0">
                <a:latin typeface="Calibri"/>
                <a:cs typeface="Calibri"/>
              </a:rPr>
              <a:t> </a:t>
            </a:r>
            <a:r>
              <a:rPr lang="en-GB" sz="600" dirty="0" err="1">
                <a:latin typeface="Calibri"/>
                <a:cs typeface="Calibri"/>
              </a:rPr>
              <a:t>εξά</a:t>
            </a:r>
            <a:r>
              <a:rPr lang="en-GB" sz="600" dirty="0">
                <a:latin typeface="Calibri"/>
                <a:cs typeface="Calibri"/>
              </a:rPr>
              <a:t>πλωση φλόγας, </a:t>
            </a:r>
            <a:r>
              <a:rPr lang="en-GB" sz="600" b="1" dirty="0">
                <a:latin typeface="Calibri"/>
                <a:cs typeface="Calibri"/>
              </a:rPr>
              <a:t>Β1:</a:t>
            </a:r>
            <a:r>
              <a:rPr lang="en-GB" sz="600" dirty="0">
                <a:latin typeface="Calibri"/>
                <a:cs typeface="Calibri"/>
              </a:rPr>
              <a:t> Αντίσταση θερμικής αγωγιμότητας, </a:t>
            </a:r>
            <a:r>
              <a:rPr lang="en-GB" sz="600" b="1" dirty="0">
                <a:latin typeface="Calibri"/>
                <a:cs typeface="Calibri"/>
              </a:rPr>
              <a:t>C1: </a:t>
            </a:r>
            <a:r>
              <a:rPr lang="en-GB" sz="600" dirty="0">
                <a:latin typeface="Calibri"/>
                <a:cs typeface="Calibri"/>
              </a:rPr>
              <a:t>Αντοχή σε ακτινοβολούμενη θερμότητα, </a:t>
            </a:r>
          </a:p>
          <a:p>
            <a:pPr>
              <a:tabLst>
                <a:tab pos="266700" algn="l"/>
              </a:tabLst>
            </a:pPr>
            <a:r>
              <a:rPr lang="en-GB" sz="600" b="1" dirty="0">
                <a:latin typeface="Calibri"/>
                <a:cs typeface="Calibri"/>
              </a:rPr>
              <a:t>	F1: </a:t>
            </a:r>
            <a:r>
              <a:rPr lang="en-GB" sz="600" dirty="0">
                <a:latin typeface="Calibri"/>
                <a:cs typeface="Calibri"/>
              </a:rPr>
              <a:t>Θερμική </a:t>
            </a:r>
            <a:r>
              <a:rPr lang="en-GB" sz="600" dirty="0" err="1">
                <a:latin typeface="Calibri"/>
                <a:cs typeface="Calibri"/>
              </a:rPr>
              <a:t>Αντίστ</a:t>
            </a:r>
            <a:r>
              <a:rPr lang="en-GB" sz="600" dirty="0">
                <a:latin typeface="Calibri"/>
                <a:cs typeface="Calibri"/>
              </a:rPr>
              <a:t>αση Επαφής, </a:t>
            </a:r>
            <a:r>
              <a:rPr lang="en-GB" sz="600" b="1" dirty="0">
                <a:latin typeface="Calibri"/>
                <a:cs typeface="Calibri"/>
              </a:rPr>
              <a:t>Ε2:</a:t>
            </a:r>
            <a:r>
              <a:rPr lang="en-GB" sz="600" dirty="0">
                <a:latin typeface="Calibri"/>
                <a:cs typeface="Calibri"/>
              </a:rPr>
              <a:t> Αντοχή έναντι σταγόνων λιωμένου μετάλλου</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EN ISO 11611: 2015 - </a:t>
            </a:r>
            <a:r>
              <a:rPr lang="en-GB" sz="600" b="1" dirty="0" err="1">
                <a:latin typeface="Calibri"/>
                <a:cs typeface="Calibri"/>
              </a:rPr>
              <a:t>Κλάση</a:t>
            </a:r>
            <a:r>
              <a:rPr lang="en-GB" sz="600" b="1" dirty="0">
                <a:latin typeface="Calibri"/>
                <a:cs typeface="Calibri"/>
              </a:rPr>
              <a:t> 1 A1 A2 - </a:t>
            </a:r>
            <a:r>
              <a:rPr lang="en-GB" sz="600" b="1" dirty="0" err="1">
                <a:latin typeface="Calibri"/>
                <a:cs typeface="Calibri"/>
              </a:rPr>
              <a:t>Προστ</a:t>
            </a:r>
            <a:r>
              <a:rPr lang="en-GB" sz="600" b="1" dirty="0">
                <a:latin typeface="Calibri"/>
                <a:cs typeface="Calibri"/>
              </a:rPr>
              <a:t>ατευτική ενδυμασία για χρήση σε συγκολλήσεις και συναφείς διεργασίες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75°C σύμφωνα με το πρότυπο ISO 15797:2002/COR 1:2004 μέθοδος 8 &amp; Α </a:t>
            </a:r>
          </a:p>
          <a:p>
            <a:pPr>
              <a:tabLst>
                <a:tab pos="266700" algn="l"/>
              </a:tabLst>
            </a:pPr>
            <a:r>
              <a:rPr lang="en-GB" sz="600" dirty="0">
                <a:latin typeface="Calibri"/>
                <a:cs typeface="Calibri"/>
              </a:rPr>
              <a:t>	(στέγνωμα σε στεγνωτήριο ρούχων) </a:t>
            </a:r>
          </a:p>
          <a:p>
            <a:pPr>
              <a:tabLst>
                <a:tab pos="266700" algn="l"/>
              </a:tabLst>
            </a:pPr>
            <a:r>
              <a:rPr lang="en-GB" sz="600" b="1" dirty="0">
                <a:latin typeface="Calibri"/>
                <a:cs typeface="Calibri"/>
              </a:rPr>
              <a:t>	</a:t>
            </a:r>
            <a:r>
              <a:rPr lang="en-GB" sz="600" b="1" dirty="0" err="1">
                <a:latin typeface="Calibri"/>
                <a:cs typeface="Calibri"/>
              </a:rPr>
              <a:t>Κλάση</a:t>
            </a:r>
            <a:r>
              <a:rPr lang="en-GB" sz="600" b="1" dirty="0">
                <a:latin typeface="Calibri"/>
                <a:cs typeface="Calibri"/>
              </a:rPr>
              <a:t> 1</a:t>
            </a:r>
            <a:r>
              <a:rPr lang="en-GB" sz="600" dirty="0">
                <a:latin typeface="Calibri"/>
                <a:cs typeface="Calibri"/>
              </a:rPr>
              <a:t> - </a:t>
            </a:r>
            <a:r>
              <a:rPr lang="en-GB" sz="600" dirty="0" err="1">
                <a:latin typeface="Calibri"/>
                <a:cs typeface="Calibri"/>
              </a:rPr>
              <a:t>Προστ</a:t>
            </a:r>
            <a:r>
              <a:rPr lang="en-GB" sz="600" dirty="0">
                <a:latin typeface="Calibri"/>
                <a:cs typeface="Calibri"/>
              </a:rPr>
              <a:t>ατεύει από τις λιγότερο επικίνδυνες τεχνικές και καταστάσεις συγκόλλησης, προκαλώντας χαμηλότερη </a:t>
            </a:r>
          </a:p>
          <a:p>
            <a:pPr>
              <a:tabLst>
                <a:tab pos="266700" algn="l"/>
              </a:tabLst>
            </a:pPr>
            <a:r>
              <a:rPr lang="en-GB" sz="600" dirty="0">
                <a:latin typeface="Calibri"/>
                <a:cs typeface="Calibri"/>
              </a:rPr>
              <a:t>	π</a:t>
            </a:r>
            <a:r>
              <a:rPr lang="en-GB" sz="600" dirty="0" err="1">
                <a:latin typeface="Calibri"/>
                <a:cs typeface="Calibri"/>
              </a:rPr>
              <a:t>υροδότηση</a:t>
            </a:r>
            <a:r>
              <a:rPr lang="en-GB" sz="600" dirty="0">
                <a:latin typeface="Calibri"/>
                <a:cs typeface="Calibri"/>
              </a:rPr>
              <a:t> και α</a:t>
            </a:r>
            <a:r>
              <a:rPr lang="en-GB" sz="600" dirty="0" err="1">
                <a:latin typeface="Calibri"/>
                <a:cs typeface="Calibri"/>
              </a:rPr>
              <a:t>κτινο</a:t>
            </a:r>
            <a:r>
              <a:rPr lang="en-GB" sz="600" dirty="0">
                <a:latin typeface="Calibri"/>
                <a:cs typeface="Calibri"/>
              </a:rPr>
              <a:t>βολούμενη θερμότητα</a:t>
            </a:r>
          </a:p>
          <a:p>
            <a:pPr>
              <a:tabLst>
                <a:tab pos="266700" algn="l"/>
              </a:tabLst>
            </a:pPr>
            <a:r>
              <a:rPr lang="en-GB" sz="600" dirty="0">
                <a:latin typeface="Calibri"/>
                <a:cs typeface="Calibri"/>
              </a:rPr>
              <a:t>	</a:t>
            </a:r>
            <a:r>
              <a:rPr lang="en-GB" sz="600" b="1" dirty="0">
                <a:latin typeface="Calibri"/>
                <a:cs typeface="Calibri"/>
              </a:rPr>
              <a:t>A1/A2</a:t>
            </a:r>
            <a:r>
              <a:rPr lang="en-GB" sz="600" dirty="0">
                <a:latin typeface="Calibri"/>
                <a:cs typeface="Calibri"/>
              </a:rPr>
              <a:t> - </a:t>
            </a:r>
            <a:r>
              <a:rPr lang="en-GB" sz="600" dirty="0" err="1">
                <a:latin typeface="Calibri"/>
                <a:cs typeface="Calibri"/>
              </a:rPr>
              <a:t>Περιορισμένη</a:t>
            </a:r>
            <a:r>
              <a:rPr lang="en-GB" sz="600" dirty="0">
                <a:latin typeface="Calibri"/>
                <a:cs typeface="Calibri"/>
              </a:rPr>
              <a:t> </a:t>
            </a:r>
            <a:r>
              <a:rPr lang="en-GB" sz="600" dirty="0" err="1">
                <a:latin typeface="Calibri"/>
                <a:cs typeface="Calibri"/>
              </a:rPr>
              <a:t>εξά</a:t>
            </a:r>
            <a:r>
              <a:rPr lang="en-GB" sz="600" dirty="0">
                <a:latin typeface="Calibri"/>
                <a:cs typeface="Calibri"/>
              </a:rPr>
              <a:t>πλωση φλόγας</a:t>
            </a:r>
          </a:p>
          <a:p>
            <a:pPr>
              <a:tabLst>
                <a:tab pos="261938" algn="l"/>
              </a:tabLst>
            </a:pPr>
            <a:r>
              <a:rPr lang="en-GB" sz="600" b="1" dirty="0">
                <a:latin typeface="Calibri"/>
                <a:cs typeface="Calibri"/>
              </a:rPr>
              <a:t>	EN 1149-5:2008 - </a:t>
            </a:r>
            <a:r>
              <a:rPr lang="en-GB" sz="600" b="1" dirty="0" err="1">
                <a:latin typeface="Calibri"/>
                <a:cs typeface="Calibri"/>
              </a:rPr>
              <a:t>Προστ</a:t>
            </a:r>
            <a:r>
              <a:rPr lang="en-GB" sz="600" b="1" dirty="0">
                <a:latin typeface="Calibri"/>
                <a:cs typeface="Calibri"/>
              </a:rPr>
              <a:t>ατευτική ενδυμασία - Ηλεκτροστατικές ιδιότητες - Μέρος 5</a:t>
            </a:r>
            <a:r>
              <a:rPr lang="en-GB" sz="600" dirty="0">
                <a:latin typeface="Calibri"/>
                <a:cs typeface="Calibri"/>
              </a:rPr>
              <a:t>Προεπεξεργασία - 5 πλύσεις στους 75°C </a:t>
            </a:r>
          </a:p>
          <a:p>
            <a:pPr>
              <a:tabLst>
                <a:tab pos="261938" algn="l"/>
              </a:tabLst>
            </a:pPr>
            <a:r>
              <a:rPr lang="en-GB" sz="600" dirty="0">
                <a:latin typeface="Calibri"/>
                <a:cs typeface="Calibri"/>
              </a:rPr>
              <a:t>	</a:t>
            </a:r>
            <a:r>
              <a:rPr lang="en-GB" sz="600" dirty="0" err="1">
                <a:latin typeface="Calibri"/>
                <a:cs typeface="Calibri"/>
              </a:rPr>
              <a:t>σύμφων</a:t>
            </a:r>
            <a:r>
              <a:rPr lang="en-GB" sz="600" dirty="0">
                <a:latin typeface="Calibri"/>
                <a:cs typeface="Calibri"/>
              </a:rPr>
              <a:t>α με το πρότυπο ISO 15797:2002/COR 1:2004 μέθοδος 8 &amp; Α (στέγνωμα σε στεγνωτήριο ρούχων) </a:t>
            </a:r>
          </a:p>
          <a:p>
            <a:pPr>
              <a:tabLst>
                <a:tab pos="261938" algn="l"/>
              </a:tabLst>
            </a:pPr>
            <a:r>
              <a:rPr lang="en-GB" sz="600" dirty="0">
                <a:latin typeface="Calibri"/>
                <a:cs typeface="Calibri"/>
              </a:rPr>
              <a:t>	</a:t>
            </a:r>
            <a:r>
              <a:rPr lang="en-GB" sz="600" dirty="0" err="1">
                <a:latin typeface="Calibri"/>
                <a:cs typeface="Calibri"/>
              </a:rPr>
              <a:t>Δοκιμ</a:t>
            </a:r>
            <a:r>
              <a:rPr lang="en-GB" sz="600" dirty="0">
                <a:latin typeface="Calibri"/>
                <a:cs typeface="Calibri"/>
              </a:rPr>
              <a:t>ασμένη σύμφωνα με τη μέθοδο 2 του EN1149-3 σε θερμοκρασία: </a:t>
            </a:r>
            <a:r>
              <a:rPr lang="en-GB" sz="600" dirty="0">
                <a:latin typeface="Calibri" charset="0"/>
                <a:ea typeface="Calibri" charset="0"/>
                <a:cs typeface="Calibri" charset="0"/>
              </a:rPr>
              <a:t>23 ± 1</a:t>
            </a:r>
            <a:r>
              <a:rPr lang="en-GB" sz="600" dirty="0">
                <a:latin typeface="Calibri"/>
                <a:cs typeface="Calibri"/>
              </a:rPr>
              <a:t>°C και </a:t>
            </a:r>
            <a:r>
              <a:rPr lang="en-GB" sz="600" dirty="0">
                <a:latin typeface="Calibri" charset="0"/>
                <a:ea typeface="Calibri" charset="0"/>
                <a:cs typeface="Calibri" charset="0"/>
              </a:rPr>
              <a:t>25±5</a:t>
            </a:r>
            <a:r>
              <a:rPr lang="en-GB" sz="600" dirty="0">
                <a:latin typeface="Calibri"/>
                <a:cs typeface="Calibri"/>
              </a:rPr>
              <a:t>% σχετικής υγρασίας: t50&lt;4s or S&gt;0,2</a:t>
            </a:r>
          </a:p>
          <a:p>
            <a:pPr>
              <a:tabLst>
                <a:tab pos="266700" algn="l"/>
              </a:tabLst>
            </a:pPr>
            <a:r>
              <a:rPr lang="en-GB" sz="600" b="1" dirty="0">
                <a:latin typeface="Calibri"/>
                <a:cs typeface="Calibri"/>
              </a:rPr>
              <a:t>	IEC 61482-2: 2009 - </a:t>
            </a:r>
            <a:r>
              <a:rPr lang="en-GB" sz="600" b="1" dirty="0" err="1">
                <a:latin typeface="Calibri"/>
                <a:cs typeface="Calibri"/>
              </a:rPr>
              <a:t>Κλάση</a:t>
            </a:r>
            <a:r>
              <a:rPr lang="en-GB" sz="600" b="1" dirty="0">
                <a:latin typeface="Calibri"/>
                <a:cs typeface="Calibri"/>
              </a:rPr>
              <a:t> 1, 4kA - </a:t>
            </a:r>
            <a:r>
              <a:rPr lang="en-GB" sz="600" b="1" dirty="0" err="1">
                <a:latin typeface="Calibri"/>
                <a:cs typeface="Calibri"/>
              </a:rPr>
              <a:t>Προστ</a:t>
            </a:r>
            <a:r>
              <a:rPr lang="en-GB" sz="600" b="1" dirty="0">
                <a:latin typeface="Calibri"/>
                <a:cs typeface="Calibri"/>
              </a:rPr>
              <a:t>ατευτική ενδυμασία έναντι θερμικών κινδύνων ενός ηλεκτρικού τόξου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75°C σύμφωνα με το πρότυπο ISO 15797:2002/COR 1:2004 μέθοδος 8 &amp; Α (στέγνωμα σε στεγνωτήριο</a:t>
            </a:r>
          </a:p>
          <a:p>
            <a:pPr>
              <a:tabLst>
                <a:tab pos="266700" algn="l"/>
              </a:tabLst>
            </a:pPr>
            <a:r>
              <a:rPr lang="en-GB" sz="600" dirty="0">
                <a:latin typeface="Calibri"/>
                <a:cs typeface="Calibri"/>
              </a:rPr>
              <a:t>	 ρούχων) </a:t>
            </a:r>
          </a:p>
          <a:p>
            <a:pPr>
              <a:tabLst>
                <a:tab pos="266700" algn="l"/>
              </a:tabLst>
            </a:pPr>
            <a:r>
              <a:rPr lang="en-GB" sz="600" b="1" dirty="0">
                <a:latin typeface="Calibri"/>
                <a:cs typeface="Calibri"/>
              </a:rPr>
              <a:t>	</a:t>
            </a:r>
            <a:r>
              <a:rPr lang="en-GB" sz="600" b="1" dirty="0" err="1">
                <a:latin typeface="Calibri"/>
                <a:cs typeface="Calibri"/>
              </a:rPr>
              <a:t>Κλάση</a:t>
            </a:r>
            <a:r>
              <a:rPr lang="en-GB" sz="600" b="1" dirty="0">
                <a:latin typeface="Calibri"/>
                <a:cs typeface="Calibri"/>
              </a:rPr>
              <a:t> 1 </a:t>
            </a:r>
            <a:r>
              <a:rPr lang="en-GB" sz="600" dirty="0">
                <a:latin typeface="Calibri"/>
                <a:cs typeface="Calibri"/>
              </a:rPr>
              <a:t>- </a:t>
            </a:r>
            <a:r>
              <a:rPr lang="en-GB" sz="600" dirty="0" err="1">
                <a:latin typeface="Calibri"/>
                <a:cs typeface="Calibri"/>
              </a:rPr>
              <a:t>Τόξο</a:t>
            </a:r>
            <a:r>
              <a:rPr lang="en-GB" sz="600" dirty="0">
                <a:latin typeface="Calibri"/>
                <a:cs typeface="Calibri"/>
              </a:rPr>
              <a:t> 4kA - </a:t>
            </a:r>
            <a:r>
              <a:rPr lang="en-GB" sz="600" dirty="0" err="1">
                <a:latin typeface="Calibri"/>
                <a:cs typeface="Calibri"/>
              </a:rPr>
              <a:t>Χρόνος</a:t>
            </a:r>
            <a:r>
              <a:rPr lang="en-GB" sz="600" dirty="0">
                <a:latin typeface="Calibri"/>
                <a:cs typeface="Calibri"/>
              </a:rPr>
              <a:t> 500ms</a:t>
            </a:r>
          </a:p>
          <a:p>
            <a:pPr>
              <a:tabLst>
                <a:tab pos="266700" algn="l"/>
              </a:tabLst>
            </a:pPr>
            <a:r>
              <a:rPr lang="en-GB" sz="600" b="1" dirty="0">
                <a:latin typeface="Calibri"/>
                <a:cs typeface="Calibri"/>
              </a:rPr>
              <a:t>	EN 13034:2005+A1:2009 –  </a:t>
            </a:r>
            <a:r>
              <a:rPr lang="en-GB" sz="600" b="1" dirty="0" err="1">
                <a:latin typeface="Calibri"/>
                <a:cs typeface="Calibri"/>
              </a:rPr>
              <a:t>Προστ</a:t>
            </a:r>
            <a:r>
              <a:rPr lang="en-GB" sz="600" b="1" dirty="0">
                <a:latin typeface="Calibri"/>
                <a:cs typeface="Calibri"/>
              </a:rPr>
              <a:t>ατευτική ενδυμασία έναντι χημικών υγρών.</a:t>
            </a:r>
            <a:r>
              <a:rPr lang="en-GB" sz="600" dirty="0">
                <a:latin typeface="Calibri"/>
                <a:cs typeface="Calibri"/>
              </a:rPr>
              <a:t> </a:t>
            </a:r>
          </a:p>
          <a:p>
            <a:pPr>
              <a:tabLst>
                <a:tab pos="266700" algn="l"/>
                <a:tab pos="717550" algn="l"/>
              </a:tabLst>
            </a:pPr>
            <a:r>
              <a:rPr lang="fr-FR" sz="600" dirty="0">
                <a:latin typeface="Calibri"/>
                <a:cs typeface="Calibri"/>
              </a:rPr>
              <a:t>	</a:t>
            </a:r>
            <a:r>
              <a:rPr lang="en-GB" sz="600" dirty="0" err="1">
                <a:latin typeface="Calibri"/>
                <a:cs typeface="Calibri"/>
              </a:rPr>
              <a:t>Προε</a:t>
            </a:r>
            <a:r>
              <a:rPr lang="en-GB" sz="600" dirty="0">
                <a:latin typeface="Calibri"/>
                <a:cs typeface="Calibri"/>
              </a:rPr>
              <a:t>πεξεργασία - 5 &amp; 10πλύσεις στους 75°C σύμφωνα με το πρότυπο ISO 15797:2002/COR 1:2004 μέθοδος 8 &amp; Α (στέγνωμα σε </a:t>
            </a:r>
          </a:p>
          <a:p>
            <a:pPr>
              <a:tabLst>
                <a:tab pos="266700" algn="l"/>
                <a:tab pos="717550" algn="l"/>
              </a:tabLst>
            </a:pPr>
            <a:r>
              <a:rPr lang="en-GB" sz="600" dirty="0">
                <a:latin typeface="Calibri"/>
                <a:cs typeface="Calibri"/>
              </a:rPr>
              <a:t>	</a:t>
            </a:r>
            <a:r>
              <a:rPr lang="en-GB" sz="600" dirty="0" err="1">
                <a:latin typeface="Calibri"/>
                <a:cs typeface="Calibri"/>
              </a:rPr>
              <a:t>στεγνωτήριο</a:t>
            </a:r>
            <a:r>
              <a:rPr lang="en-GB" sz="600" dirty="0">
                <a:latin typeface="Calibri"/>
                <a:cs typeface="Calibri"/>
              </a:rPr>
              <a:t> ρούχων) </a:t>
            </a:r>
            <a:endParaRPr lang="fr-FR" sz="600" dirty="0">
              <a:latin typeface="Calibri"/>
              <a:cs typeface="Calibri"/>
            </a:endParaRPr>
          </a:p>
          <a:p>
            <a:pPr>
              <a:tabLst>
                <a:tab pos="266700" algn="l"/>
                <a:tab pos="717550" algn="l"/>
              </a:tabLst>
            </a:pPr>
            <a:r>
              <a:rPr lang="fr-FR" sz="600" dirty="0">
                <a:latin typeface="Calibri"/>
                <a:cs typeface="Calibri"/>
              </a:rPr>
              <a:t>	</a:t>
            </a:r>
            <a:r>
              <a:rPr lang="en-GB" sz="600" dirty="0">
                <a:latin typeface="Calibri"/>
                <a:cs typeface="Calibri"/>
              </a:rPr>
              <a:t>Επ</a:t>
            </a:r>
            <a:r>
              <a:rPr lang="en-GB" sz="600" dirty="0" err="1">
                <a:latin typeface="Calibri"/>
                <a:cs typeface="Calibri"/>
              </a:rPr>
              <a:t>ιδόσεις</a:t>
            </a:r>
            <a:r>
              <a:rPr lang="en-GB" sz="600" dirty="0">
                <a:latin typeface="Calibri"/>
                <a:cs typeface="Calibri"/>
              </a:rPr>
              <a:t>: </a:t>
            </a:r>
            <a:r>
              <a:rPr lang="en-GB" sz="600" dirty="0" err="1">
                <a:latin typeface="Calibri"/>
                <a:cs typeface="Calibri"/>
              </a:rPr>
              <a:t>Ολόσωμη</a:t>
            </a:r>
            <a:r>
              <a:rPr lang="en-GB" sz="600" dirty="0">
                <a:latin typeface="Calibri"/>
                <a:cs typeface="Calibri"/>
              </a:rPr>
              <a:t> 8MTHCN &amp; 8MTHCO - </a:t>
            </a:r>
            <a:r>
              <a:rPr lang="en-GB" sz="600" b="1" dirty="0" err="1">
                <a:latin typeface="Calibri"/>
                <a:cs typeface="Calibri"/>
              </a:rPr>
              <a:t>Τύ</a:t>
            </a:r>
            <a:r>
              <a:rPr lang="en-GB" sz="600" b="1" dirty="0">
                <a:latin typeface="Calibri"/>
                <a:cs typeface="Calibri"/>
              </a:rPr>
              <a:t>πος 6</a:t>
            </a:r>
          </a:p>
          <a:p>
            <a:pPr>
              <a:tabLst>
                <a:tab pos="266700" algn="l"/>
                <a:tab pos="717550" algn="l"/>
              </a:tabLst>
            </a:pPr>
            <a:r>
              <a:rPr lang="en-GB" sz="600" dirty="0">
                <a:latin typeface="Calibri"/>
                <a:cs typeface="Calibri"/>
              </a:rPr>
              <a:t>			Μπ</a:t>
            </a:r>
            <a:r>
              <a:rPr lang="en-GB" sz="600" dirty="0" err="1">
                <a:latin typeface="Calibri"/>
                <a:cs typeface="Calibri"/>
              </a:rPr>
              <a:t>ουφάν</a:t>
            </a:r>
            <a:r>
              <a:rPr lang="en-GB" sz="600" dirty="0">
                <a:latin typeface="Calibri"/>
                <a:cs typeface="Calibri"/>
              </a:rPr>
              <a:t> 8MTHJN - </a:t>
            </a:r>
            <a:r>
              <a:rPr lang="en-GB" sz="600" b="1" dirty="0" err="1">
                <a:latin typeface="Calibri"/>
                <a:cs typeface="Calibri"/>
              </a:rPr>
              <a:t>Τύ</a:t>
            </a:r>
            <a:r>
              <a:rPr lang="en-GB" sz="600" b="1" dirty="0">
                <a:latin typeface="Calibri"/>
                <a:cs typeface="Calibri"/>
              </a:rPr>
              <a:t>πος PB 6</a:t>
            </a:r>
          </a:p>
          <a:p>
            <a:pPr>
              <a:tabLst>
                <a:tab pos="266700" algn="l"/>
                <a:tab pos="717550" algn="l"/>
              </a:tabLst>
            </a:pPr>
            <a:r>
              <a:rPr lang="en-GB" sz="600" dirty="0">
                <a:latin typeface="Calibri"/>
                <a:cs typeface="Calibri"/>
              </a:rPr>
              <a:t>			Πα</a:t>
            </a:r>
            <a:r>
              <a:rPr lang="en-GB" sz="600" dirty="0" err="1">
                <a:latin typeface="Calibri"/>
                <a:cs typeface="Calibri"/>
              </a:rPr>
              <a:t>ντελόνι</a:t>
            </a:r>
            <a:r>
              <a:rPr lang="en-GB" sz="600" dirty="0">
                <a:latin typeface="Calibri"/>
                <a:cs typeface="Calibri"/>
              </a:rPr>
              <a:t> 8MTHTN - </a:t>
            </a:r>
            <a:r>
              <a:rPr lang="en-GB" sz="600" b="1" dirty="0" err="1">
                <a:latin typeface="Calibri"/>
                <a:cs typeface="Calibri"/>
              </a:rPr>
              <a:t>Τύ</a:t>
            </a:r>
            <a:r>
              <a:rPr lang="en-GB" sz="600" b="1" dirty="0">
                <a:latin typeface="Calibri"/>
                <a:cs typeface="Calibri"/>
              </a:rPr>
              <a:t>πος PB 6</a:t>
            </a:r>
          </a:p>
          <a:p>
            <a:pPr>
              <a:tabLst>
                <a:tab pos="266700" algn="l"/>
              </a:tabLst>
            </a:pPr>
            <a:r>
              <a:rPr lang="en-GB" sz="600" b="1" dirty="0">
                <a:latin typeface="Calibri"/>
                <a:cs typeface="Calibri"/>
              </a:rPr>
              <a:t>	EN 14404: 2004 + A1: 2010 (</a:t>
            </a:r>
            <a:r>
              <a:rPr lang="en-GB" sz="600" b="1" dirty="0" err="1">
                <a:latin typeface="Calibri"/>
                <a:cs typeface="Calibri"/>
              </a:rPr>
              <a:t>Ολόσωμη</a:t>
            </a:r>
            <a:r>
              <a:rPr lang="en-GB" sz="600" b="1" dirty="0">
                <a:latin typeface="Calibri"/>
                <a:cs typeface="Calibri"/>
              </a:rPr>
              <a:t> &amp; Πα</a:t>
            </a:r>
            <a:r>
              <a:rPr lang="en-GB" sz="600" b="1" dirty="0" err="1">
                <a:latin typeface="Calibri"/>
                <a:cs typeface="Calibri"/>
              </a:rPr>
              <a:t>ντελόνι</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75°C σύμφωνα με το πρότυπο ISO 15797:2002/COR 1:2004 μέθοδος 8 &amp; Α (στέγνωμα σε στεγνωτήριο</a:t>
            </a:r>
          </a:p>
          <a:p>
            <a:pPr>
              <a:tabLst>
                <a:tab pos="266700" algn="l"/>
              </a:tabLst>
            </a:pPr>
            <a:r>
              <a:rPr lang="en-GB" sz="600" dirty="0">
                <a:latin typeface="Calibri"/>
                <a:cs typeface="Calibri"/>
              </a:rPr>
              <a:t>	 ρούχων) </a:t>
            </a: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GB" sz="600" dirty="0" err="1">
                <a:latin typeface="Calibri"/>
                <a:cs typeface="Calibri"/>
              </a:rPr>
              <a:t>Ολόσωμη</a:t>
            </a:r>
            <a:r>
              <a:rPr lang="en-GB" sz="600" dirty="0">
                <a:latin typeface="Calibri"/>
                <a:cs typeface="Calibri"/>
              </a:rPr>
              <a:t> 8MTHCN &amp; 8MTHCO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Πα</a:t>
            </a:r>
            <a:r>
              <a:rPr lang="en-GB" sz="600" dirty="0" err="1">
                <a:latin typeface="Calibri"/>
                <a:cs typeface="Calibri"/>
              </a:rPr>
              <a:t>ντελόνι</a:t>
            </a:r>
            <a:r>
              <a:rPr lang="en-GB" sz="600" dirty="0">
                <a:latin typeface="Calibri"/>
                <a:cs typeface="Calibri"/>
              </a:rPr>
              <a:t> 8MTHTN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GB" sz="500" dirty="0" err="1">
                <a:latin typeface="Calibri"/>
                <a:cs typeface="Calibri"/>
              </a:rPr>
              <a:t>Πλύνετε</a:t>
            </a:r>
            <a:r>
              <a:rPr lang="en-GB" sz="500" dirty="0">
                <a:latin typeface="Calibri"/>
                <a:cs typeface="Calibri"/>
              </a:rPr>
              <a:t> </a:t>
            </a:r>
            <a:r>
              <a:rPr lang="en-GB" sz="500" dirty="0" err="1">
                <a:latin typeface="Calibri"/>
                <a:cs typeface="Calibri"/>
              </a:rPr>
              <a:t>στους</a:t>
            </a:r>
            <a:r>
              <a:rPr lang="en-GB" sz="500" dirty="0">
                <a:latin typeface="Calibri"/>
                <a:cs typeface="Calibri"/>
              </a:rPr>
              <a:t> 75°C </a:t>
            </a:r>
            <a:r>
              <a:rPr lang="en-GB" sz="500" dirty="0" err="1">
                <a:latin typeface="Calibri"/>
                <a:cs typeface="Calibri"/>
              </a:rPr>
              <a:t>σύμφων</a:t>
            </a:r>
            <a:r>
              <a:rPr lang="en-GB" sz="500" dirty="0">
                <a:latin typeface="Calibri"/>
                <a:cs typeface="Calibri"/>
              </a:rPr>
              <a:t>α με το πρότυπο ISO 15797:2002/COR 1:2004 μέθοδος 8 &amp; Α (στέγνωμα σε στεγνωτήριο ρούχων)</a:t>
            </a:r>
          </a:p>
          <a:p>
            <a:r>
              <a:rPr lang="en-GB" sz="500" dirty="0" err="1">
                <a:latin typeface="Calibri"/>
                <a:cs typeface="Calibri"/>
              </a:rPr>
              <a:t>Μην</a:t>
            </a:r>
            <a:r>
              <a:rPr lang="en-GB" sz="500" dirty="0">
                <a:latin typeface="Calibri"/>
                <a:cs typeface="Calibri"/>
              </a:rPr>
              <a:t> </a:t>
            </a:r>
            <a:r>
              <a:rPr lang="en-GB" sz="500" dirty="0" err="1">
                <a:latin typeface="Calibri"/>
                <a:cs typeface="Calibri"/>
              </a:rPr>
              <a:t>χρησιμο</a:t>
            </a:r>
            <a:r>
              <a:rPr lang="en-GB" sz="500" dirty="0">
                <a:latin typeface="Calibri"/>
                <a:cs typeface="Calibri"/>
              </a:rPr>
              <a:t>ποιείτε χλωρίνη, μην χρησιμοποιείτε οξέα όταν ξεπλένετε. </a:t>
            </a:r>
          </a:p>
          <a:p>
            <a:r>
              <a:rPr lang="en-GB" sz="500" dirty="0">
                <a:latin typeface="Calibri"/>
                <a:cs typeface="Calibri"/>
              </a:rPr>
              <a:t>Επ</a:t>
            </a:r>
            <a:r>
              <a:rPr lang="en-GB" sz="500" dirty="0" err="1">
                <a:latin typeface="Calibri"/>
                <a:cs typeface="Calibri"/>
              </a:rPr>
              <a:t>ιτρέ</a:t>
            </a:r>
            <a:r>
              <a:rPr lang="en-GB" sz="500" dirty="0">
                <a:latin typeface="Calibri"/>
                <a:cs typeface="Calibri"/>
              </a:rPr>
              <a:t>πεται το στέγνωμα σε στεγνωτήριο ρούχων. </a:t>
            </a:r>
          </a:p>
          <a:p>
            <a:r>
              <a:rPr lang="en-GB" sz="500" dirty="0" err="1">
                <a:latin typeface="Calibri"/>
                <a:cs typeface="Calibri"/>
              </a:rPr>
              <a:t>Σίδερο</a:t>
            </a:r>
            <a:r>
              <a:rPr lang="en-GB" sz="500" dirty="0">
                <a:latin typeface="Calibri"/>
                <a:cs typeface="Calibri"/>
              </a:rPr>
              <a:t> </a:t>
            </a:r>
            <a:r>
              <a:rPr lang="en-GB" sz="500" dirty="0" err="1">
                <a:latin typeface="Calibri"/>
                <a:cs typeface="Calibri"/>
              </a:rPr>
              <a:t>σε</a:t>
            </a:r>
            <a:r>
              <a:rPr lang="en-GB" sz="500" dirty="0">
                <a:latin typeface="Calibri"/>
                <a:cs typeface="Calibri"/>
              </a:rPr>
              <a:t> </a:t>
            </a:r>
            <a:r>
              <a:rPr lang="en-GB" sz="500" dirty="0" err="1">
                <a:latin typeface="Calibri"/>
                <a:cs typeface="Calibri"/>
              </a:rPr>
              <a:t>μέτρι</a:t>
            </a:r>
            <a:r>
              <a:rPr lang="en-GB" sz="500" dirty="0">
                <a:latin typeface="Calibri"/>
                <a:cs typeface="Calibri"/>
              </a:rPr>
              <a:t>α θερμοκρασία (κάτω από 150°C). </a:t>
            </a:r>
          </a:p>
          <a:p>
            <a:r>
              <a:rPr lang="en-GB" sz="500" dirty="0" err="1">
                <a:latin typeface="Calibri"/>
                <a:cs typeface="Calibri"/>
              </a:rPr>
              <a:t>Χρησιμο</a:t>
            </a:r>
            <a:r>
              <a:rPr lang="en-GB" sz="500" dirty="0">
                <a:latin typeface="Calibri"/>
                <a:cs typeface="Calibri"/>
              </a:rPr>
              <a:t>ποιείτε στεγνό μέσο καθαρισμού διαφορετικό από το τριχλωροαιθυλένιο. </a:t>
            </a:r>
          </a:p>
          <a:p>
            <a:r>
              <a:rPr lang="en-GB" sz="500" dirty="0" err="1">
                <a:latin typeface="Calibri"/>
                <a:cs typeface="Calibri"/>
              </a:rPr>
              <a:t>Πάντ</a:t>
            </a:r>
            <a:r>
              <a:rPr lang="en-GB" sz="500" dirty="0">
                <a:latin typeface="Calibri"/>
                <a:cs typeface="Calibri"/>
              </a:rPr>
              <a:t>α να ξεπλένετε ξεχωριστά τα ΜΑΠ επιβράδυνσης φλόγας ξεχωριστά για να αποφεύγετε τυχόν μεταφορά εύφλεκτων ελευθέρων ινών ή συστατικών. </a:t>
            </a:r>
            <a:r>
              <a:rPr lang="en-GB" sz="500" dirty="0" err="1">
                <a:latin typeface="Calibri"/>
                <a:cs typeface="Calibri"/>
              </a:rPr>
              <a:t>Προ</a:t>
            </a:r>
            <a:r>
              <a:rPr lang="en-GB" sz="500" dirty="0">
                <a:latin typeface="Calibri"/>
                <a:cs typeface="Calibri"/>
              </a:rPr>
              <a:t>-π</a:t>
            </a:r>
            <a:r>
              <a:rPr lang="en-GB" sz="500" dirty="0" err="1">
                <a:latin typeface="Calibri"/>
                <a:cs typeface="Calibri"/>
              </a:rPr>
              <a:t>λύνετε</a:t>
            </a:r>
            <a:r>
              <a:rPr lang="en-GB" sz="500" dirty="0">
                <a:latin typeface="Calibri"/>
                <a:cs typeface="Calibri"/>
              </a:rPr>
              <a:t> β</a:t>
            </a:r>
            <a:r>
              <a:rPr lang="en-GB" sz="500" dirty="0" err="1">
                <a:latin typeface="Calibri"/>
                <a:cs typeface="Calibri"/>
              </a:rPr>
              <a:t>ρώμικ</a:t>
            </a:r>
            <a:r>
              <a:rPr lang="en-GB" sz="500" dirty="0">
                <a:latin typeface="Calibri"/>
                <a:cs typeface="Calibri"/>
              </a:rPr>
              <a:t>α ενδύματα, βεβαιωθείτε ότι τα ενδύματα ξεπλένονται κανονικά μετά τον κύκλο πλύσης. Τα π</a:t>
            </a:r>
            <a:r>
              <a:rPr lang="en-GB" sz="500" dirty="0" err="1">
                <a:latin typeface="Calibri"/>
                <a:cs typeface="Calibri"/>
              </a:rPr>
              <a:t>ροστ</a:t>
            </a:r>
            <a:r>
              <a:rPr lang="en-GB" sz="500" dirty="0">
                <a:latin typeface="Calibri"/>
                <a:cs typeface="Calibri"/>
              </a:rPr>
              <a:t>ατευτικά ενδύματα πρέπει να καθαρίζονται τακτικά σύμφωνα με τις συνιστώμενες οδηγίες. </a:t>
            </a:r>
            <a:r>
              <a:rPr lang="en-GB" sz="500" dirty="0" err="1">
                <a:latin typeface="Calibri"/>
                <a:cs typeface="Calibri"/>
              </a:rPr>
              <a:t>Αφού</a:t>
            </a:r>
            <a:r>
              <a:rPr lang="en-GB" sz="500" dirty="0">
                <a:latin typeface="Calibri"/>
                <a:cs typeface="Calibri"/>
              </a:rPr>
              <a:t> καθα</a:t>
            </a:r>
            <a:r>
              <a:rPr lang="en-GB" sz="500" dirty="0" err="1">
                <a:latin typeface="Calibri"/>
                <a:cs typeface="Calibri"/>
              </a:rPr>
              <a:t>ρίσετε</a:t>
            </a:r>
            <a:r>
              <a:rPr lang="en-GB" sz="500" dirty="0">
                <a:latin typeface="Calibri"/>
                <a:cs typeface="Calibri"/>
              </a:rPr>
              <a:t> </a:t>
            </a:r>
            <a:r>
              <a:rPr lang="en-GB" sz="500" dirty="0" err="1">
                <a:latin typeface="Calibri"/>
                <a:cs typeface="Calibri"/>
              </a:rPr>
              <a:t>το</a:t>
            </a:r>
            <a:r>
              <a:rPr lang="en-GB" sz="500" dirty="0">
                <a:latin typeface="Calibri"/>
                <a:cs typeface="Calibri"/>
              </a:rPr>
              <a:t> </a:t>
            </a:r>
            <a:r>
              <a:rPr lang="en-GB" sz="500" dirty="0" err="1">
                <a:latin typeface="Calibri"/>
                <a:cs typeface="Calibri"/>
              </a:rPr>
              <a:t>ένδυμ</a:t>
            </a:r>
            <a:r>
              <a:rPr lang="en-GB" sz="500" dirty="0">
                <a:latin typeface="Calibri"/>
                <a:cs typeface="Calibri"/>
              </a:rPr>
              <a:t>α, ελέγξτε το πριν από την επαναχρησιμοποίηση. </a:t>
            </a:r>
            <a:r>
              <a:rPr lang="en-GB" sz="500" dirty="0" err="1">
                <a:latin typeface="Calibri"/>
                <a:cs typeface="Calibri"/>
              </a:rPr>
              <a:t>Στεγνώστε</a:t>
            </a:r>
            <a:r>
              <a:rPr lang="en-GB" sz="500" dirty="0">
                <a:latin typeface="Calibri"/>
                <a:cs typeface="Calibri"/>
              </a:rPr>
              <a:t> </a:t>
            </a:r>
            <a:r>
              <a:rPr lang="en-GB" sz="500" dirty="0" err="1">
                <a:latin typeface="Calibri"/>
                <a:cs typeface="Calibri"/>
              </a:rPr>
              <a:t>σε</a:t>
            </a:r>
            <a:r>
              <a:rPr lang="en-GB" sz="500" dirty="0">
                <a:latin typeface="Calibri"/>
                <a:cs typeface="Calibri"/>
              </a:rPr>
              <a:t> </a:t>
            </a:r>
            <a:r>
              <a:rPr lang="en-GB" sz="500" dirty="0" err="1">
                <a:latin typeface="Calibri"/>
                <a:cs typeface="Calibri"/>
              </a:rPr>
              <a:t>στεγνωτήριο</a:t>
            </a:r>
            <a:r>
              <a:rPr lang="en-GB" sz="500" dirty="0">
                <a:latin typeface="Calibri"/>
                <a:cs typeface="Calibri"/>
              </a:rPr>
              <a:t> &amp; </a:t>
            </a:r>
            <a:r>
              <a:rPr lang="en-GB" sz="500" dirty="0" err="1">
                <a:latin typeface="Calibri"/>
                <a:cs typeface="Calibri"/>
              </a:rPr>
              <a:t>σιδερώστε</a:t>
            </a:r>
            <a:r>
              <a:rPr lang="en-GB" sz="500" dirty="0">
                <a:latin typeface="Calibri"/>
                <a:cs typeface="Calibri"/>
              </a:rPr>
              <a:t> </a:t>
            </a:r>
            <a:r>
              <a:rPr lang="en-GB" sz="500" dirty="0" err="1">
                <a:latin typeface="Calibri"/>
                <a:cs typeface="Calibri"/>
              </a:rPr>
              <a:t>το</a:t>
            </a:r>
            <a:r>
              <a:rPr lang="en-GB" sz="500" dirty="0">
                <a:latin typeface="Calibri"/>
                <a:cs typeface="Calibri"/>
              </a:rPr>
              <a:t> </a:t>
            </a:r>
            <a:r>
              <a:rPr lang="en-GB" sz="500" dirty="0" err="1">
                <a:latin typeface="Calibri"/>
                <a:cs typeface="Calibri"/>
              </a:rPr>
              <a:t>ένδυμ</a:t>
            </a:r>
            <a:r>
              <a:rPr lang="en-GB" sz="500" dirty="0">
                <a:latin typeface="Calibri"/>
                <a:cs typeface="Calibri"/>
              </a:rPr>
              <a:t>α μετά από κάθε πλύση για καλύτερη απόδοση. Ο </a:t>
            </a:r>
            <a:r>
              <a:rPr lang="en-GB" sz="500" dirty="0" err="1">
                <a:latin typeface="Calibri"/>
                <a:cs typeface="Calibri"/>
              </a:rPr>
              <a:t>χρόνος</a:t>
            </a:r>
            <a:r>
              <a:rPr lang="en-GB" sz="500" dirty="0">
                <a:latin typeface="Calibri"/>
                <a:cs typeface="Calibri"/>
              </a:rPr>
              <a:t> </a:t>
            </a:r>
            <a:r>
              <a:rPr lang="en-GB" sz="500" dirty="0" err="1">
                <a:latin typeface="Calibri"/>
                <a:cs typeface="Calibri"/>
              </a:rPr>
              <a:t>ζωής</a:t>
            </a:r>
            <a:r>
              <a:rPr lang="en-GB" sz="500" dirty="0">
                <a:latin typeface="Calibri"/>
                <a:cs typeface="Calibri"/>
              </a:rPr>
              <a:t> </a:t>
            </a:r>
            <a:r>
              <a:rPr lang="en-GB" sz="500" dirty="0" err="1">
                <a:latin typeface="Calibri"/>
                <a:cs typeface="Calibri"/>
              </a:rPr>
              <a:t>του</a:t>
            </a:r>
            <a:r>
              <a:rPr lang="en-GB" sz="500" dirty="0">
                <a:latin typeface="Calibri"/>
                <a:cs typeface="Calibri"/>
              </a:rPr>
              <a:t> </a:t>
            </a:r>
            <a:r>
              <a:rPr lang="en-GB" sz="500" dirty="0" err="1">
                <a:latin typeface="Calibri"/>
                <a:cs typeface="Calibri"/>
              </a:rPr>
              <a:t>ενδύμ</a:t>
            </a:r>
            <a:r>
              <a:rPr lang="en-GB" sz="500" dirty="0">
                <a:latin typeface="Calibri"/>
                <a:cs typeface="Calibri"/>
              </a:rPr>
              <a:t>ατος συνδέεται με τις συνθήκες χρήσης και συντήρησης, Μην χρησιμοποιείτε βρώμικα, μολυσμένα, φθαρμένα ή επιδιορθωμένα ενδύματα.</a:t>
            </a:r>
          </a:p>
          <a:p>
            <a:r>
              <a:rPr lang="en-GB" sz="600" b="1" dirty="0" smtClean="0">
                <a:latin typeface="Calibri"/>
                <a:cs typeface="Calibri"/>
              </a:rPr>
              <a:t>Απ</a:t>
            </a:r>
            <a:r>
              <a:rPr lang="en-GB" sz="600" b="1" dirty="0" err="1" smtClean="0">
                <a:latin typeface="Calibri"/>
                <a:cs typeface="Calibri"/>
              </a:rPr>
              <a:t>οθήκευση</a:t>
            </a:r>
            <a:r>
              <a:rPr lang="en-GB" sz="600" b="1" dirty="0" smtClean="0">
                <a:latin typeface="Calibri"/>
                <a:cs typeface="Calibri"/>
              </a:rPr>
              <a:t> : </a:t>
            </a:r>
            <a:r>
              <a:rPr lang="en-GB" sz="500" dirty="0" err="1" smtClean="0">
                <a:latin typeface="Calibri"/>
                <a:cs typeface="Calibri"/>
              </a:rPr>
              <a:t>Πρέ</a:t>
            </a:r>
            <a:r>
              <a:rPr lang="en-GB" sz="500" dirty="0" smtClean="0">
                <a:latin typeface="Calibri"/>
                <a:cs typeface="Calibri"/>
              </a:rPr>
              <a:t>πει </a:t>
            </a:r>
            <a:r>
              <a:rPr lang="en-GB" sz="500" dirty="0">
                <a:latin typeface="Calibri"/>
                <a:cs typeface="Calibri"/>
              </a:rPr>
              <a:t>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n-GB" sz="500" dirty="0" err="1" smtClean="0">
                <a:latin typeface="Calibri"/>
                <a:cs typeface="Calibri"/>
              </a:rPr>
              <a:t>Το</a:t>
            </a:r>
            <a:r>
              <a:rPr lang="en-GB" sz="500" dirty="0" smtClean="0">
                <a:latin typeface="Calibri"/>
                <a:cs typeface="Calibri"/>
              </a:rPr>
              <a:t> </a:t>
            </a:r>
            <a:r>
              <a:rPr lang="en-GB" sz="500" dirty="0" err="1">
                <a:latin typeface="Calibri"/>
                <a:cs typeface="Calibri"/>
              </a:rPr>
              <a:t>ένδυμ</a:t>
            </a:r>
            <a:r>
              <a:rPr lang="en-GB" sz="500" dirty="0">
                <a:latin typeface="Calibri"/>
                <a:cs typeface="Calibri"/>
              </a:rPr>
              <a:t>α, αν δεν χρησιμοποιηθεί για 1 έτος, πρέπει να πλυθεί σύμφωνα με τις οδηγίες φροντίδας πριν από τη χρήση. </a:t>
            </a: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500" dirty="0" err="1">
                <a:latin typeface="Calibri"/>
                <a:ea typeface="Calibri"/>
                <a:cs typeface="Calibri"/>
              </a:rPr>
              <a:t>Μην</a:t>
            </a:r>
            <a:r>
              <a:rPr lang="en-GB" sz="500" dirty="0">
                <a:latin typeface="Calibri"/>
                <a:ea typeface="Calibri"/>
                <a:cs typeface="Calibri"/>
              </a:rPr>
              <a:t> απ</a:t>
            </a:r>
            <a:r>
              <a:rPr lang="en-GB" sz="500" dirty="0" err="1">
                <a:latin typeface="Calibri"/>
                <a:ea typeface="Calibri"/>
                <a:cs typeface="Calibri"/>
              </a:rPr>
              <a:t>ορρί</a:t>
            </a:r>
            <a:r>
              <a:rPr lang="en-GB" sz="500" dirty="0">
                <a:latin typeface="Calibri"/>
                <a:ea typeface="Calibri"/>
                <a:cs typeface="Calibri"/>
              </a:rPr>
              <a:t>πτετε το ένδυμα μετά τη χρήση. </a:t>
            </a:r>
            <a:r>
              <a:rPr lang="en-GB" sz="500" dirty="0" err="1">
                <a:latin typeface="Calibri"/>
                <a:ea typeface="Calibri"/>
                <a:cs typeface="Calibri"/>
              </a:rPr>
              <a:t>Εάν</a:t>
            </a:r>
            <a:r>
              <a:rPr lang="en-GB" sz="500" dirty="0">
                <a:latin typeface="Calibri"/>
                <a:ea typeface="Calibri"/>
                <a:cs typeface="Calibri"/>
              </a:rPr>
              <a:t> </a:t>
            </a:r>
            <a:r>
              <a:rPr lang="en-GB" sz="500" dirty="0" err="1">
                <a:latin typeface="Calibri"/>
                <a:ea typeface="Calibri"/>
                <a:cs typeface="Calibri"/>
              </a:rPr>
              <a:t>το</a:t>
            </a:r>
            <a:r>
              <a:rPr lang="en-GB" sz="500" dirty="0">
                <a:latin typeface="Calibri"/>
                <a:ea typeface="Calibri"/>
                <a:cs typeface="Calibri"/>
              </a:rPr>
              <a:t> </a:t>
            </a:r>
            <a:r>
              <a:rPr lang="en-GB" sz="500" dirty="0" err="1">
                <a:latin typeface="Calibri"/>
                <a:ea typeface="Calibri"/>
                <a:cs typeface="Calibri"/>
              </a:rPr>
              <a:t>ένδυμ</a:t>
            </a:r>
            <a:r>
              <a:rPr lang="en-GB" sz="500" dirty="0">
                <a:latin typeface="Calibri"/>
                <a:ea typeface="Calibri"/>
                <a:cs typeface="Calibri"/>
              </a:rPr>
              <a:t>α δεν είναι μολυσμένο, μπορεί να ακολουθήσει μια συμβατική αλυσίδα ανακύκλωσης υφασμάτων. </a:t>
            </a:r>
            <a:r>
              <a:rPr lang="en-GB" sz="500" dirty="0" err="1">
                <a:latin typeface="Calibri"/>
                <a:ea typeface="Calibri"/>
                <a:cs typeface="Calibri"/>
              </a:rPr>
              <a:t>Εάν</a:t>
            </a:r>
            <a:r>
              <a:rPr lang="en-GB" sz="500" dirty="0">
                <a:latin typeface="Calibri"/>
                <a:ea typeface="Calibri"/>
                <a:cs typeface="Calibri"/>
              </a:rPr>
              <a:t> </a:t>
            </a:r>
            <a:r>
              <a:rPr lang="en-GB" sz="500" dirty="0" err="1">
                <a:latin typeface="Calibri"/>
                <a:ea typeface="Calibri"/>
                <a:cs typeface="Calibri"/>
              </a:rPr>
              <a:t>έχει</a:t>
            </a:r>
            <a:r>
              <a:rPr lang="en-GB" sz="500" dirty="0">
                <a:latin typeface="Calibri"/>
                <a:ea typeface="Calibri"/>
                <a:cs typeface="Calibri"/>
              </a:rPr>
              <a:t> </a:t>
            </a:r>
            <a:r>
              <a:rPr lang="en-GB" sz="500" dirty="0" err="1">
                <a:latin typeface="Calibri"/>
                <a:ea typeface="Calibri"/>
                <a:cs typeface="Calibri"/>
              </a:rPr>
              <a:t>μολυνθεί</a:t>
            </a:r>
            <a:r>
              <a:rPr lang="en-GB" sz="500" dirty="0">
                <a:latin typeface="Calibri"/>
                <a:ea typeface="Calibri"/>
                <a:cs typeface="Calibri"/>
              </a:rPr>
              <a:t> από </a:t>
            </a:r>
            <a:r>
              <a:rPr lang="en-GB" sz="500" dirty="0" err="1">
                <a:latin typeface="Calibri"/>
                <a:ea typeface="Calibri"/>
                <a:cs typeface="Calibri"/>
              </a:rPr>
              <a:t>ρύ</a:t>
            </a:r>
            <a:r>
              <a:rPr lang="en-GB" sz="5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endParaRPr lang="en-GB" sz="500" dirty="0">
              <a:latin typeface="Calibri"/>
              <a:cs typeface="Calibri"/>
            </a:endParaRPr>
          </a:p>
          <a:p>
            <a:r>
              <a:rPr lang="en-GB" sz="600" b="1" dirty="0" err="1">
                <a:latin typeface="Calibri"/>
                <a:cs typeface="Calibri"/>
              </a:rPr>
              <a:t>Συστάσεις</a:t>
            </a:r>
            <a:r>
              <a:rPr lang="en-GB" sz="600" b="1" dirty="0">
                <a:latin typeface="Calibri"/>
                <a:cs typeface="Calibri"/>
              </a:rPr>
              <a:t> :</a:t>
            </a:r>
            <a:r>
              <a:rPr lang="en-GB" sz="500" dirty="0" err="1">
                <a:latin typeface="Calibri"/>
                <a:cs typeface="Calibri"/>
              </a:rPr>
              <a:t>Αυτά</a:t>
            </a:r>
            <a:r>
              <a:rPr lang="en-GB" sz="500" dirty="0">
                <a:latin typeface="Calibri"/>
                <a:cs typeface="Calibri"/>
              </a:rPr>
              <a:t> τα </a:t>
            </a:r>
            <a:r>
              <a:rPr lang="en-GB" sz="500" dirty="0" err="1">
                <a:latin typeface="Calibri"/>
                <a:cs typeface="Calibri"/>
              </a:rPr>
              <a:t>ενδύμ</a:t>
            </a:r>
            <a:r>
              <a:rPr lang="en-GB" sz="500" dirty="0">
                <a:latin typeface="Calibri"/>
                <a:cs typeface="Calibri"/>
              </a:rPr>
              <a:t>ατα είναι κατάλληλα όταν χρησιμοποιούνται για διάστημα έως 8 ωρών σε θερμοκρασία περιβάλλοντος.  </a:t>
            </a:r>
            <a:r>
              <a:rPr lang="en-GB" sz="500" dirty="0" err="1">
                <a:latin typeface="Calibri"/>
                <a:cs typeface="Calibri"/>
              </a:rPr>
              <a:t>Το</a:t>
            </a:r>
            <a:r>
              <a:rPr lang="en-GB" sz="500" dirty="0">
                <a:latin typeface="Calibri"/>
                <a:cs typeface="Calibri"/>
              </a:rPr>
              <a:t> β</a:t>
            </a:r>
            <a:r>
              <a:rPr lang="en-GB" sz="500" dirty="0" err="1">
                <a:latin typeface="Calibri"/>
                <a:cs typeface="Calibri"/>
              </a:rPr>
              <a:t>ρώμικο</a:t>
            </a:r>
            <a:r>
              <a:rPr lang="en-GB" sz="500" dirty="0">
                <a:latin typeface="Calibri"/>
                <a:cs typeface="Calibri"/>
              </a:rPr>
              <a:t> </a:t>
            </a:r>
            <a:r>
              <a:rPr lang="en-GB" sz="500" dirty="0" err="1">
                <a:latin typeface="Calibri"/>
                <a:cs typeface="Calibri"/>
              </a:rPr>
              <a:t>ένδυμ</a:t>
            </a:r>
            <a:r>
              <a:rPr lang="en-GB" sz="500" dirty="0">
                <a:latin typeface="Calibri"/>
                <a:cs typeface="Calibri"/>
              </a:rPr>
              <a:t>α μπορεί να οδηγήσει σε μείωση της προστασίας. </a:t>
            </a:r>
            <a:r>
              <a:rPr lang="en-GB" sz="500" dirty="0" err="1">
                <a:latin typeface="Calibri"/>
                <a:cs typeface="Calibri"/>
              </a:rPr>
              <a:t>Οι</a:t>
            </a:r>
            <a:r>
              <a:rPr lang="en-GB" sz="500" dirty="0">
                <a:latin typeface="Calibri"/>
                <a:cs typeface="Calibri"/>
              </a:rPr>
              <a:t> </a:t>
            </a:r>
            <a:r>
              <a:rPr lang="en-GB" sz="500" dirty="0" err="1">
                <a:latin typeface="Calibri"/>
                <a:cs typeface="Calibri"/>
              </a:rPr>
              <a:t>ιδιότητες</a:t>
            </a:r>
            <a:r>
              <a:rPr lang="en-GB" sz="500" dirty="0">
                <a:latin typeface="Calibri"/>
                <a:cs typeface="Calibri"/>
              </a:rPr>
              <a:t> π</a:t>
            </a:r>
            <a:r>
              <a:rPr lang="en-GB" sz="500" dirty="0" err="1">
                <a:latin typeface="Calibri"/>
                <a:cs typeface="Calibri"/>
              </a:rPr>
              <a:t>εριορισμού</a:t>
            </a:r>
            <a:r>
              <a:rPr lang="en-GB" sz="500" dirty="0">
                <a:latin typeface="Calibri"/>
                <a:cs typeface="Calibri"/>
              </a:rPr>
              <a:t> </a:t>
            </a:r>
            <a:r>
              <a:rPr lang="en-GB" sz="500" dirty="0" err="1">
                <a:latin typeface="Calibri"/>
                <a:cs typeface="Calibri"/>
              </a:rPr>
              <a:t>εξά</a:t>
            </a:r>
            <a:r>
              <a:rPr lang="en-GB" sz="500" dirty="0">
                <a:latin typeface="Calibri"/>
                <a:cs typeface="Calibri"/>
              </a:rPr>
              <a:t>πλωσης φλόγας θα μειωθούν αν μολυνθεί με εύφλεκτα υγρά. Τα </a:t>
            </a:r>
            <a:r>
              <a:rPr lang="en-GB" sz="500" dirty="0" err="1">
                <a:latin typeface="Calibri"/>
                <a:cs typeface="Calibri"/>
              </a:rPr>
              <a:t>ενδύμ</a:t>
            </a:r>
            <a:r>
              <a:rPr lang="en-GB" sz="500" dirty="0">
                <a:latin typeface="Calibri"/>
                <a:cs typeface="Calibri"/>
              </a:rPr>
              <a:t>ατα που χρησιμοποιούνται σε επαφή με το δέρμα ενδέχεται να μην μπορούν να εξαλείψουν κάθε κίνδυνο εγκαυμάτων. </a:t>
            </a:r>
            <a:r>
              <a:rPr lang="en-GB" sz="500" dirty="0" err="1">
                <a:latin typeface="Calibri"/>
                <a:cs typeface="Calibri"/>
              </a:rPr>
              <a:t>Αυτά</a:t>
            </a:r>
            <a:r>
              <a:rPr lang="en-GB" sz="500" dirty="0">
                <a:latin typeface="Calibri"/>
                <a:cs typeface="Calibri"/>
              </a:rPr>
              <a:t> τα </a:t>
            </a:r>
            <a:r>
              <a:rPr lang="en-GB" sz="500" dirty="0" err="1">
                <a:latin typeface="Calibri"/>
                <a:cs typeface="Calibri"/>
              </a:rPr>
              <a:t>ενδύμ</a:t>
            </a:r>
            <a:r>
              <a:rPr lang="en-GB" sz="500" dirty="0">
                <a:latin typeface="Calibri"/>
                <a:cs typeface="Calibri"/>
              </a:rPr>
              <a:t>ατα μπορούν να προστατεύσουν μόνο τα σημεία του σώματος που καλύπτουν, ενδέχεται να απαιτείται η χρήση πρόσθετης μερικής προστασίας σώματος. Τα </a:t>
            </a:r>
            <a:r>
              <a:rPr lang="en-GB" sz="500" dirty="0" err="1">
                <a:latin typeface="Calibri"/>
                <a:cs typeface="Calibri"/>
              </a:rPr>
              <a:t>μη</a:t>
            </a:r>
            <a:r>
              <a:rPr lang="en-GB" sz="500" dirty="0">
                <a:latin typeface="Calibri"/>
                <a:cs typeface="Calibri"/>
              </a:rPr>
              <a:t> </a:t>
            </a:r>
            <a:r>
              <a:rPr lang="en-GB" sz="500" dirty="0" err="1">
                <a:latin typeface="Calibri"/>
                <a:cs typeface="Calibri"/>
              </a:rPr>
              <a:t>συμ</a:t>
            </a:r>
            <a:r>
              <a:rPr lang="en-GB" sz="500" dirty="0">
                <a:latin typeface="Calibri"/>
                <a:cs typeface="Calibri"/>
              </a:rPr>
              <a:t>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p>
          <a:p>
            <a:r>
              <a:rPr lang="en-GB" sz="500" dirty="0">
                <a:latin typeface="Calibri"/>
                <a:cs typeface="Calibri"/>
              </a:rPr>
              <a:t>Κα</a:t>
            </a:r>
            <a:r>
              <a:rPr lang="en-GB" sz="500" dirty="0" err="1">
                <a:latin typeface="Calibri"/>
                <a:cs typeface="Calibri"/>
              </a:rPr>
              <a:t>τά</a:t>
            </a:r>
            <a:r>
              <a:rPr lang="en-GB" sz="500" dirty="0">
                <a:latin typeface="Calibri"/>
                <a:cs typeface="Calibri"/>
              </a:rPr>
              <a:t> </a:t>
            </a:r>
            <a:r>
              <a:rPr lang="en-GB" sz="500" dirty="0" err="1">
                <a:latin typeface="Calibri"/>
                <a:cs typeface="Calibri"/>
              </a:rPr>
              <a:t>τη</a:t>
            </a:r>
            <a:r>
              <a:rPr lang="en-GB" sz="500" dirty="0">
                <a:latin typeface="Calibri"/>
                <a:cs typeface="Calibri"/>
              </a:rPr>
              <a:t> </a:t>
            </a:r>
            <a:r>
              <a:rPr lang="en-GB" sz="500" dirty="0" err="1">
                <a:latin typeface="Calibri"/>
                <a:cs typeface="Calibri"/>
              </a:rPr>
              <a:t>διάρκει</a:t>
            </a:r>
            <a:r>
              <a:rPr lang="en-GB" sz="500" dirty="0">
                <a:latin typeface="Calibri"/>
                <a:cs typeface="Calibri"/>
              </a:rPr>
              <a:t>α των διεργασιών συγκόλλησης προτείνεται στο χρήστη να καλύπτει το πρόσθιο μέρος του σώματος τουλάχιστον από την πλευρική ραφή της μίας πλευράς έως αυτήν της άλλης. </a:t>
            </a:r>
          </a:p>
          <a:p>
            <a:r>
              <a:rPr lang="en-GB" sz="500" dirty="0" err="1">
                <a:latin typeface="Calibri"/>
                <a:cs typeface="Calibri"/>
              </a:rPr>
              <a:t>Το</a:t>
            </a:r>
            <a:r>
              <a:rPr lang="en-GB" sz="500" dirty="0">
                <a:latin typeface="Calibri"/>
                <a:cs typeface="Calibri"/>
              </a:rPr>
              <a:t> επίπ</a:t>
            </a:r>
            <a:r>
              <a:rPr lang="en-GB" sz="500" dirty="0" err="1">
                <a:latin typeface="Calibri"/>
                <a:cs typeface="Calibri"/>
              </a:rPr>
              <a:t>εδο</a:t>
            </a:r>
            <a:r>
              <a:rPr lang="en-GB" sz="500" dirty="0">
                <a:latin typeface="Calibri"/>
                <a:cs typeface="Calibri"/>
              </a:rPr>
              <a:t> π</a:t>
            </a:r>
            <a:r>
              <a:rPr lang="en-GB" sz="500" dirty="0" err="1">
                <a:latin typeface="Calibri"/>
                <a:cs typeface="Calibri"/>
              </a:rPr>
              <a:t>ροστ</a:t>
            </a:r>
            <a:r>
              <a:rPr lang="en-GB" sz="500" dirty="0">
                <a:latin typeface="Calibri"/>
                <a:cs typeface="Calibri"/>
              </a:rPr>
              <a:t>ασίας έναντι της φλόγας θα μειωθεί αν τα προστατευτικά ρούχα του συγκολλητή έχουν μολυνθεί με εύφλεκτα υλικά. </a:t>
            </a:r>
          </a:p>
          <a:p>
            <a:r>
              <a:rPr lang="en-GB" sz="500" dirty="0">
                <a:latin typeface="Calibri"/>
                <a:cs typeface="Calibri"/>
              </a:rPr>
              <a:t>Η α</a:t>
            </a:r>
            <a:r>
              <a:rPr lang="en-GB" sz="500" dirty="0" err="1">
                <a:latin typeface="Calibri"/>
                <a:cs typeface="Calibri"/>
              </a:rPr>
              <a:t>ύξηση</a:t>
            </a:r>
            <a:r>
              <a:rPr lang="en-GB" sz="500" dirty="0">
                <a:latin typeface="Calibri"/>
                <a:cs typeface="Calibri"/>
              </a:rPr>
              <a:t> </a:t>
            </a:r>
            <a:r>
              <a:rPr lang="en-GB" sz="500" dirty="0" err="1">
                <a:latin typeface="Calibri"/>
                <a:cs typeface="Calibri"/>
              </a:rPr>
              <a:t>της</a:t>
            </a:r>
            <a:r>
              <a:rPr lang="en-GB" sz="500" dirty="0">
                <a:latin typeface="Calibri"/>
                <a:cs typeface="Calibri"/>
              </a:rPr>
              <a:t> π</a:t>
            </a:r>
            <a:r>
              <a:rPr lang="en-GB" sz="500" dirty="0" err="1">
                <a:latin typeface="Calibri"/>
                <a:cs typeface="Calibri"/>
              </a:rPr>
              <a:t>εριεκτικότητ</a:t>
            </a:r>
            <a:r>
              <a:rPr lang="en-GB" sz="500" dirty="0">
                <a:latin typeface="Calibri"/>
                <a:cs typeface="Calibri"/>
              </a:rPr>
              <a:t>ας σε οξυγόνο του αέρα θα μειώσει σημαντικά την προστασία των προστατευτικών ενδυμάτων του συγκολλητή έναντι της φλόγας. </a:t>
            </a:r>
            <a:r>
              <a:rPr lang="en-GB" sz="500" dirty="0" err="1">
                <a:latin typeface="Calibri"/>
                <a:cs typeface="Calibri"/>
              </a:rPr>
              <a:t>Πρέ</a:t>
            </a:r>
            <a:r>
              <a:rPr lang="en-GB" sz="500" dirty="0">
                <a:latin typeface="Calibri"/>
                <a:cs typeface="Calibri"/>
              </a:rPr>
              <a:t>πει να δίνεται προσοχή κατά τη συγκόλληση σε περιορισμένους χώρους, π.χ. </a:t>
            </a:r>
            <a:r>
              <a:rPr lang="en-GB" sz="500" dirty="0" err="1">
                <a:latin typeface="Calibri"/>
                <a:cs typeface="Calibri"/>
              </a:rPr>
              <a:t>είν</a:t>
            </a:r>
            <a:r>
              <a:rPr lang="en-GB" sz="500" dirty="0">
                <a:latin typeface="Calibri"/>
                <a:cs typeface="Calibri"/>
              </a:rPr>
              <a:t>αι πιθανό η ατμόσφαιρα να εμπλουτιστεί με οξυγόνο. </a:t>
            </a:r>
          </a:p>
          <a:p>
            <a:r>
              <a:rPr lang="en-GB" sz="500" dirty="0" err="1">
                <a:latin typeface="Calibri"/>
                <a:cs typeface="Calibri"/>
              </a:rPr>
              <a:t>Δεν</a:t>
            </a:r>
            <a:r>
              <a:rPr lang="en-GB" sz="500" dirty="0">
                <a:latin typeface="Calibri"/>
                <a:cs typeface="Calibri"/>
              </a:rPr>
              <a:t> </a:t>
            </a:r>
            <a:r>
              <a:rPr lang="en-GB" sz="500" dirty="0" err="1">
                <a:latin typeface="Calibri"/>
                <a:cs typeface="Calibri"/>
              </a:rPr>
              <a:t>είν</a:t>
            </a:r>
            <a:r>
              <a:rPr lang="en-GB" sz="500" dirty="0">
                <a:latin typeface="Calibri"/>
                <a:cs typeface="Calibri"/>
              </a:rPr>
              <a:t>αι δυνατή η προστασία όλων των τμημάτων συγκόλλησης, που φέρουν τάση συγκόλλησης, της εγκατάστασης συγκόλλησης με τόξο  από άμεσες επαφές.  Μπ</a:t>
            </a:r>
            <a:r>
              <a:rPr lang="en-GB" sz="500" dirty="0" err="1">
                <a:latin typeface="Calibri"/>
                <a:cs typeface="Calibri"/>
              </a:rPr>
              <a:t>ορεί</a:t>
            </a:r>
            <a:r>
              <a:rPr lang="en-GB" sz="500" dirty="0">
                <a:latin typeface="Calibri"/>
                <a:cs typeface="Calibri"/>
              </a:rPr>
              <a:t> να </a:t>
            </a:r>
            <a:r>
              <a:rPr lang="en-GB" sz="500" dirty="0" err="1">
                <a:latin typeface="Calibri"/>
                <a:cs typeface="Calibri"/>
              </a:rPr>
              <a:t>χρει</a:t>
            </a:r>
            <a:r>
              <a:rPr lang="en-GB" sz="500" dirty="0">
                <a:latin typeface="Calibri"/>
                <a:cs typeface="Calibri"/>
              </a:rPr>
              <a:t>αστεί επιπρόσθετη προστασία του σώματος, π.χ. </a:t>
            </a:r>
            <a:r>
              <a:rPr lang="en-GB" sz="500" dirty="0" err="1">
                <a:latin typeface="Calibri"/>
                <a:cs typeface="Calibri"/>
              </a:rPr>
              <a:t>γι</a:t>
            </a:r>
            <a:r>
              <a:rPr lang="en-GB" sz="500" dirty="0">
                <a:latin typeface="Calibri"/>
                <a:cs typeface="Calibri"/>
              </a:rPr>
              <a:t>α συγκόλληση πάνω από το κεφάλι. </a:t>
            </a:r>
            <a:r>
              <a:rPr lang="en-GB" sz="500" dirty="0" err="1">
                <a:latin typeface="Calibri"/>
                <a:cs typeface="Calibri"/>
              </a:rPr>
              <a:t>Το</a:t>
            </a:r>
            <a:r>
              <a:rPr lang="en-GB" sz="500" dirty="0">
                <a:latin typeface="Calibri"/>
                <a:cs typeface="Calibri"/>
              </a:rPr>
              <a:t> </a:t>
            </a:r>
            <a:r>
              <a:rPr lang="en-GB" sz="500" dirty="0" err="1">
                <a:latin typeface="Calibri"/>
                <a:cs typeface="Calibri"/>
              </a:rPr>
              <a:t>ένδυμ</a:t>
            </a:r>
            <a:r>
              <a:rPr lang="en-GB" sz="500" dirty="0">
                <a:latin typeface="Calibri"/>
                <a:cs typeface="Calibri"/>
              </a:rPr>
              <a:t>α προορίζεται μόνο για προστασία από σύντομη ακούσια επαφή με τα ενεργά μέρη ενός κυκλώματος συγκόλλησης τόξου ενώ απαιτείται η χρήση επιπρόσθετων μονωτικών στρωμάτων όπου υπάρχει αυξημένος κίνδυνος ηλεκτροπληξίας. </a:t>
            </a:r>
          </a:p>
          <a:p>
            <a:r>
              <a:rPr lang="en-GB" sz="500" dirty="0" err="1">
                <a:latin typeface="Calibri"/>
                <a:cs typeface="Calibri"/>
              </a:rPr>
              <a:t>Εάν</a:t>
            </a:r>
            <a:r>
              <a:rPr lang="en-GB" sz="500" dirty="0">
                <a:latin typeface="Calibri"/>
                <a:cs typeface="Calibri"/>
              </a:rPr>
              <a:t> </a:t>
            </a:r>
            <a:r>
              <a:rPr lang="en-GB" sz="500" dirty="0" err="1">
                <a:latin typeface="Calibri"/>
                <a:cs typeface="Calibri"/>
              </a:rPr>
              <a:t>εκτίθετ</a:t>
            </a:r>
            <a:r>
              <a:rPr lang="en-GB" sz="500" dirty="0">
                <a:latin typeface="Calibri"/>
                <a:cs typeface="Calibri"/>
              </a:rPr>
              <a:t>αι σε αεριωθούμενα υγρά ή υγρά υψηλής πίεσης, η χρήση χημικού προστατευτικού ενδύματος Τύπου 6 ή PB6 μπορεί να είναι ανεπαρκής. Πα</a:t>
            </a:r>
            <a:r>
              <a:rPr lang="en-GB" sz="500" dirty="0" err="1">
                <a:latin typeface="Calibri"/>
                <a:cs typeface="Calibri"/>
              </a:rPr>
              <a:t>ρουσί</a:t>
            </a:r>
            <a:r>
              <a:rPr lang="en-GB" sz="500" dirty="0">
                <a:latin typeface="Calibri"/>
                <a:cs typeface="Calibri"/>
              </a:rPr>
              <a:t>α μερικών ιδιαίτερα συμπυκνωμένων χημικών ουσιών, οι ιδιότητες του ενδύματος μπορεί να απαιτούν υψηλότερες επιδόσεις, τόσο όσον αφορά τα υλικά όσο και την εργασία. </a:t>
            </a:r>
            <a:r>
              <a:rPr lang="en-GB" sz="500" dirty="0" err="1">
                <a:latin typeface="Calibri"/>
                <a:cs typeface="Calibri"/>
              </a:rPr>
              <a:t>Μόνο</a:t>
            </a:r>
            <a:r>
              <a:rPr lang="en-GB" sz="500" dirty="0">
                <a:latin typeface="Calibri"/>
                <a:cs typeface="Calibri"/>
              </a:rPr>
              <a:t> ο </a:t>
            </a:r>
            <a:r>
              <a:rPr lang="en-GB" sz="500" dirty="0" err="1">
                <a:latin typeface="Calibri"/>
                <a:cs typeface="Calibri"/>
              </a:rPr>
              <a:t>χρήστης</a:t>
            </a:r>
            <a:r>
              <a:rPr lang="en-GB" sz="500" dirty="0">
                <a:latin typeface="Calibri"/>
                <a:cs typeface="Calibri"/>
              </a:rPr>
              <a:t> θα </a:t>
            </a:r>
            <a:r>
              <a:rPr lang="en-GB" sz="500" dirty="0" err="1">
                <a:latin typeface="Calibri"/>
                <a:cs typeface="Calibri"/>
              </a:rPr>
              <a:t>κρίνει</a:t>
            </a:r>
            <a:r>
              <a:rPr lang="en-GB" sz="500" dirty="0">
                <a:latin typeface="Calibri"/>
                <a:cs typeface="Calibri"/>
              </a:rPr>
              <a:t> </a:t>
            </a:r>
            <a:r>
              <a:rPr lang="en-GB" sz="500" dirty="0" err="1">
                <a:latin typeface="Calibri"/>
                <a:cs typeface="Calibri"/>
              </a:rPr>
              <a:t>την</a:t>
            </a:r>
            <a:r>
              <a:rPr lang="en-GB" sz="500" dirty="0">
                <a:latin typeface="Calibri"/>
                <a:cs typeface="Calibri"/>
              </a:rPr>
              <a:t> επ</a:t>
            </a:r>
            <a:r>
              <a:rPr lang="en-GB" sz="500" dirty="0" err="1">
                <a:latin typeface="Calibri"/>
                <a:cs typeface="Calibri"/>
              </a:rPr>
              <a:t>άρκει</a:t>
            </a:r>
            <a:r>
              <a:rPr lang="en-GB" sz="500" dirty="0">
                <a:latin typeface="Calibri"/>
                <a:cs typeface="Calibri"/>
              </a:rPr>
              <a:t>α του ενδύματος με άλλο εξοπλισμό και άλλη αντοχή. Ο κατα</a:t>
            </a:r>
            <a:r>
              <a:rPr lang="en-GB" sz="500" dirty="0" err="1">
                <a:latin typeface="Calibri"/>
                <a:cs typeface="Calibri"/>
              </a:rPr>
              <a:t>σκευ</a:t>
            </a:r>
            <a:r>
              <a:rPr lang="en-GB" sz="500" dirty="0">
                <a:latin typeface="Calibri"/>
                <a:cs typeface="Calibri"/>
              </a:rPr>
              <a:t>αστής δεν μπορεί να θεωρηθεί υπεύθυνος για την κακή χρήση του ενδύματος.</a:t>
            </a:r>
          </a:p>
          <a:p>
            <a:r>
              <a:rPr lang="en-GB" sz="500" dirty="0" err="1">
                <a:latin typeface="Calibri"/>
                <a:cs typeface="Calibri"/>
              </a:rPr>
              <a:t>Οι</a:t>
            </a:r>
            <a:r>
              <a:rPr lang="en-GB" sz="500" dirty="0">
                <a:latin typeface="Calibri"/>
                <a:cs typeface="Calibri"/>
              </a:rPr>
              <a:t> </a:t>
            </a:r>
            <a:r>
              <a:rPr lang="en-GB" sz="500" dirty="0" err="1">
                <a:latin typeface="Calibri"/>
                <a:cs typeface="Calibri"/>
              </a:rPr>
              <a:t>εργ</a:t>
            </a:r>
            <a:r>
              <a:rPr lang="en-GB" sz="500" dirty="0">
                <a:latin typeface="Calibri"/>
                <a:cs typeface="Calibri"/>
              </a:rPr>
              <a:t>αζόμενοι προστατευτική ενδυμασία  διασκορπισμού ηλεκτροστατικών φορτίων πρέπει να είναι κατάλληλα γειωμένοι </a:t>
            </a:r>
            <a:r>
              <a:rPr lang="en-GB" sz="500" dirty="0">
                <a:latin typeface="Calibri" charset="0"/>
                <a:ea typeface="Calibri" charset="0"/>
                <a:cs typeface="Calibri" charset="0"/>
              </a:rPr>
              <a:t>, η αντίσταση μεταξύ του ατόμου και της γης πρέπει να είναι μικρότερη από 10</a:t>
            </a:r>
            <a:r>
              <a:rPr lang="en-GB" sz="500" baseline="30000" dirty="0">
                <a:latin typeface="Calibri" charset="0"/>
                <a:ea typeface="Calibri" charset="0"/>
                <a:cs typeface="Calibri" charset="0"/>
              </a:rPr>
              <a:t>8</a:t>
            </a:r>
            <a:r>
              <a:rPr lang="en-GB" sz="500" dirty="0">
                <a:latin typeface="Calibri" charset="0"/>
                <a:ea typeface="Calibri" charset="0"/>
                <a:cs typeface="Calibri" charset="0"/>
              </a:rPr>
              <a:t>Ω </a:t>
            </a:r>
            <a:r>
              <a:rPr lang="en-GB" sz="500" dirty="0">
                <a:latin typeface="Calibri"/>
                <a:cs typeface="Calibri"/>
              </a:rPr>
              <a:t>(μέσω χρήσης υποδημάτων  διασκορπισμού ηλεκτροστατικών φορτίων σύμφωνα με το πρότυπο EN 20345 ή EN 20347 με βοηθητική απαίτηση Α ή με άλλα κατάλληλα μέσα). </a:t>
            </a:r>
          </a:p>
          <a:p>
            <a:r>
              <a:rPr lang="en-GB" sz="500" dirty="0">
                <a:latin typeface="Calibri"/>
                <a:cs typeface="Calibri"/>
              </a:rPr>
              <a:t>Η π</a:t>
            </a:r>
            <a:r>
              <a:rPr lang="en-GB" sz="500" dirty="0" err="1">
                <a:latin typeface="Calibri"/>
                <a:cs typeface="Calibri"/>
              </a:rPr>
              <a:t>ροστ</a:t>
            </a:r>
            <a:r>
              <a:rPr lang="en-GB" sz="500" dirty="0">
                <a:latin typeface="Calibri"/>
                <a:cs typeface="Calibri"/>
              </a:rPr>
              <a:t>ατευτική ενδυμασία  διασκορπισμού ηλεκτροστατικών φορτίων δεν πρέπει να ανοίγεται ή να αφαιρείται ενώ υπάρχει παρουσία εύφλεκτης ή εκρηκτικής ατμόσφαιρας ή κατά τον χειρισμό εύφλεκτων ή εκρηκτικών ουσιών. </a:t>
            </a:r>
          </a:p>
          <a:p>
            <a:r>
              <a:rPr lang="en-GB" sz="500" dirty="0">
                <a:latin typeface="Calibri"/>
                <a:cs typeface="Calibri"/>
              </a:rPr>
              <a:t>Η π</a:t>
            </a:r>
            <a:r>
              <a:rPr lang="en-GB" sz="500" dirty="0" err="1">
                <a:latin typeface="Calibri"/>
                <a:cs typeface="Calibri"/>
              </a:rPr>
              <a:t>ροστ</a:t>
            </a:r>
            <a:r>
              <a:rPr lang="en-GB" sz="500" dirty="0">
                <a:latin typeface="Calibri"/>
                <a:cs typeface="Calibri"/>
              </a:rPr>
              <a:t>ασία έναντι του διασκορπισμού ηλεκτροστατικών φορτίων που παρέχει η προστατευτική ενδυμασία διασκορπισμού ηλεκτροστατικών φορτίων μπορεί να επηρεαστεί από τη φθορά λόγω χρήσης, το πλύσιμο και πιθανώς από μόλυνση. </a:t>
            </a:r>
          </a:p>
          <a:p>
            <a:r>
              <a:rPr lang="en-GB" sz="500" dirty="0">
                <a:latin typeface="Calibri"/>
                <a:cs typeface="Calibri"/>
              </a:rPr>
              <a:t>Η π</a:t>
            </a:r>
            <a:r>
              <a:rPr lang="en-GB" sz="500" dirty="0" err="1">
                <a:latin typeface="Calibri"/>
                <a:cs typeface="Calibri"/>
              </a:rPr>
              <a:t>ροστ</a:t>
            </a:r>
            <a:r>
              <a:rPr lang="en-GB" sz="500" dirty="0">
                <a:latin typeface="Calibri"/>
                <a:cs typeface="Calibri"/>
              </a:rPr>
              <a:t>ατευτική ενδυμασία έναντι του διασκορπισμού ηλεκτροστατικών φορτίων  δεν πρέπει να χρησιμοποιείται σε ατμόσφαιρες εμπλουτισμένες με οξυγόνο χωρίς την προηγούμενη έγκριση του αρμόδιου μηχανικού ασφαλείας. </a:t>
            </a:r>
          </a:p>
          <a:p>
            <a:r>
              <a:rPr lang="en-GB" sz="500" dirty="0">
                <a:latin typeface="Calibri"/>
                <a:cs typeface="Calibri"/>
              </a:rPr>
              <a:t>Η π</a:t>
            </a:r>
            <a:r>
              <a:rPr lang="en-GB" sz="500" dirty="0" err="1">
                <a:latin typeface="Calibri"/>
                <a:cs typeface="Calibri"/>
              </a:rPr>
              <a:t>ροστ</a:t>
            </a:r>
            <a:r>
              <a:rPr lang="en-GB" sz="500" dirty="0">
                <a:latin typeface="Calibri"/>
                <a:cs typeface="Calibri"/>
              </a:rPr>
              <a:t>ασία έναντι του διασκορπισμού ηλεκτροστατικών φορτίων που παρέχει η ενδυμασία θα μειωθεί όταν αυτή είναι βρεγμένη, βρώμικη ή εμποτισμένη με ιδρώτα. </a:t>
            </a:r>
          </a:p>
          <a:p>
            <a:r>
              <a:rPr lang="en-GB" sz="500" dirty="0" err="1">
                <a:latin typeface="Calibri"/>
                <a:cs typeface="Calibri"/>
              </a:rPr>
              <a:t>Το</a:t>
            </a:r>
            <a:r>
              <a:rPr lang="en-GB" sz="500" dirty="0">
                <a:latin typeface="Calibri"/>
                <a:cs typeface="Calibri"/>
              </a:rPr>
              <a:t> π</a:t>
            </a:r>
            <a:r>
              <a:rPr lang="en-GB" sz="500" dirty="0" err="1">
                <a:latin typeface="Calibri"/>
                <a:cs typeface="Calibri"/>
              </a:rPr>
              <a:t>ρότυ</a:t>
            </a:r>
            <a:r>
              <a:rPr lang="en-GB" sz="500" dirty="0">
                <a:latin typeface="Calibri"/>
                <a:cs typeface="Calibri"/>
              </a:rPr>
              <a:t>πο EN 1149-5 ενδέχεται να μην είναι επαρκές εάν χρησιμοποιείται σε συγκεκριμένες εκρηκτικές ατμόσφαιρες</a:t>
            </a:r>
          </a:p>
          <a:p>
            <a:r>
              <a:rPr lang="en-GB" sz="500" dirty="0" err="1">
                <a:latin typeface="Calibri"/>
                <a:cs typeface="Calibri"/>
              </a:rPr>
              <a:t>Σε</a:t>
            </a:r>
            <a:r>
              <a:rPr lang="en-GB" sz="500" dirty="0">
                <a:latin typeface="Calibri"/>
                <a:cs typeface="Calibri"/>
              </a:rPr>
              <a:t> π</a:t>
            </a:r>
            <a:r>
              <a:rPr lang="en-GB" sz="500" dirty="0" err="1">
                <a:latin typeface="Calibri"/>
                <a:cs typeface="Calibri"/>
              </a:rPr>
              <a:t>ερί</a:t>
            </a:r>
            <a:r>
              <a:rPr lang="en-GB" sz="500" dirty="0">
                <a:latin typeface="Calibri"/>
                <a:cs typeface="Calibri"/>
              </a:rPr>
              <a:t>πτωση προστατευτικού ενδύματος δύο τεμαχίων, πρέπει να χρησιμοποιούνται μαζί  και τα δύο μέρη για να παρέχουν το καθορισμένο επίπεδο προστασίας.</a:t>
            </a:r>
          </a:p>
          <a:p>
            <a:r>
              <a:rPr lang="en-GB" sz="500" dirty="0" err="1">
                <a:latin typeface="Calibri"/>
                <a:cs typeface="Calibri"/>
              </a:rPr>
              <a:t>Αυτό</a:t>
            </a:r>
            <a:r>
              <a:rPr lang="en-GB" sz="500" dirty="0">
                <a:latin typeface="Calibri"/>
                <a:cs typeface="Calibri"/>
              </a:rPr>
              <a:t> </a:t>
            </a:r>
            <a:r>
              <a:rPr lang="en-GB" sz="500" dirty="0" err="1">
                <a:latin typeface="Calibri"/>
                <a:cs typeface="Calibri"/>
              </a:rPr>
              <a:t>το</a:t>
            </a:r>
            <a:r>
              <a:rPr lang="en-GB" sz="500" dirty="0">
                <a:latin typeface="Calibri"/>
                <a:cs typeface="Calibri"/>
              </a:rPr>
              <a:t> π</a:t>
            </a:r>
            <a:r>
              <a:rPr lang="en-GB" sz="500" dirty="0" err="1">
                <a:latin typeface="Calibri"/>
                <a:cs typeface="Calibri"/>
              </a:rPr>
              <a:t>ροστ</a:t>
            </a:r>
            <a:r>
              <a:rPr lang="en-GB" sz="500" dirty="0">
                <a:latin typeface="Calibri"/>
                <a:cs typeface="Calibri"/>
              </a:rPr>
              <a:t>ατευτικό ένδυμα υψηλής ορατότητας δεν πρέπει να καλύπτεται από άλλο ρουχισμό ή εξοπλισμό. Η </a:t>
            </a:r>
            <a:r>
              <a:rPr lang="en-GB" sz="500" dirty="0" err="1">
                <a:latin typeface="Calibri"/>
                <a:cs typeface="Calibri"/>
              </a:rPr>
              <a:t>χρήση</a:t>
            </a:r>
            <a:r>
              <a:rPr lang="en-GB" sz="500" dirty="0">
                <a:latin typeface="Calibri"/>
                <a:cs typeface="Calibri"/>
              </a:rPr>
              <a:t> </a:t>
            </a:r>
            <a:r>
              <a:rPr lang="en-GB" sz="500" dirty="0" err="1">
                <a:latin typeface="Calibri"/>
                <a:cs typeface="Calibri"/>
              </a:rPr>
              <a:t>ενδυμάτων</a:t>
            </a:r>
            <a:r>
              <a:rPr lang="en-GB" sz="500" dirty="0">
                <a:latin typeface="Calibri"/>
                <a:cs typeface="Calibri"/>
              </a:rPr>
              <a:t> </a:t>
            </a:r>
            <a:r>
              <a:rPr lang="en-GB" sz="500" dirty="0" err="1">
                <a:latin typeface="Calibri"/>
                <a:cs typeface="Calibri"/>
              </a:rPr>
              <a:t>υψηλής</a:t>
            </a:r>
            <a:r>
              <a:rPr lang="en-GB" sz="500" dirty="0">
                <a:latin typeface="Calibri"/>
                <a:cs typeface="Calibri"/>
              </a:rPr>
              <a:t> </a:t>
            </a:r>
            <a:r>
              <a:rPr lang="en-GB" sz="500" dirty="0" err="1">
                <a:latin typeface="Calibri"/>
                <a:cs typeface="Calibri"/>
              </a:rPr>
              <a:t>ορ</a:t>
            </a:r>
            <a:r>
              <a:rPr lang="en-GB" sz="500" dirty="0">
                <a:latin typeface="Calibri"/>
                <a:cs typeface="Calibri"/>
              </a:rPr>
              <a:t>ατότητας δεν εγγυάται ότι ο χρήστης θα είναι ορατός σε όλες τις συνθήκες και περιστάσεις. Η </a:t>
            </a:r>
            <a:r>
              <a:rPr lang="en-GB" sz="500" dirty="0" err="1">
                <a:latin typeface="Calibri"/>
                <a:cs typeface="Calibri"/>
              </a:rPr>
              <a:t>κλάση</a:t>
            </a:r>
            <a:r>
              <a:rPr lang="en-GB" sz="500" dirty="0">
                <a:latin typeface="Calibri"/>
                <a:cs typeface="Calibri"/>
              </a:rPr>
              <a:t> επ</a:t>
            </a:r>
            <a:r>
              <a:rPr lang="en-GB" sz="500" dirty="0" err="1">
                <a:latin typeface="Calibri"/>
                <a:cs typeface="Calibri"/>
              </a:rPr>
              <a:t>ιδόσεων</a:t>
            </a:r>
            <a:r>
              <a:rPr lang="en-GB" sz="500" dirty="0">
                <a:latin typeface="Calibri"/>
                <a:cs typeface="Calibri"/>
              </a:rPr>
              <a:t> μπ</a:t>
            </a:r>
            <a:r>
              <a:rPr lang="en-GB" sz="500" dirty="0" err="1">
                <a:latin typeface="Calibri"/>
                <a:cs typeface="Calibri"/>
              </a:rPr>
              <a:t>ορεί</a:t>
            </a:r>
            <a:r>
              <a:rPr lang="en-GB" sz="500" dirty="0">
                <a:latin typeface="Calibri"/>
                <a:cs typeface="Calibri"/>
              </a:rPr>
              <a:t> να επ</a:t>
            </a:r>
            <a:r>
              <a:rPr lang="en-GB" sz="500" dirty="0" err="1">
                <a:latin typeface="Calibri"/>
                <a:cs typeface="Calibri"/>
              </a:rPr>
              <a:t>ιτευχθεί</a:t>
            </a:r>
            <a:r>
              <a:rPr lang="en-GB" sz="500" dirty="0">
                <a:latin typeface="Calibri"/>
                <a:cs typeface="Calibri"/>
              </a:rPr>
              <a:t> </a:t>
            </a:r>
            <a:r>
              <a:rPr lang="en-GB" sz="500" dirty="0" err="1">
                <a:latin typeface="Calibri"/>
                <a:cs typeface="Calibri"/>
              </a:rPr>
              <a:t>χρησιμο</a:t>
            </a:r>
            <a:r>
              <a:rPr lang="en-GB" sz="500" dirty="0">
                <a:latin typeface="Calibri"/>
                <a:cs typeface="Calibri"/>
              </a:rPr>
              <a:t>ποιώντας ένα ενιαίο ένδυμα ή ένα σύνολο ενδυμάτων. </a:t>
            </a:r>
            <a:r>
              <a:rPr lang="en-GB" sz="500" dirty="0" err="1">
                <a:latin typeface="Calibri"/>
                <a:cs typeface="Calibri"/>
              </a:rPr>
              <a:t>Έν</a:t>
            </a:r>
            <a:r>
              <a:rPr lang="en-GB" sz="500" dirty="0">
                <a:latin typeface="Calibri"/>
                <a:cs typeface="Calibri"/>
              </a:rPr>
              <a:t>α σύνολο ενδυμάτων μπορεί να ταξινομηθεί σε υψηλότερη προστατευτική κλάση από το μεμονωμένο ξεχωριστό ένδυμα. </a:t>
            </a:r>
            <a:r>
              <a:rPr lang="en-GB" sz="500" dirty="0" err="1">
                <a:latin typeface="Calibri"/>
                <a:cs typeface="Calibri"/>
              </a:rPr>
              <a:t>Αυτή</a:t>
            </a:r>
            <a:r>
              <a:rPr lang="en-GB" sz="500" dirty="0">
                <a:latin typeface="Calibri"/>
                <a:cs typeface="Calibri"/>
              </a:rPr>
              <a:t> η </a:t>
            </a:r>
            <a:r>
              <a:rPr lang="en-GB" sz="500" dirty="0" err="1">
                <a:latin typeface="Calibri"/>
                <a:cs typeface="Calibri"/>
              </a:rPr>
              <a:t>ενδεχόμενη</a:t>
            </a:r>
            <a:r>
              <a:rPr lang="en-GB" sz="500" dirty="0">
                <a:latin typeface="Calibri"/>
                <a:cs typeface="Calibri"/>
              </a:rPr>
              <a:t> α</a:t>
            </a:r>
            <a:r>
              <a:rPr lang="en-GB" sz="500" dirty="0" err="1">
                <a:latin typeface="Calibri"/>
                <a:cs typeface="Calibri"/>
              </a:rPr>
              <a:t>νώτερη</a:t>
            </a:r>
            <a:r>
              <a:rPr lang="en-GB" sz="500" dirty="0">
                <a:latin typeface="Calibri"/>
                <a:cs typeface="Calibri"/>
              </a:rPr>
              <a:t> </a:t>
            </a:r>
            <a:r>
              <a:rPr lang="en-GB" sz="500" dirty="0" err="1">
                <a:latin typeface="Calibri"/>
                <a:cs typeface="Calibri"/>
              </a:rPr>
              <a:t>κλάση</a:t>
            </a:r>
            <a:r>
              <a:rPr lang="en-GB" sz="500" dirty="0">
                <a:latin typeface="Calibri"/>
                <a:cs typeface="Calibri"/>
              </a:rPr>
              <a:t> ανα</a:t>
            </a:r>
            <a:r>
              <a:rPr lang="en-GB" sz="500" dirty="0" err="1">
                <a:latin typeface="Calibri"/>
                <a:cs typeface="Calibri"/>
              </a:rPr>
              <a:t>φέρετ</a:t>
            </a:r>
            <a:r>
              <a:rPr lang="en-GB" sz="500" dirty="0">
                <a:latin typeface="Calibri"/>
                <a:cs typeface="Calibri"/>
              </a:rPr>
              <a:t>αι στη σήμανση του ενδύματος. </a:t>
            </a:r>
            <a:r>
              <a:rPr lang="en-GB" sz="500" dirty="0" err="1">
                <a:latin typeface="Calibri"/>
                <a:cs typeface="Calibri"/>
              </a:rPr>
              <a:t>Αν</a:t>
            </a:r>
            <a:r>
              <a:rPr lang="en-GB" sz="500" dirty="0">
                <a:latin typeface="Calibri"/>
                <a:cs typeface="Calibri"/>
              </a:rPr>
              <a:t> </a:t>
            </a:r>
            <a:r>
              <a:rPr lang="en-GB" sz="500" dirty="0" err="1">
                <a:latin typeface="Calibri"/>
                <a:cs typeface="Calibri"/>
              </a:rPr>
              <a:t>το</a:t>
            </a:r>
            <a:r>
              <a:rPr lang="en-GB" sz="500" dirty="0">
                <a:latin typeface="Calibri"/>
                <a:cs typeface="Calibri"/>
              </a:rPr>
              <a:t> π</a:t>
            </a:r>
            <a:r>
              <a:rPr lang="en-GB" sz="500" dirty="0" err="1">
                <a:latin typeface="Calibri"/>
                <a:cs typeface="Calibri"/>
              </a:rPr>
              <a:t>ροστ</a:t>
            </a:r>
            <a:r>
              <a:rPr lang="en-GB" sz="500" dirty="0">
                <a:latin typeface="Calibri"/>
                <a:cs typeface="Calibri"/>
              </a:rPr>
              <a:t>ατευτικό ένδυμα υψηλής ορατότητας είναι βρώμικο, η απόδοσή του θα είναι μειωμένη. </a:t>
            </a:r>
            <a:r>
              <a:rPr lang="en-GB" sz="500" dirty="0" err="1">
                <a:latin typeface="Calibri"/>
                <a:cs typeface="Calibri"/>
              </a:rPr>
              <a:t>Σημειώστε</a:t>
            </a:r>
            <a:r>
              <a:rPr lang="en-GB" sz="500" dirty="0">
                <a:latin typeface="Calibri"/>
                <a:cs typeface="Calibri"/>
              </a:rPr>
              <a:t> </a:t>
            </a:r>
            <a:r>
              <a:rPr lang="en-GB" sz="500" dirty="0" err="1">
                <a:latin typeface="Calibri"/>
                <a:cs typeface="Calibri"/>
              </a:rPr>
              <a:t>ότι</a:t>
            </a:r>
            <a:r>
              <a:rPr lang="en-GB" sz="500" dirty="0">
                <a:latin typeface="Calibri"/>
                <a:cs typeface="Calibri"/>
              </a:rPr>
              <a:t> η </a:t>
            </a:r>
            <a:r>
              <a:rPr lang="en-GB" sz="500" dirty="0" err="1">
                <a:latin typeface="Calibri"/>
                <a:cs typeface="Calibri"/>
              </a:rPr>
              <a:t>κλάση</a:t>
            </a:r>
            <a:r>
              <a:rPr lang="en-GB" sz="500" dirty="0">
                <a:latin typeface="Calibri"/>
                <a:cs typeface="Calibri"/>
              </a:rPr>
              <a:t> </a:t>
            </a:r>
            <a:r>
              <a:rPr lang="en-GB" sz="500" dirty="0" err="1">
                <a:latin typeface="Calibri"/>
                <a:cs typeface="Calibri"/>
              </a:rPr>
              <a:t>του</a:t>
            </a:r>
            <a:r>
              <a:rPr lang="en-GB" sz="500" dirty="0">
                <a:latin typeface="Calibri"/>
                <a:cs typeface="Calibri"/>
              </a:rPr>
              <a:t> </a:t>
            </a:r>
            <a:r>
              <a:rPr lang="en-GB" sz="500" dirty="0" err="1">
                <a:latin typeface="Calibri"/>
                <a:cs typeface="Calibri"/>
              </a:rPr>
              <a:t>ενδύμ</a:t>
            </a:r>
            <a:r>
              <a:rPr lang="en-GB" sz="500" dirty="0">
                <a:latin typeface="Calibri"/>
                <a:cs typeface="Calibri"/>
              </a:rPr>
              <a:t>ατος βασίζεται στην περιοχή του ορατού υλικού και γι' αυτό περιορίζεται η επιφανειακή σήμανση των ενδυμάτων. </a:t>
            </a:r>
          </a:p>
          <a:p>
            <a:r>
              <a:rPr lang="en-GB" sz="500" dirty="0" err="1">
                <a:latin typeface="Calibri"/>
                <a:cs typeface="Calibri"/>
              </a:rPr>
              <a:t>Δεν</a:t>
            </a:r>
            <a:r>
              <a:rPr lang="en-GB" sz="500" dirty="0">
                <a:latin typeface="Calibri"/>
                <a:cs typeface="Calibri"/>
              </a:rPr>
              <a:t> επ</a:t>
            </a:r>
            <a:r>
              <a:rPr lang="en-GB" sz="500" dirty="0" err="1">
                <a:latin typeface="Calibri"/>
                <a:cs typeface="Calibri"/>
              </a:rPr>
              <a:t>ιτρέ</a:t>
            </a:r>
            <a:r>
              <a:rPr lang="en-GB" sz="500" dirty="0">
                <a:latin typeface="Calibri"/>
                <a:cs typeface="Calibri"/>
              </a:rPr>
              <a:t>πεται καμία τροποποίηση αυτού του ενδύματος, π.χ. η π</a:t>
            </a:r>
            <a:r>
              <a:rPr lang="en-GB" sz="500" dirty="0" err="1">
                <a:latin typeface="Calibri"/>
                <a:cs typeface="Calibri"/>
              </a:rPr>
              <a:t>ροσθήκη</a:t>
            </a:r>
            <a:r>
              <a:rPr lang="en-GB" sz="500" dirty="0">
                <a:latin typeface="Calibri"/>
                <a:cs typeface="Calibri"/>
              </a:rPr>
              <a:t> </a:t>
            </a:r>
            <a:r>
              <a:rPr lang="en-GB" sz="500" dirty="0" err="1">
                <a:latin typeface="Calibri"/>
                <a:cs typeface="Calibri"/>
              </a:rPr>
              <a:t>λογοτύ</a:t>
            </a:r>
            <a:r>
              <a:rPr lang="en-GB" sz="500" dirty="0">
                <a:latin typeface="Calibri"/>
                <a:cs typeface="Calibri"/>
              </a:rPr>
              <a:t>πων μετά την έγκριση τύπου ΕΚ </a:t>
            </a:r>
          </a:p>
          <a:p>
            <a:r>
              <a:rPr lang="el-GR" sz="600" b="1" dirty="0">
                <a:latin typeface="Calibri"/>
                <a:cs typeface="Calibri"/>
              </a:rPr>
              <a:t>Δήλωση : </a:t>
            </a:r>
            <a:r>
              <a:rPr lang="el-GR" sz="600" b="1" dirty="0" smtClean="0">
                <a:latin typeface="Calibri"/>
                <a:cs typeface="Calibri"/>
              </a:rPr>
              <a:t>Η </a:t>
            </a:r>
            <a:r>
              <a:rPr lang="el-GR" sz="600" b="1" dirty="0">
                <a:latin typeface="Calibri"/>
                <a:cs typeface="Calibri"/>
              </a:rPr>
              <a:t>σήμανση CE που τοποθετείται σε αυτό το γάντι σημαίνει ότι τηρούνται οι βασικές απαιτήσεις του κανονισμού 2016/425. La déclaration de conformité et disponible sur le site internet : voir **.</a:t>
            </a: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3043264537"/>
              </p:ext>
            </p:extLst>
          </p:nvPr>
        </p:nvGraphicFramePr>
        <p:xfrm>
          <a:off x="304801" y="9129464"/>
          <a:ext cx="6324600" cy="640080"/>
        </p:xfrm>
        <a:graphic>
          <a:graphicData uri="http://schemas.openxmlformats.org/drawingml/2006/table">
            <a:tbl>
              <a:tblPr firstRow="1" bandRow="1">
                <a:effectLst/>
                <a:tableStyleId>{5C22544A-7EE6-4342-B048-85BDC9FD1C3A}</a:tableStyleId>
              </a:tblPr>
              <a:tblGrid>
                <a:gridCol w="2133599">
                  <a:extLst>
                    <a:ext uri="{9D8B030D-6E8A-4147-A177-3AD203B41FA5}">
                      <a16:colId xmlns:a16="http://schemas.microsoft.com/office/drawing/2014/main" xmlns="" val="20000"/>
                    </a:ext>
                  </a:extLst>
                </a:gridCol>
                <a:gridCol w="1957155">
                  <a:extLst>
                    <a:ext uri="{9D8B030D-6E8A-4147-A177-3AD203B41FA5}">
                      <a16:colId xmlns:a16="http://schemas.microsoft.com/office/drawing/2014/main" xmlns="" val="20001"/>
                    </a:ext>
                  </a:extLst>
                </a:gridCol>
                <a:gridCol w="2233846">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a:ln>
                            <a:noFill/>
                          </a:ln>
                          <a:solidFill>
                            <a:schemeClr val="tx1"/>
                          </a:solidFill>
                          <a:latin typeface="Calibri"/>
                          <a:cs typeface="Calibri"/>
                        </a:rPr>
                        <a:t>ΚΟΙΝΟΠΟΙΗΜΕΝΟΣ ΟΡΓΑΝΙΣΜΟΣ - ΕΛΕΓΧΟΣ ΠΑΡΑΓΩΓΗΣ</a:t>
                      </a:r>
                      <a:r>
                        <a:rPr lang="en-US" sz="600" baseline="0">
                          <a:ln>
                            <a:noFill/>
                          </a:ln>
                          <a:solidFill>
                            <a:schemeClr val="tx1"/>
                          </a:solidFill>
                          <a:latin typeface="Calibri"/>
                          <a:cs typeface="Calibri"/>
                        </a:rPr>
                        <a:t> 11Β</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a:t>
                      </a:r>
                      <a:r>
                        <a:rPr lang="fr-FR" sz="600" b="1" dirty="0" err="1">
                          <a:ln>
                            <a:noFill/>
                          </a:ln>
                          <a:solidFill>
                            <a:schemeClr val="tx1"/>
                          </a:solidFill>
                          <a:latin typeface="Calibri"/>
                          <a:cs typeface="Calibri"/>
                        </a:rPr>
                        <a:t>Αριθ</a:t>
                      </a:r>
                      <a:r>
                        <a:rPr lang="fr-FR" sz="600" b="1" dirty="0">
                          <a:ln>
                            <a:noFill/>
                          </a:ln>
                          <a:solidFill>
                            <a:schemeClr val="tx1"/>
                          </a:solidFill>
                          <a:latin typeface="Calibri"/>
                          <a:cs typeface="Calibri"/>
                        </a:rPr>
                        <a:t>. 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t>
                      </a:r>
                      <a:r>
                        <a:rPr lang="fr-FR" sz="600" dirty="0" err="1">
                          <a:ln>
                            <a:noFill/>
                          </a:ln>
                          <a:solidFill>
                            <a:schemeClr val="tx1"/>
                          </a:solidFill>
                          <a:latin typeface="Calibri"/>
                          <a:cs typeface="Calibri"/>
                        </a:rPr>
                        <a:t>Αλικάντε</a:t>
                      </a:r>
                      <a:r>
                        <a:rPr lang="fr-FR" sz="600" dirty="0">
                          <a:ln>
                            <a:noFill/>
                          </a:ln>
                          <a:solidFill>
                            <a:schemeClr val="tx1"/>
                          </a:solidFill>
                          <a:latin typeface="Calibri"/>
                          <a:cs typeface="Calibri"/>
                        </a:rPr>
                        <a:t>) - </a:t>
                      </a:r>
                      <a:r>
                        <a:rPr lang="fr-FR" sz="600" dirty="0" err="1">
                          <a:ln>
                            <a:noFill/>
                          </a:ln>
                          <a:solidFill>
                            <a:schemeClr val="tx1"/>
                          </a:solidFill>
                          <a:latin typeface="Calibri"/>
                          <a:cs typeface="Calibri"/>
                        </a:rPr>
                        <a:t>Ισ</a:t>
                      </a:r>
                      <a:r>
                        <a:rPr lang="fr-FR" sz="600" dirty="0">
                          <a:ln>
                            <a:noFill/>
                          </a:ln>
                          <a:solidFill>
                            <a:schemeClr val="tx1"/>
                          </a:solidFill>
                          <a:latin typeface="Calibri"/>
                          <a:cs typeface="Calibri"/>
                        </a:rPr>
                        <a:t>πανία</a:t>
                      </a:r>
                    </a:p>
                    <a:p>
                      <a:pPr algn="ctr"/>
                      <a:r>
                        <a:rPr lang="fr-FR" sz="600" dirty="0" err="1">
                          <a:ln>
                            <a:noFill/>
                          </a:ln>
                          <a:solidFill>
                            <a:schemeClr val="tx1"/>
                          </a:solidFill>
                          <a:latin typeface="Calibri"/>
                          <a:cs typeface="Calibri"/>
                        </a:rPr>
                        <a:t>Τηλ</a:t>
                      </a:r>
                      <a:r>
                        <a:rPr lang="fr-FR" sz="600" dirty="0">
                          <a:ln>
                            <a:noFill/>
                          </a:ln>
                          <a:solidFill>
                            <a:schemeClr val="tx1"/>
                          </a:solidFill>
                          <a:latin typeface="Calibri"/>
                          <a:cs typeface="Calibri"/>
                        </a:rPr>
                        <a:t>.</a:t>
                      </a:r>
                      <a:r>
                        <a:rPr lang="fr-FR" sz="600" baseline="0" dirty="0">
                          <a:ln>
                            <a:noFill/>
                          </a:ln>
                          <a:solidFill>
                            <a:schemeClr val="tx1"/>
                          </a:solidFill>
                          <a:latin typeface="Calibri"/>
                          <a:cs typeface="Calibri"/>
                        </a:rPr>
                        <a:t> +34 965 54 22 00 - Φαξ.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a:t>
                      </a:r>
                      <a:r>
                        <a:rPr lang="en-US" sz="600" b="1" dirty="0" err="1">
                          <a:ln>
                            <a:noFill/>
                          </a:ln>
                          <a:solidFill>
                            <a:schemeClr val="tx1"/>
                          </a:solidFill>
                          <a:latin typeface="Calibri"/>
                          <a:cs typeface="Calibri"/>
                        </a:rPr>
                        <a:t>Αριθ</a:t>
                      </a:r>
                      <a:r>
                        <a:rPr lang="en-US" sz="600" b="1" dirty="0">
                          <a:ln>
                            <a:noFill/>
                          </a:ln>
                          <a:solidFill>
                            <a:schemeClr val="tx1"/>
                          </a:solidFill>
                          <a:latin typeface="Calibri"/>
                          <a:cs typeface="Calibri"/>
                        </a:rPr>
                        <a:t>. 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a:t>
                      </a:r>
                      <a:r>
                        <a:rPr lang="en-US" sz="600" kern="1200" dirty="0" err="1">
                          <a:solidFill>
                            <a:schemeClr val="dk1"/>
                          </a:solidFill>
                          <a:effectLst/>
                          <a:latin typeface="Calibri"/>
                          <a:ea typeface="+mn-ea"/>
                          <a:cs typeface="Calibri"/>
                        </a:rPr>
                        <a:t>Μάντσεστερ</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a:t>
                      </a:r>
                      <a:r>
                        <a:rPr lang="en-US" sz="600" kern="1200" dirty="0" err="1">
                          <a:solidFill>
                            <a:schemeClr val="dk1"/>
                          </a:solidFill>
                          <a:effectLst/>
                          <a:latin typeface="Calibri"/>
                          <a:ea typeface="+mn-ea"/>
                          <a:cs typeface="Calibri"/>
                        </a:rPr>
                        <a:t>Ηνωμένο</a:t>
                      </a:r>
                      <a:r>
                        <a:rPr lang="en-US" sz="600" kern="1200" dirty="0">
                          <a:solidFill>
                            <a:schemeClr val="dk1"/>
                          </a:solidFill>
                          <a:effectLst/>
                          <a:latin typeface="Calibri"/>
                          <a:ea typeface="+mn-ea"/>
                          <a:cs typeface="Calibri"/>
                        </a:rPr>
                        <a:t> Βα</a:t>
                      </a:r>
                      <a:r>
                        <a:rPr lang="en-US" sz="600" kern="1200" dirty="0" err="1">
                          <a:solidFill>
                            <a:schemeClr val="dk1"/>
                          </a:solidFill>
                          <a:effectLst/>
                          <a:latin typeface="Calibri"/>
                          <a:ea typeface="+mn-ea"/>
                          <a:cs typeface="Calibri"/>
                        </a:rPr>
                        <a:t>σίλειο</a:t>
                      </a:r>
                      <a:endParaRPr lang="fr-FR" sz="600" kern="1200" dirty="0">
                        <a:solidFill>
                          <a:schemeClr val="dk1"/>
                        </a:solidFill>
                        <a:effectLst/>
                        <a:latin typeface="Calibri"/>
                        <a:ea typeface="+mn-ea"/>
                        <a:cs typeface="Calibri"/>
                      </a:endParaRPr>
                    </a:p>
                    <a:p>
                      <a:pPr algn="ctr"/>
                      <a:r>
                        <a:rPr lang="fr-FR" sz="600" kern="1200" dirty="0" err="1">
                          <a:solidFill>
                            <a:schemeClr val="dk1"/>
                          </a:solidFill>
                          <a:effectLst/>
                          <a:latin typeface="Calibri"/>
                          <a:ea typeface="+mn-ea"/>
                          <a:cs typeface="Calibri"/>
                        </a:rPr>
                        <a:t>Τηλ</a:t>
                      </a:r>
                      <a:r>
                        <a:rPr lang="fr-FR" sz="600" kern="1200" dirty="0">
                          <a:solidFill>
                            <a:schemeClr val="dk1"/>
                          </a:solidFill>
                          <a:effectLst/>
                          <a:latin typeface="Calibri"/>
                          <a:ea typeface="+mn-ea"/>
                          <a:cs typeface="Calibri"/>
                        </a:rPr>
                        <a:t>.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Φαξ.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algn="r"/>
            <a:r>
              <a:rPr lang="en-GB" sz="500">
                <a:latin typeface="Calibri"/>
                <a:cs typeface="Calibri"/>
              </a:rPr>
              <a:t>Για την ολόσωμη πάρετε τα μεγαλύτερα μεγέθη μεταξύ B &amp; C</a:t>
            </a:r>
          </a:p>
          <a:p>
            <a:pPr algn="r"/>
            <a:r>
              <a:rPr lang="en-GB" sz="500">
                <a:latin typeface="Calibri"/>
                <a:cs typeface="Calibri"/>
              </a:rPr>
              <a:t>Σε περίπτωση αμφιβολίας μεταξύ δύο μεγεθών, επιλέξτε το μεγαλύτερο</a:t>
            </a:r>
          </a:p>
          <a:p>
            <a:pPr algn="r"/>
            <a:r>
              <a:rPr lang="en-GB" sz="500">
                <a:latin typeface="Calibri"/>
                <a:cs typeface="Calibri"/>
              </a:rPr>
              <a:t>Μεγέθη - από S έως 3XL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pic>
        <p:nvPicPr>
          <p:cNvPr id="46" name="Imag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sp>
        <p:nvSpPr>
          <p:cNvPr id="41" name="ZoneTexte 40"/>
          <p:cNvSpPr txBox="1"/>
          <p:nvPr/>
        </p:nvSpPr>
        <p:spPr>
          <a:xfrm>
            <a:off x="6235682" y="228956"/>
            <a:ext cx="482503" cy="123111"/>
          </a:xfrm>
          <a:prstGeom prst="rect">
            <a:avLst/>
          </a:prstGeom>
          <a:noFill/>
        </p:spPr>
        <p:txBody>
          <a:bodyPr wrap="none" lIns="0" tIns="0" rIns="0" bIns="0" anchor="ctr">
            <a:spAutoFit/>
          </a:bodyPr>
          <a:lstStyle/>
          <a:p>
            <a:pPr algn="ctr"/>
            <a:r>
              <a:rPr lang="fr-FR" sz="800" dirty="0" smtClean="0">
                <a:latin typeface="Calibri"/>
                <a:cs typeface="Calibri"/>
              </a:rPr>
              <a:t>ν.20190214</a:t>
            </a:r>
            <a:endParaRPr lang="fr-FR" sz="800" dirty="0">
              <a:latin typeface="Calibri"/>
              <a:cs typeface="Calibri"/>
            </a:endParaRPr>
          </a:p>
        </p:txBody>
      </p:sp>
      <p:grpSp>
        <p:nvGrpSpPr>
          <p:cNvPr id="43" name="Grouper 42"/>
          <p:cNvGrpSpPr/>
          <p:nvPr/>
        </p:nvGrpSpPr>
        <p:grpSpPr>
          <a:xfrm>
            <a:off x="2871514" y="819400"/>
            <a:ext cx="341462" cy="364031"/>
            <a:chOff x="311379" y="1060561"/>
            <a:chExt cx="341462" cy="364031"/>
          </a:xfrm>
        </p:grpSpPr>
        <p:pic>
          <p:nvPicPr>
            <p:cNvPr id="44" name="Picture 20" descr="ce"/>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a:spcAft>
                  <a:spcPts val="0"/>
                </a:spcAft>
              </a:pPr>
              <a:r>
                <a:rPr lang="fr-FR" sz="1100" b="1">
                  <a:solidFill>
                    <a:srgbClr val="595959"/>
                  </a:solidFill>
                  <a:effectLst/>
                  <a:latin typeface="Calibri"/>
                  <a:ea typeface="Calibri"/>
                  <a:cs typeface="Times New Roman"/>
                </a:rPr>
                <a:t> </a:t>
              </a:r>
              <a:r>
                <a:rPr lang="fr-FR" sz="1100" b="1">
                  <a:effectLst/>
                  <a:latin typeface="Calibri"/>
                  <a:ea typeface="Calibri"/>
                  <a:cs typeface="Times New Roman"/>
                </a:rPr>
                <a:t>0339</a:t>
              </a:r>
              <a:endParaRPr lang="fr-FR" sz="1100" dirty="0">
                <a:effectLst/>
                <a:latin typeface="Calibri"/>
                <a:ea typeface="Calibri"/>
                <a:cs typeface="Times New Roman"/>
              </a:endParaRPr>
            </a:p>
          </p:txBody>
        </p:sp>
      </p:grpSp>
      <p:sp>
        <p:nvSpPr>
          <p:cNvPr id="48" name="ZoneTexte 47"/>
          <p:cNvSpPr txBox="1"/>
          <p:nvPr/>
        </p:nvSpPr>
        <p:spPr>
          <a:xfrm>
            <a:off x="116632" y="527120"/>
            <a:ext cx="3672408" cy="969496"/>
          </a:xfrm>
          <a:prstGeom prst="rect">
            <a:avLst/>
          </a:prstGeom>
          <a:noFill/>
        </p:spPr>
        <p:txBody>
          <a:bodyPr wrap="square">
            <a:spAutoFit/>
          </a:bodyPr>
          <a:lstStyle/>
          <a:p>
            <a:r>
              <a:rPr lang="en-GB" sz="800" b="1" u="sng" dirty="0">
                <a:latin typeface="Calibri"/>
                <a:cs typeface="Calibri"/>
              </a:rPr>
              <a:t>ΕΓΧΕΙΡΙΔΙΟ ΧΡΗΣΤΗ</a:t>
            </a:r>
          </a:p>
          <a:p>
            <a:r>
              <a:rPr lang="en-US" sz="700" b="1" dirty="0" err="1">
                <a:latin typeface="Calibri" charset="0"/>
                <a:ea typeface="Calibri" charset="0"/>
                <a:cs typeface="Calibri" charset="0"/>
              </a:rPr>
              <a:t>Αυτές</a:t>
            </a:r>
            <a:r>
              <a:rPr lang="en-US" sz="700" b="1" dirty="0">
                <a:latin typeface="Calibri" charset="0"/>
                <a:ea typeface="Calibri" charset="0"/>
                <a:cs typeface="Calibri" charset="0"/>
              </a:rPr>
              <a:t> </a:t>
            </a:r>
            <a:r>
              <a:rPr lang="en-US" sz="700" b="1" dirty="0" err="1">
                <a:latin typeface="Calibri" charset="0"/>
                <a:ea typeface="Calibri" charset="0"/>
                <a:cs typeface="Calibri" charset="0"/>
              </a:rPr>
              <a:t>οι</a:t>
            </a:r>
            <a:r>
              <a:rPr lang="en-US" sz="700" b="1" dirty="0">
                <a:latin typeface="Calibri" charset="0"/>
                <a:ea typeface="Calibri" charset="0"/>
                <a:cs typeface="Calibri" charset="0"/>
              </a:rPr>
              <a:t> π</a:t>
            </a:r>
            <a:r>
              <a:rPr lang="en-US" sz="700" b="1" dirty="0" err="1">
                <a:latin typeface="Calibri" charset="0"/>
                <a:ea typeface="Calibri" charset="0"/>
                <a:cs typeface="Calibri" charset="0"/>
              </a:rPr>
              <a:t>ληροφορίες</a:t>
            </a:r>
            <a:r>
              <a:rPr lang="en-US" sz="700" b="1" dirty="0">
                <a:latin typeface="Calibri" charset="0"/>
                <a:ea typeface="Calibri" charset="0"/>
                <a:cs typeface="Calibri" charset="0"/>
              </a:rPr>
              <a:t> π</a:t>
            </a:r>
            <a:r>
              <a:rPr lang="en-US" sz="700" b="1" dirty="0" err="1">
                <a:latin typeface="Calibri" charset="0"/>
                <a:ea typeface="Calibri" charset="0"/>
                <a:cs typeface="Calibri" charset="0"/>
              </a:rPr>
              <a:t>ρέ</a:t>
            </a:r>
            <a:r>
              <a:rPr lang="en-US" sz="700" b="1" dirty="0">
                <a:latin typeface="Calibri" charset="0"/>
                <a:ea typeface="Calibri" charset="0"/>
                <a:cs typeface="Calibri" charset="0"/>
              </a:rPr>
              <a:t>πει να παρέχονται στον τελικό χρήστη &amp; να διαβάζονται από αυτόν</a:t>
            </a:r>
            <a:endParaRPr lang="en-GB" sz="700" b="1" dirty="0">
              <a:latin typeface="Calibri"/>
              <a:cs typeface="Calibri"/>
            </a:endParaRPr>
          </a:p>
          <a:p>
            <a:r>
              <a:rPr lang="en-GB" sz="700" dirty="0" err="1">
                <a:latin typeface="Calibri"/>
                <a:cs typeface="Calibri"/>
              </a:rPr>
              <a:t>Ολόσωμη</a:t>
            </a:r>
            <a:r>
              <a:rPr lang="en-GB" sz="700" dirty="0">
                <a:latin typeface="Calibri"/>
                <a:cs typeface="Calibri"/>
              </a:rPr>
              <a:t> THOR - Μπ</a:t>
            </a:r>
            <a:r>
              <a:rPr lang="en-GB" sz="700" dirty="0" err="1">
                <a:latin typeface="Calibri"/>
                <a:cs typeface="Calibri"/>
              </a:rPr>
              <a:t>λε</a:t>
            </a:r>
            <a:r>
              <a:rPr lang="en-GB" sz="700" dirty="0">
                <a:latin typeface="Calibri"/>
                <a:cs typeface="Calibri"/>
              </a:rPr>
              <a:t> </a:t>
            </a:r>
            <a:r>
              <a:rPr lang="en-GB" sz="700" dirty="0" err="1">
                <a:latin typeface="Calibri"/>
                <a:cs typeface="Calibri"/>
              </a:rPr>
              <a:t>σκούρο</a:t>
            </a:r>
            <a:r>
              <a:rPr lang="en-GB" sz="700" dirty="0">
                <a:latin typeface="Calibri"/>
                <a:cs typeface="Calibri"/>
              </a:rPr>
              <a:t> </a:t>
            </a:r>
            <a:r>
              <a:rPr lang="en-GB" sz="700" dirty="0" err="1">
                <a:latin typeface="Calibri"/>
                <a:cs typeface="Calibri"/>
              </a:rPr>
              <a:t>κωδ</a:t>
            </a:r>
            <a:r>
              <a:rPr lang="en-GB" sz="700" dirty="0">
                <a:latin typeface="Calibri"/>
                <a:cs typeface="Calibri"/>
              </a:rPr>
              <a:t>. 8MTHCN, </a:t>
            </a:r>
            <a:r>
              <a:rPr lang="en-GB" sz="700" dirty="0" err="1">
                <a:latin typeface="Calibri"/>
                <a:cs typeface="Calibri"/>
              </a:rPr>
              <a:t>Πορτοκ</a:t>
            </a:r>
            <a:r>
              <a:rPr lang="en-GB" sz="700" dirty="0">
                <a:latin typeface="Calibri"/>
                <a:cs typeface="Calibri"/>
              </a:rPr>
              <a:t>αλί κωδ. 8MTHCO</a:t>
            </a:r>
          </a:p>
          <a:p>
            <a:r>
              <a:rPr lang="en-GB" sz="700" dirty="0">
                <a:latin typeface="Calibri"/>
                <a:cs typeface="Calibri"/>
              </a:rPr>
              <a:t>Μπ</a:t>
            </a:r>
            <a:r>
              <a:rPr lang="en-GB" sz="700" dirty="0" err="1">
                <a:latin typeface="Calibri"/>
                <a:cs typeface="Calibri"/>
              </a:rPr>
              <a:t>ουφάν</a:t>
            </a:r>
            <a:r>
              <a:rPr lang="en-GB" sz="700" dirty="0">
                <a:latin typeface="Calibri"/>
                <a:cs typeface="Calibri"/>
              </a:rPr>
              <a:t> THOR - Μπ</a:t>
            </a:r>
            <a:r>
              <a:rPr lang="en-GB" sz="700" dirty="0" err="1">
                <a:latin typeface="Calibri"/>
                <a:cs typeface="Calibri"/>
              </a:rPr>
              <a:t>λε</a:t>
            </a:r>
            <a:r>
              <a:rPr lang="en-GB" sz="700" dirty="0">
                <a:latin typeface="Calibri"/>
                <a:cs typeface="Calibri"/>
              </a:rPr>
              <a:t> </a:t>
            </a:r>
            <a:r>
              <a:rPr lang="en-GB" sz="700" dirty="0" err="1">
                <a:latin typeface="Calibri"/>
                <a:cs typeface="Calibri"/>
              </a:rPr>
              <a:t>σκούρο</a:t>
            </a:r>
            <a:r>
              <a:rPr lang="en-GB" sz="700" dirty="0">
                <a:latin typeface="Calibri"/>
                <a:cs typeface="Calibri"/>
              </a:rPr>
              <a:t> </a:t>
            </a:r>
            <a:r>
              <a:rPr lang="en-GB" sz="700" dirty="0" err="1">
                <a:latin typeface="Calibri"/>
                <a:cs typeface="Calibri"/>
              </a:rPr>
              <a:t>κωδ</a:t>
            </a:r>
            <a:r>
              <a:rPr lang="en-GB" sz="700" dirty="0">
                <a:latin typeface="Calibri"/>
                <a:cs typeface="Calibri"/>
              </a:rPr>
              <a:t>. 8MTHJN</a:t>
            </a:r>
          </a:p>
          <a:p>
            <a:r>
              <a:rPr lang="en-GB" sz="700" dirty="0">
                <a:latin typeface="Calibri"/>
                <a:cs typeface="Calibri"/>
              </a:rPr>
              <a:t>Πα</a:t>
            </a:r>
            <a:r>
              <a:rPr lang="en-GB" sz="700" dirty="0" err="1">
                <a:latin typeface="Calibri"/>
                <a:cs typeface="Calibri"/>
              </a:rPr>
              <a:t>ντελόνι</a:t>
            </a:r>
            <a:r>
              <a:rPr lang="en-GB" sz="700" dirty="0">
                <a:latin typeface="Calibri"/>
                <a:cs typeface="Calibri"/>
              </a:rPr>
              <a:t> THOR - Μπ</a:t>
            </a:r>
            <a:r>
              <a:rPr lang="en-GB" sz="700" dirty="0" err="1">
                <a:latin typeface="Calibri"/>
                <a:cs typeface="Calibri"/>
              </a:rPr>
              <a:t>λε</a:t>
            </a:r>
            <a:r>
              <a:rPr lang="en-GB" sz="700" dirty="0">
                <a:latin typeface="Calibri"/>
                <a:cs typeface="Calibri"/>
              </a:rPr>
              <a:t> </a:t>
            </a:r>
            <a:r>
              <a:rPr lang="en-GB" sz="700" dirty="0" err="1">
                <a:latin typeface="Calibri"/>
                <a:cs typeface="Calibri"/>
              </a:rPr>
              <a:t>σκούρο</a:t>
            </a:r>
            <a:r>
              <a:rPr lang="en-GB" sz="700" dirty="0">
                <a:latin typeface="Calibri"/>
                <a:cs typeface="Calibri"/>
              </a:rPr>
              <a:t> </a:t>
            </a:r>
            <a:r>
              <a:rPr lang="en-GB" sz="700" dirty="0" err="1">
                <a:latin typeface="Calibri"/>
                <a:cs typeface="Calibri"/>
              </a:rPr>
              <a:t>κωδ</a:t>
            </a:r>
            <a:r>
              <a:rPr lang="en-GB" sz="700" dirty="0">
                <a:latin typeface="Calibri"/>
                <a:cs typeface="Calibri"/>
              </a:rPr>
              <a:t>. 8MTHTN</a:t>
            </a:r>
          </a:p>
          <a:p>
            <a:r>
              <a:rPr lang="en-GB" sz="700" b="1" dirty="0">
                <a:latin typeface="Calibri"/>
                <a:cs typeface="Calibri"/>
              </a:rPr>
              <a:t>78% βαμβ</a:t>
            </a:r>
            <a:r>
              <a:rPr lang="en-GB" sz="700" b="1" dirty="0" err="1">
                <a:latin typeface="Calibri"/>
                <a:cs typeface="Calibri"/>
              </a:rPr>
              <a:t>άκι</a:t>
            </a:r>
            <a:r>
              <a:rPr lang="en-GB" sz="700" b="1" dirty="0">
                <a:latin typeface="Calibri"/>
                <a:cs typeface="Calibri"/>
              </a:rPr>
              <a:t>, 20% π</a:t>
            </a:r>
            <a:r>
              <a:rPr lang="en-GB" sz="700" b="1" dirty="0" err="1">
                <a:latin typeface="Calibri"/>
                <a:cs typeface="Calibri"/>
              </a:rPr>
              <a:t>ολυεστέρ</a:t>
            </a:r>
            <a:r>
              <a:rPr lang="en-GB" sz="700" b="1" dirty="0">
                <a:latin typeface="Calibri"/>
                <a:cs typeface="Calibri"/>
              </a:rPr>
              <a:t>ας, 2% αντιστατικό ύφασμα, 300 gsm</a:t>
            </a:r>
          </a:p>
          <a:p>
            <a:r>
              <a:rPr lang="en-GB" sz="700" dirty="0">
                <a:latin typeface="Calibri"/>
                <a:cs typeface="Calibri"/>
              </a:rPr>
              <a:t>Μπ</a:t>
            </a:r>
            <a:r>
              <a:rPr lang="en-GB" sz="700" dirty="0" err="1">
                <a:latin typeface="Calibri"/>
                <a:cs typeface="Calibri"/>
              </a:rPr>
              <a:t>λε</a:t>
            </a:r>
            <a:r>
              <a:rPr lang="en-GB" sz="700" dirty="0">
                <a:latin typeface="Calibri"/>
                <a:cs typeface="Calibri"/>
              </a:rPr>
              <a:t> </a:t>
            </a:r>
            <a:r>
              <a:rPr lang="en-GB" sz="700" dirty="0" err="1">
                <a:latin typeface="Calibri"/>
                <a:cs typeface="Calibri"/>
              </a:rPr>
              <a:t>σκούρο</a:t>
            </a:r>
            <a:r>
              <a:rPr lang="en-GB" sz="700" dirty="0">
                <a:latin typeface="Calibri"/>
                <a:cs typeface="Calibri"/>
              </a:rPr>
              <a:t> / </a:t>
            </a:r>
            <a:r>
              <a:rPr lang="en-GB" sz="700" dirty="0" err="1">
                <a:latin typeface="Calibri"/>
                <a:cs typeface="Calibri"/>
              </a:rPr>
              <a:t>Πορτοκ</a:t>
            </a:r>
            <a:r>
              <a:rPr lang="en-GB" sz="700" dirty="0">
                <a:latin typeface="Calibri"/>
                <a:cs typeface="Calibri"/>
              </a:rPr>
              <a:t>αλί</a:t>
            </a:r>
          </a:p>
        </p:txBody>
      </p:sp>
      <p:pic>
        <p:nvPicPr>
          <p:cNvPr id="51" name="Image 50" descr="1161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7976" y="3123186"/>
            <a:ext cx="180000" cy="180000"/>
          </a:xfrm>
          <a:prstGeom prst="rect">
            <a:avLst/>
          </a:prstGeom>
        </p:spPr>
      </p:pic>
      <p:pic>
        <p:nvPicPr>
          <p:cNvPr id="57" name="Image 56" descr="61482.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7976" y="3423394"/>
            <a:ext cx="180000" cy="180000"/>
          </a:xfrm>
          <a:prstGeom prst="rect">
            <a:avLst/>
          </a:prstGeom>
        </p:spPr>
      </p:pic>
      <p:pic>
        <p:nvPicPr>
          <p:cNvPr id="58" name="Image 57" descr="1440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4304374"/>
            <a:ext cx="180000" cy="180000"/>
          </a:xfrm>
          <a:prstGeom prst="rect">
            <a:avLst/>
          </a:prstGeom>
        </p:spPr>
      </p:pic>
      <p:pic>
        <p:nvPicPr>
          <p:cNvPr id="59" name="Image 58" descr="13034.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5246" y="3826579"/>
            <a:ext cx="180000" cy="180000"/>
          </a:xfrm>
          <a:prstGeom prst="rect">
            <a:avLst/>
          </a:prstGeom>
        </p:spPr>
      </p:pic>
      <p:pic>
        <p:nvPicPr>
          <p:cNvPr id="33" name="Image 3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222293" y="5679195"/>
            <a:ext cx="1066664" cy="252000"/>
          </a:xfrm>
          <a:prstGeom prst="rect">
            <a:avLst/>
          </a:prstGeom>
        </p:spPr>
      </p:pic>
      <p:pic>
        <p:nvPicPr>
          <p:cNvPr id="25" name="Image 24"/>
          <p:cNvPicPr>
            <a:picLocks noChangeAspect="1"/>
          </p:cNvPicPr>
          <p:nvPr/>
        </p:nvPicPr>
        <p:blipFill>
          <a:blip r:embed="rId13"/>
          <a:stretch>
            <a:fillRect/>
          </a:stretch>
        </p:blipFill>
        <p:spPr>
          <a:xfrm>
            <a:off x="3789040" y="1749096"/>
            <a:ext cx="2880320" cy="380642"/>
          </a:xfrm>
          <a:prstGeom prst="rect">
            <a:avLst/>
          </a:prstGeom>
        </p:spPr>
      </p:pic>
      <p:pic>
        <p:nvPicPr>
          <p:cNvPr id="4" name="Image 3">
            <a:extLst>
              <a:ext uri="{FF2B5EF4-FFF2-40B4-BE49-F238E27FC236}">
                <a16:creationId xmlns:a16="http://schemas.microsoft.com/office/drawing/2014/main" xmlns="" id="{0B489080-7AAB-4E17-93A0-8AF300335430}"/>
              </a:ext>
            </a:extLst>
          </p:cNvPr>
          <p:cNvPicPr>
            <a:picLocks noChangeAspect="1"/>
          </p:cNvPicPr>
          <p:nvPr/>
        </p:nvPicPr>
        <p:blipFill>
          <a:blip r:embed="rId14"/>
          <a:stretch>
            <a:fillRect/>
          </a:stretch>
        </p:blipFill>
        <p:spPr>
          <a:xfrm>
            <a:off x="4158545" y="462320"/>
            <a:ext cx="2590800" cy="643739"/>
          </a:xfrm>
          <a:prstGeom prst="rect">
            <a:avLst/>
          </a:prstGeom>
        </p:spPr>
      </p:pic>
      <p:graphicFrame>
        <p:nvGraphicFramePr>
          <p:cNvPr id="27" name="Tableau 26">
            <a:extLst>
              <a:ext uri="{FF2B5EF4-FFF2-40B4-BE49-F238E27FC236}">
                <a16:creationId xmlns:a16="http://schemas.microsoft.com/office/drawing/2014/main" xmlns="" id="{9165C16E-144C-4318-A219-5F6C3E0BA642}"/>
              </a:ext>
            </a:extLst>
          </p:cNvPr>
          <p:cNvGraphicFramePr>
            <a:graphicFrameLocks noGrp="1"/>
          </p:cNvGraphicFramePr>
          <p:nvPr>
            <p:extLst>
              <p:ext uri="{D42A27DB-BD31-4B8C-83A1-F6EECF244321}">
                <p14:modId xmlns:p14="http://schemas.microsoft.com/office/powerpoint/2010/main" val="3342740524"/>
              </p:ext>
            </p:extLst>
          </p:nvPr>
        </p:nvGraphicFramePr>
        <p:xfrm>
          <a:off x="4858158" y="2176908"/>
          <a:ext cx="1847442" cy="2954950"/>
        </p:xfrm>
        <a:graphic>
          <a:graphicData uri="http://schemas.openxmlformats.org/drawingml/2006/table">
            <a:tbl>
              <a:tblPr>
                <a:tableStyleId>{5C22544A-7EE6-4342-B048-85BDC9FD1C3A}</a:tableStyleId>
              </a:tblPr>
              <a:tblGrid>
                <a:gridCol w="1013396">
                  <a:extLst>
                    <a:ext uri="{9D8B030D-6E8A-4147-A177-3AD203B41FA5}">
                      <a16:colId xmlns:a16="http://schemas.microsoft.com/office/drawing/2014/main" xmlns="" val="1732157060"/>
                    </a:ext>
                  </a:extLst>
                </a:gridCol>
                <a:gridCol w="834046">
                  <a:extLst>
                    <a:ext uri="{9D8B030D-6E8A-4147-A177-3AD203B41FA5}">
                      <a16:colId xmlns:a16="http://schemas.microsoft.com/office/drawing/2014/main" xmlns="" val="3235068759"/>
                    </a:ext>
                  </a:extLst>
                </a:gridCol>
              </a:tblGrid>
              <a:tr h="88525">
                <a:tc>
                  <a:txBody>
                    <a:bodyPr/>
                    <a:lstStyle/>
                    <a:p>
                      <a:pPr algn="ctr">
                        <a:lnSpc>
                          <a:spcPts val="700"/>
                        </a:lnSpc>
                        <a:spcAft>
                          <a:spcPts val="0"/>
                        </a:spcAft>
                      </a:pPr>
                      <a:r>
                        <a:rPr lang="fr-FR" sz="600" b="1" dirty="0">
                          <a:effectLst/>
                          <a:latin typeface="Calibri" panose="020F0502020204030204" pitchFamily="34" charset="0"/>
                          <a:ea typeface="Times New Roman" panose="02020603050405020304" pitchFamily="18" charset="0"/>
                          <a:cs typeface="Calibri" panose="020F0502020204030204" pitchFamily="34" charset="0"/>
                        </a:rPr>
                        <a:t> </a:t>
                      </a:r>
                      <a:r>
                        <a:rPr lang="el-GR" sz="600" b="1" dirty="0">
                          <a:effectLst/>
                          <a:latin typeface="Calibri" panose="020F0502020204030204" pitchFamily="34" charset="0"/>
                          <a:ea typeface="Times New Roman" panose="02020603050405020304" pitchFamily="18" charset="0"/>
                          <a:cs typeface="Calibri" panose="020F0502020204030204" pitchFamily="34" charset="0"/>
                        </a:rPr>
                        <a:t>Δοκιμή</a:t>
                      </a:r>
                      <a:endParaRPr lang="fr-FR" sz="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b="1" dirty="0">
                          <a:effectLst/>
                          <a:latin typeface="Calibri" panose="020F0502020204030204" pitchFamily="34" charset="0"/>
                          <a:ea typeface="Times New Roman" panose="02020603050405020304" pitchFamily="18" charset="0"/>
                          <a:cs typeface="Calibri" panose="020F0502020204030204" pitchFamily="34" charset="0"/>
                        </a:rPr>
                        <a:t>Αποτελέσματα</a:t>
                      </a:r>
                      <a:endParaRPr lang="fr-FR" sz="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4135482937"/>
                  </a:ext>
                </a:extLst>
              </a:tr>
              <a:tr h="87758">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Σχεδιασμός</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Επετεύχθη</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3347527"/>
                  </a:ext>
                </a:extLst>
              </a:tr>
              <a:tr h="263273">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Αντοχή στις τριβές</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Ύφασμα μπλε σκούρο</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Επίπεδο 6</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&gt; 2000 κύκλους</a:t>
                      </a: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33499328"/>
                  </a:ext>
                </a:extLst>
              </a:tr>
              <a:tr h="351031">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Προσδιορισμός αντοχής εφελκυσμού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Ύφασμα μπλε σκούρο</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Επίπεδο 5</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Στρέβλωσης : 1200 Ν</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Υφαδιού : 770 Ν</a:t>
                      </a: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28976657"/>
                  </a:ext>
                </a:extLst>
              </a:tr>
              <a:tr h="351031">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Αντοχή στο σκίσιμο</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Ύφασμα μπλε σκούρο</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Επίπεδο 3</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Στρέβλωσης : 65,16 Ν</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Υφαδιού : 61,49 Ν</a:t>
                      </a: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39519362"/>
                  </a:ext>
                </a:extLst>
              </a:tr>
              <a:tr h="263273">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Αντοχή στη διάτρηση</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Ύφασμα μπλε σκούρο</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Επίπεδο 3</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58,55</a:t>
                      </a: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41820497"/>
                  </a:ext>
                </a:extLst>
              </a:tr>
              <a:tr h="438788">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Υδροπερατότητα</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Ύφασμα μπλε σκούρο</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3</a:t>
                      </a:r>
                      <a:r>
                        <a:rPr lang="fr-FR" sz="600" dirty="0">
                          <a:effectLst/>
                          <a:latin typeface="Calibri" panose="020F0502020204030204" pitchFamily="34" charset="0"/>
                          <a:ea typeface="Calibri" panose="020F0502020204030204" pitchFamily="34" charset="0"/>
                          <a:cs typeface="Calibri" panose="020F0502020204030204" pitchFamily="34" charset="0"/>
                        </a:rPr>
                        <a:t> - </a:t>
                      </a:r>
                      <a:r>
                        <a:rPr lang="el-GR" sz="600" dirty="0">
                          <a:effectLst/>
                          <a:latin typeface="Calibri" panose="020F0502020204030204" pitchFamily="34" charset="0"/>
                          <a:ea typeface="Calibri" panose="020F0502020204030204" pitchFamily="34" charset="0"/>
                          <a:cs typeface="Calibri" panose="020F0502020204030204" pitchFamily="34" charset="0"/>
                        </a:rPr>
                        <a:t>H2SO4 (30%)</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3</a:t>
                      </a:r>
                      <a:r>
                        <a:rPr lang="fr-FR" sz="600" dirty="0">
                          <a:effectLst/>
                          <a:latin typeface="Calibri" panose="020F0502020204030204" pitchFamily="34" charset="0"/>
                          <a:ea typeface="Calibri" panose="020F0502020204030204" pitchFamily="34" charset="0"/>
                          <a:cs typeface="Calibri" panose="020F0502020204030204" pitchFamily="34" charset="0"/>
                        </a:rPr>
                        <a:t> - </a:t>
                      </a:r>
                      <a:r>
                        <a:rPr lang="el-GR" sz="600" dirty="0">
                          <a:effectLst/>
                          <a:latin typeface="Calibri" panose="020F0502020204030204" pitchFamily="34" charset="0"/>
                          <a:ea typeface="Calibri" panose="020F0502020204030204" pitchFamily="34" charset="0"/>
                          <a:cs typeface="Calibri" panose="020F0502020204030204" pitchFamily="34" charset="0"/>
                        </a:rPr>
                        <a:t>NaOH (10%)</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a:t>
                      </a:r>
                      <a:r>
                        <a:rPr lang="fr-FR" sz="600" dirty="0">
                          <a:effectLst/>
                          <a:latin typeface="Calibri" panose="020F0502020204030204" pitchFamily="34" charset="0"/>
                          <a:ea typeface="Calibri" panose="020F0502020204030204" pitchFamily="34" charset="0"/>
                          <a:cs typeface="Calibri" panose="020F0502020204030204" pitchFamily="34" charset="0"/>
                        </a:rPr>
                        <a:t> </a:t>
                      </a:r>
                      <a:r>
                        <a:rPr lang="el-GR" sz="600" dirty="0">
                          <a:effectLst/>
                          <a:latin typeface="Calibri" panose="020F0502020204030204" pitchFamily="34" charset="0"/>
                          <a:ea typeface="Calibri" panose="020F0502020204030204" pitchFamily="34" charset="0"/>
                          <a:cs typeface="Calibri" panose="020F0502020204030204" pitchFamily="34" charset="0"/>
                        </a:rPr>
                        <a:t>Ο-ξυλένιο</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3</a:t>
                      </a:r>
                      <a:r>
                        <a:rPr lang="fr-FR" sz="600" dirty="0">
                          <a:effectLst/>
                          <a:latin typeface="Calibri" panose="020F0502020204030204" pitchFamily="34" charset="0"/>
                          <a:ea typeface="Calibri" panose="020F0502020204030204" pitchFamily="34" charset="0"/>
                          <a:cs typeface="Calibri" panose="020F0502020204030204" pitchFamily="34" charset="0"/>
                        </a:rPr>
                        <a:t> - </a:t>
                      </a:r>
                      <a:r>
                        <a:rPr lang="el-GR" sz="600" dirty="0">
                          <a:effectLst/>
                          <a:latin typeface="Calibri" panose="020F0502020204030204" pitchFamily="34" charset="0"/>
                          <a:ea typeface="Calibri" panose="020F0502020204030204" pitchFamily="34" charset="0"/>
                          <a:cs typeface="Calibri" panose="020F0502020204030204" pitchFamily="34" charset="0"/>
                        </a:rPr>
                        <a:t>1-βουτανόλη</a:t>
                      </a: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75054757"/>
                  </a:ext>
                </a:extLst>
              </a:tr>
              <a:tr h="456918">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Αντίσταση στη διείσδυση υγρών</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Ύφασμα μπλε σκούρο</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2</a:t>
                      </a:r>
                      <a:r>
                        <a:rPr lang="fr-FR" sz="600" dirty="0">
                          <a:effectLst/>
                          <a:latin typeface="Calibri" panose="020F0502020204030204" pitchFamily="34" charset="0"/>
                          <a:ea typeface="Calibri" panose="020F0502020204030204" pitchFamily="34" charset="0"/>
                          <a:cs typeface="Calibri" panose="020F0502020204030204" pitchFamily="34" charset="0"/>
                        </a:rPr>
                        <a:t> - </a:t>
                      </a:r>
                      <a:r>
                        <a:rPr lang="el-GR" sz="600" dirty="0">
                          <a:effectLst/>
                          <a:latin typeface="Calibri" panose="020F0502020204030204" pitchFamily="34" charset="0"/>
                          <a:ea typeface="Calibri" panose="020F0502020204030204" pitchFamily="34" charset="0"/>
                          <a:cs typeface="Calibri" panose="020F0502020204030204" pitchFamily="34" charset="0"/>
                        </a:rPr>
                        <a:t>H2SO4 (30%)</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2</a:t>
                      </a:r>
                      <a:r>
                        <a:rPr lang="fr-FR" sz="600" dirty="0">
                          <a:effectLst/>
                          <a:latin typeface="Calibri" panose="020F0502020204030204" pitchFamily="34" charset="0"/>
                          <a:ea typeface="Calibri" panose="020F0502020204030204" pitchFamily="34" charset="0"/>
                          <a:cs typeface="Calibri" panose="020F0502020204030204" pitchFamily="34" charset="0"/>
                        </a:rPr>
                        <a:t> - </a:t>
                      </a:r>
                      <a:r>
                        <a:rPr lang="el-GR" sz="600" dirty="0">
                          <a:effectLst/>
                          <a:latin typeface="Calibri" panose="020F0502020204030204" pitchFamily="34" charset="0"/>
                          <a:ea typeface="Calibri" panose="020F0502020204030204" pitchFamily="34" charset="0"/>
                          <a:cs typeface="Calibri" panose="020F0502020204030204" pitchFamily="34" charset="0"/>
                        </a:rPr>
                        <a:t>NaOH (10%)</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a:t>
                      </a:r>
                      <a:r>
                        <a:rPr lang="fr-FR" sz="600" dirty="0">
                          <a:effectLst/>
                          <a:latin typeface="Calibri" panose="020F0502020204030204" pitchFamily="34" charset="0"/>
                          <a:ea typeface="Calibri" panose="020F0502020204030204" pitchFamily="34" charset="0"/>
                          <a:cs typeface="Calibri" panose="020F0502020204030204" pitchFamily="34" charset="0"/>
                        </a:rPr>
                        <a:t>2 </a:t>
                      </a:r>
                      <a:r>
                        <a:rPr lang="el-GR" sz="600" dirty="0">
                          <a:effectLst/>
                          <a:latin typeface="Calibri" panose="020F0502020204030204" pitchFamily="34" charset="0"/>
                          <a:ea typeface="Calibri" panose="020F0502020204030204" pitchFamily="34" charset="0"/>
                          <a:cs typeface="Calibri" panose="020F0502020204030204" pitchFamily="34" charset="0"/>
                        </a:rPr>
                        <a:t>–</a:t>
                      </a:r>
                      <a:r>
                        <a:rPr lang="fr-FR" sz="600" dirty="0">
                          <a:effectLst/>
                          <a:latin typeface="Calibri" panose="020F0502020204030204" pitchFamily="34" charset="0"/>
                          <a:ea typeface="Calibri" panose="020F0502020204030204" pitchFamily="34" charset="0"/>
                          <a:cs typeface="Calibri" panose="020F0502020204030204" pitchFamily="34" charset="0"/>
                        </a:rPr>
                        <a:t> </a:t>
                      </a:r>
                      <a:r>
                        <a:rPr lang="el-GR" sz="600" dirty="0">
                          <a:effectLst/>
                          <a:latin typeface="Calibri" panose="020F0502020204030204" pitchFamily="34" charset="0"/>
                          <a:ea typeface="Calibri" panose="020F0502020204030204" pitchFamily="34" charset="0"/>
                          <a:cs typeface="Calibri" panose="020F0502020204030204" pitchFamily="34" charset="0"/>
                        </a:rPr>
                        <a:t>Ο-ξυλένιο</a:t>
                      </a:r>
                    </a:p>
                    <a:p>
                      <a:pPr algn="ctr">
                        <a:lnSpc>
                          <a:spcPts val="700"/>
                        </a:lnSpc>
                        <a:spcAft>
                          <a:spcPts val="0"/>
                        </a:spcAft>
                      </a:pPr>
                      <a:r>
                        <a:rPr lang="el-GR" sz="600" dirty="0">
                          <a:effectLst/>
                          <a:latin typeface="Calibri" panose="020F0502020204030204" pitchFamily="34" charset="0"/>
                          <a:ea typeface="Calibri" panose="020F0502020204030204" pitchFamily="34" charset="0"/>
                          <a:cs typeface="Calibri" panose="020F0502020204030204" pitchFamily="34" charset="0"/>
                        </a:rPr>
                        <a:t>Επίπεδο 2</a:t>
                      </a:r>
                      <a:r>
                        <a:rPr lang="fr-FR" sz="600" dirty="0">
                          <a:effectLst/>
                          <a:latin typeface="Calibri" panose="020F0502020204030204" pitchFamily="34" charset="0"/>
                          <a:ea typeface="Calibri" panose="020F0502020204030204" pitchFamily="34" charset="0"/>
                          <a:cs typeface="Calibri" panose="020F0502020204030204" pitchFamily="34" charset="0"/>
                        </a:rPr>
                        <a:t> - </a:t>
                      </a:r>
                      <a:r>
                        <a:rPr lang="el-GR" sz="600" dirty="0">
                          <a:effectLst/>
                          <a:latin typeface="Calibri" panose="020F0502020204030204" pitchFamily="34" charset="0"/>
                          <a:ea typeface="Calibri" panose="020F0502020204030204" pitchFamily="34" charset="0"/>
                          <a:cs typeface="Calibri" panose="020F0502020204030204" pitchFamily="34" charset="0"/>
                        </a:rPr>
                        <a:t>1-βουτανόλη</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56848104"/>
                  </a:ext>
                </a:extLst>
              </a:tr>
              <a:tr h="186632">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lang="el-GR" sz="600" dirty="0">
                          <a:effectLst/>
                          <a:latin typeface="Calibri" panose="020F0502020204030204" pitchFamily="34" charset="0"/>
                          <a:ea typeface="Times New Roman" panose="02020603050405020304" pitchFamily="18" charset="0"/>
                          <a:cs typeface="Calibri" panose="020F0502020204030204" pitchFamily="34" charset="0"/>
                        </a:rPr>
                        <a:t>Αντίσταση στη διείσδυση σπρέι</a:t>
                      </a:r>
                    </a:p>
                    <a:p>
                      <a:pPr marL="0" marR="0" lvl="0" indent="0" algn="ctr" defTabSz="914400" rtl="0" eaLnBrk="1" fontAlgn="auto" latinLnBrk="0" hangingPunct="1">
                        <a:lnSpc>
                          <a:spcPts val="700"/>
                        </a:lnSpc>
                        <a:spcBef>
                          <a:spcPts val="0"/>
                        </a:spcBef>
                        <a:spcAft>
                          <a:spcPts val="0"/>
                        </a:spcAft>
                        <a:buClrTx/>
                        <a:buSzTx/>
                        <a:buFontTx/>
                        <a:buNone/>
                        <a:tabLst/>
                        <a:defRPr/>
                      </a:pPr>
                      <a:r>
                        <a:rPr lang="el-GR" sz="600" dirty="0">
                          <a:effectLst/>
                          <a:latin typeface="Calibri" panose="020F0502020204030204" pitchFamily="34" charset="0"/>
                          <a:ea typeface="Times New Roman" panose="02020603050405020304" pitchFamily="18" charset="0"/>
                          <a:cs typeface="Calibri" panose="020F0502020204030204" pitchFamily="34" charset="0"/>
                        </a:rPr>
                        <a:t>Μόνο για την ολόσωμη</a:t>
                      </a: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52400"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Επετεύχθη</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656561"/>
                  </a:ext>
                </a:extLst>
              </a:tr>
              <a:tr h="175515">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Αντοχή ραφών</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Επίπεδο 5</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437,14 Ν</a:t>
                      </a: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2217854"/>
                  </a:ext>
                </a:extLst>
              </a:tr>
              <a:tr h="240317">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Σταθερότητα διαστάσεων μετά από 5 κύκλους πλυσίματος στους 75° C</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Ύφασμα μπλε σκούρο</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Στρέβλωσης : -2,0%</a:t>
                      </a:r>
                    </a:p>
                    <a:p>
                      <a:pPr algn="ctr">
                        <a:lnSpc>
                          <a:spcPts val="700"/>
                        </a:lnSpc>
                        <a:spcAft>
                          <a:spcPts val="0"/>
                        </a:spcAft>
                      </a:pPr>
                      <a:r>
                        <a:rPr lang="el-GR" sz="600" dirty="0">
                          <a:effectLst/>
                          <a:latin typeface="Calibri" panose="020F0502020204030204" pitchFamily="34" charset="0"/>
                          <a:ea typeface="Times New Roman" panose="02020603050405020304" pitchFamily="18" charset="0"/>
                          <a:cs typeface="Calibri" panose="020F0502020204030204" pitchFamily="34" charset="0"/>
                        </a:rPr>
                        <a:t>Υφαδιού :  -1,0%</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2015416"/>
                  </a:ext>
                </a:extLst>
              </a:tr>
            </a:tbl>
          </a:graphicData>
        </a:graphic>
      </p:graphicFrame>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527120"/>
            <a:ext cx="3672408" cy="969496"/>
          </a:xfrm>
          <a:prstGeom prst="rect">
            <a:avLst/>
          </a:prstGeom>
          <a:noFill/>
        </p:spPr>
        <p:txBody>
          <a:bodyPr wrap="square" rtlCol="1">
            <a:spAutoFit/>
          </a:bodyPr>
          <a:lstStyle/>
          <a:p>
            <a:r>
              <a:rPr lang="en-GB" sz="900" b="1" u="sng" dirty="0">
                <a:solidFill>
                  <a:srgbClr val="000000"/>
                </a:solidFill>
                <a:latin typeface="Calibri"/>
                <a:cs typeface="Calibri"/>
                <a:rtl/>
              </a:rPr>
              <a:t>دليل المستخدم</a:t>
            </a:r>
          </a:p>
          <a:p>
            <a:r>
              <a:rPr lang="en-US" sz="800" b="1" dirty="0">
                <a:solidFill>
                  <a:srgbClr val="000000"/>
                </a:solidFill>
                <a:latin typeface="Calibri" charset="0"/>
                <a:ea typeface="Calibri" charset="0"/>
                <a:cs typeface="Calibri" charset="0"/>
                <a:rtl/>
              </a:rPr>
              <a:t>يجب تقديم هذه المعلومات للمستخدم وعليه قراءتها  .</a:t>
            </a:r>
            <a:endParaRPr lang="en-GB" sz="800" b="1" dirty="0">
              <a:solidFill>
                <a:srgbClr val="000000"/>
              </a:solidFill>
              <a:latin typeface="Calibri"/>
              <a:cs typeface="Calibri"/>
            </a:endParaRPr>
          </a:p>
          <a:p>
            <a:r>
              <a:rPr lang="en-GB" sz="800" dirty="0">
                <a:solidFill>
                  <a:srgbClr val="000000"/>
                </a:solidFill>
                <a:latin typeface="Calibri"/>
                <a:cs typeface="Calibri"/>
                <a:rtl/>
              </a:rPr>
              <a:t>مئزر  THOR – الرقم المرجعي للون الأزرق الداكن 8MTHCN، الرقم المرجعي للون البرتقالي. 8MTHCO</a:t>
            </a:r>
          </a:p>
          <a:p>
            <a:r>
              <a:rPr lang="en-GB" sz="800" dirty="0">
                <a:solidFill>
                  <a:srgbClr val="000000"/>
                </a:solidFill>
                <a:latin typeface="Calibri"/>
                <a:cs typeface="Calibri"/>
                <a:rtl/>
              </a:rPr>
              <a:t>سترة THOR - الرقم المرجعي للون الأزرق الداكن 8MTHJN</a:t>
            </a:r>
          </a:p>
          <a:p>
            <a:r>
              <a:rPr lang="en-GB" sz="800" dirty="0">
                <a:solidFill>
                  <a:srgbClr val="000000"/>
                </a:solidFill>
                <a:latin typeface="Calibri"/>
                <a:cs typeface="Calibri"/>
                <a:rtl/>
              </a:rPr>
              <a:t>سروال THOR - الرقم المرجعي للون الأزرق الداكن 8MTHTN</a:t>
            </a:r>
          </a:p>
          <a:p>
            <a:r>
              <a:rPr lang="en-GB" sz="800" b="1" dirty="0">
                <a:solidFill>
                  <a:srgbClr val="000000"/>
                </a:solidFill>
                <a:latin typeface="Calibri"/>
                <a:cs typeface="Calibri"/>
                <a:rtl/>
              </a:rPr>
              <a:t>قطن 78٪، 20٪ بوليستر، 2٪ مقاومة للكهرباء الاستاتيكية، 300 جرام لكل متر مربع</a:t>
            </a:r>
          </a:p>
          <a:p>
            <a:r>
              <a:rPr lang="en-GB" sz="800" dirty="0">
                <a:solidFill>
                  <a:srgbClr val="000000"/>
                </a:solidFill>
                <a:latin typeface="Calibri"/>
                <a:cs typeface="Calibri"/>
                <a:rtl/>
              </a:rPr>
              <a:t>اللون الأزرق الداكن/ البرتقالي</a:t>
            </a:r>
            <a:endParaRPr lang="en-GB" sz="800" dirty="0">
              <a:solidFill>
                <a:srgbClr val="000000"/>
              </a:solidFill>
              <a:latin typeface="Calibri"/>
              <a:cs typeface="Calibri"/>
            </a:endParaRPr>
          </a:p>
        </p:txBody>
      </p:sp>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rtlCol="1" anchor="ctr">
            <a:spAutoFit/>
          </a:bodyPr>
          <a:lstStyle/>
          <a:p>
            <a:pPr algn="ctr"/>
            <a:r>
              <a:rPr lang="en-GB" sz="1200" b="1" dirty="0">
                <a:solidFill>
                  <a:srgbClr val="000000"/>
                </a:solidFill>
                <a:latin typeface="Calibri"/>
                <a:cs typeface="Calibri"/>
                <a:rtl/>
              </a:rPr>
              <a:t> مجموعة THOR</a:t>
            </a:r>
            <a:endParaRPr lang="en-GB" sz="3600" dirty="0">
              <a:solidFill>
                <a:srgbClr val="000000"/>
              </a:solidFill>
              <a:latin typeface="Calibri"/>
              <a:cs typeface="Calibri"/>
            </a:endParaRPr>
          </a:p>
        </p:txBody>
      </p:sp>
      <p:sp>
        <p:nvSpPr>
          <p:cNvPr id="22" name="Rectangle 21"/>
          <p:cNvSpPr/>
          <p:nvPr/>
        </p:nvSpPr>
        <p:spPr>
          <a:xfrm>
            <a:off x="188800" y="1496616"/>
            <a:ext cx="6552568" cy="7217360"/>
          </a:xfrm>
          <a:prstGeom prst="rect">
            <a:avLst/>
          </a:prstGeom>
          <a:ln>
            <a:solidFill>
              <a:schemeClr val="tx1"/>
            </a:solidFill>
          </a:ln>
        </p:spPr>
        <p:txBody>
          <a:bodyPr wrap="square" tIns="0" bIns="0" rtlCol="1">
            <a:spAutoFit/>
          </a:bodyPr>
          <a:lstStyle/>
          <a:p>
            <a:pPr algn="ctr"/>
            <a:endParaRPr lang="en-GB" sz="300" b="1" u="sng" dirty="0">
              <a:solidFill>
                <a:srgbClr val="000000"/>
              </a:solidFill>
              <a:latin typeface="Calibri"/>
              <a:cs typeface="Calibri"/>
            </a:endParaRPr>
          </a:p>
          <a:p>
            <a:pPr algn="ctr"/>
            <a:r>
              <a:rPr lang="en-GB" sz="600" b="1" u="sng" dirty="0">
                <a:solidFill>
                  <a:srgbClr val="000000"/>
                </a:solidFill>
                <a:latin typeface="Calibri"/>
                <a:cs typeface="Calibri"/>
                <a:rtl/>
              </a:rPr>
              <a:t>الفئة 3  من معدات الحماية الشخصية - موافقة للمعايير</a:t>
            </a:r>
          </a:p>
          <a:p>
            <a:pPr algn="ctr"/>
            <a:r>
              <a:rPr lang="en-GB" sz="500" dirty="0">
                <a:solidFill>
                  <a:srgbClr val="000000"/>
                </a:solidFill>
                <a:latin typeface="Calibri"/>
                <a:cs typeface="Calibri"/>
                <a:rtl/>
              </a:rPr>
              <a:t>وجود أشرطة عاكسة رجعية لا يجعل هذه الملابس  معدات وقاية شخصيةعالية الوضوح للعيان</a:t>
            </a:r>
          </a:p>
          <a:p>
            <a:pPr algn="ctr"/>
            <a:endParaRPr lang="en-GB" sz="600" b="1" dirty="0">
              <a:solidFill>
                <a:srgbClr val="000000"/>
              </a:solidFill>
              <a:latin typeface="Calibri"/>
              <a:cs typeface="Calibri"/>
            </a:endParaRPr>
          </a:p>
          <a:p>
            <a:pPr>
              <a:tabLst>
                <a:tab pos="266700" algn="l"/>
              </a:tabLst>
            </a:pPr>
            <a:r>
              <a:rPr lang="en-GB" sz="600" b="1" dirty="0">
                <a:solidFill>
                  <a:srgbClr val="000000"/>
                </a:solidFill>
                <a:latin typeface="Calibri"/>
                <a:cs typeface="Calibri"/>
                <a:rtl/>
              </a:rPr>
              <a:t>	EN ISO 13688:2013 (EN 340:2003) – الملابس الواقية: المتطلبات العامة</a:t>
            </a:r>
          </a:p>
          <a:p>
            <a:pPr>
              <a:tabLst>
                <a:tab pos="266700" algn="l"/>
              </a:tabLst>
            </a:pPr>
            <a:endParaRPr lang="en-GB" sz="500" b="1" dirty="0">
              <a:solidFill>
                <a:srgbClr val="000000"/>
              </a:solidFill>
              <a:latin typeface="Calibri"/>
              <a:cs typeface="Calibri"/>
            </a:endParaRPr>
          </a:p>
          <a:p>
            <a:pPr>
              <a:tabLst>
                <a:tab pos="266700" algn="l"/>
              </a:tabLst>
            </a:pPr>
            <a:r>
              <a:rPr lang="en-GB" sz="600" b="1" dirty="0">
                <a:solidFill>
                  <a:srgbClr val="000000"/>
                </a:solidFill>
                <a:latin typeface="Calibri"/>
                <a:cs typeface="Calibri"/>
                <a:rtl/>
              </a:rPr>
              <a:t>	EN ISO 11612:2008 – </a:t>
            </a:r>
            <a:r>
              <a:rPr lang="en-GB" sz="600" b="1" dirty="0">
                <a:latin typeface="Calibri"/>
                <a:cs typeface="Calibri"/>
                <a:rtl/>
              </a:rPr>
              <a:t>A1 B1 C1 E1 F1 -الملابس الواقية للعمال المعرضين لمصادر الحرارة واللهب</a:t>
            </a:r>
          </a:p>
          <a:p>
            <a:pPr>
              <a:tabLst>
                <a:tab pos="261938" algn="l"/>
              </a:tabLst>
            </a:pPr>
            <a:endParaRPr lang="en-GB" sz="600" b="1" dirty="0">
              <a:latin typeface="Calibri"/>
              <a:cs typeface="Calibri"/>
              <a:rtl/>
            </a:endParaRPr>
          </a:p>
          <a:p>
            <a:pPr>
              <a:tabLst>
                <a:tab pos="261938" algn="l"/>
              </a:tabLst>
            </a:pPr>
            <a:r>
              <a:rPr lang="en-GB" sz="600" dirty="0">
                <a:latin typeface="Calibri"/>
                <a:cs typeface="Calibri"/>
                <a:rtl/>
              </a:rPr>
              <a:t>	المعالجة الأولية – الغسيل 5 إلى 50 مرة عند درجة حرارة 75 درجة مئوية وفقًا لمعيارISO 15797:2002/COR 1:2004 بطريقة 8 &amp; A (التجفيف باستخدام المجفف الدوار) </a:t>
            </a:r>
          </a:p>
          <a:p>
            <a:pPr>
              <a:tabLst>
                <a:tab pos="266700" algn="l"/>
              </a:tabLst>
            </a:pPr>
            <a:r>
              <a:rPr lang="en-GB" sz="600" b="1" dirty="0">
                <a:latin typeface="Calibri"/>
                <a:cs typeface="Calibri"/>
                <a:rtl/>
              </a:rPr>
              <a:t>	A1/A2: </a:t>
            </a:r>
            <a:r>
              <a:rPr lang="en-GB" sz="600" dirty="0">
                <a:latin typeface="Calibri"/>
                <a:cs typeface="Calibri"/>
                <a:rtl/>
              </a:rPr>
              <a:t>انتشار لهب محدود، </a:t>
            </a:r>
            <a:r>
              <a:rPr lang="en-GB" sz="600" b="1" dirty="0">
                <a:latin typeface="Calibri"/>
                <a:cs typeface="Calibri"/>
                <a:rtl/>
              </a:rPr>
              <a:t>B1:</a:t>
            </a:r>
            <a:r>
              <a:rPr lang="en-GB" sz="600" dirty="0">
                <a:latin typeface="Calibri"/>
                <a:cs typeface="Calibri"/>
                <a:rtl/>
              </a:rPr>
              <a:t> مقاومة حرارة  حملانية، </a:t>
            </a:r>
            <a:r>
              <a:rPr lang="en-GB" sz="600" b="1" dirty="0">
                <a:latin typeface="Calibri"/>
                <a:cs typeface="Calibri"/>
                <a:rtl/>
              </a:rPr>
              <a:t>C1: </a:t>
            </a:r>
            <a:r>
              <a:rPr lang="en-GB" sz="600" dirty="0">
                <a:latin typeface="Calibri"/>
                <a:cs typeface="Calibri"/>
                <a:rtl/>
              </a:rPr>
              <a:t>مقاومة حرارة إشعاعية، </a:t>
            </a:r>
            <a:r>
              <a:rPr lang="en-GB" sz="600" b="1" dirty="0">
                <a:latin typeface="Calibri"/>
                <a:cs typeface="Calibri"/>
                <a:rtl/>
              </a:rPr>
              <a:t>F1: </a:t>
            </a:r>
            <a:r>
              <a:rPr lang="en-GB" sz="600" dirty="0">
                <a:latin typeface="Calibri"/>
                <a:cs typeface="Calibri"/>
                <a:rtl/>
              </a:rPr>
              <a:t>مقاومة حرارة التماس</a:t>
            </a:r>
          </a:p>
          <a:p>
            <a:pPr>
              <a:tabLst>
                <a:tab pos="266700" algn="l"/>
              </a:tabLst>
            </a:pPr>
            <a:r>
              <a:rPr lang="en-GB" sz="600" b="1" dirty="0">
                <a:latin typeface="Calibri"/>
                <a:cs typeface="Calibri"/>
                <a:rtl/>
              </a:rPr>
              <a:t>	E2:</a:t>
            </a:r>
            <a:r>
              <a:rPr lang="en-GB" sz="600" dirty="0">
                <a:latin typeface="Calibri"/>
                <a:cs typeface="Calibri"/>
                <a:rtl/>
              </a:rPr>
              <a:t> مقاومة رذاذ الحريق المنصهر </a:t>
            </a:r>
          </a:p>
          <a:p>
            <a:pPr>
              <a:tabLst>
                <a:tab pos="266700" algn="l"/>
              </a:tabLst>
            </a:pPr>
            <a:endParaRPr lang="en-GB" sz="600" dirty="0">
              <a:latin typeface="Calibri"/>
              <a:cs typeface="Calibri"/>
              <a:rtl/>
            </a:endParaRPr>
          </a:p>
          <a:p>
            <a:pPr>
              <a:tabLst>
                <a:tab pos="266700" algn="l"/>
              </a:tabLst>
            </a:pPr>
            <a:r>
              <a:rPr lang="en-GB" sz="600" b="1" dirty="0">
                <a:latin typeface="Calibri"/>
                <a:cs typeface="Calibri"/>
                <a:rtl/>
              </a:rPr>
              <a:t>	EN ISO 11611:2015 – الفئة 1 A1 A2 - ملابس واقية تُستخدم في عمليات اللحام </a:t>
            </a:r>
          </a:p>
          <a:p>
            <a:pPr>
              <a:tabLst>
                <a:tab pos="266700" algn="l"/>
              </a:tabLst>
            </a:pPr>
            <a:endParaRPr lang="en-GB" sz="600" b="1" dirty="0">
              <a:latin typeface="Calibri"/>
              <a:cs typeface="Calibri"/>
              <a:rtl/>
            </a:endParaRPr>
          </a:p>
          <a:p>
            <a:pPr>
              <a:tabLst>
                <a:tab pos="266700" algn="l"/>
              </a:tabLst>
            </a:pPr>
            <a:r>
              <a:rPr lang="en-GB" sz="600" dirty="0">
                <a:latin typeface="Calibri"/>
                <a:cs typeface="Calibri"/>
                <a:rtl/>
              </a:rPr>
              <a:t>	المعالجة الأولية – الغسيل 5 مرات عند درجة حرارة 75 درجة مئوية وفقًا للمعيار ISO 15797:2002/COR 1:2004 باستخدام الطريقة 8 &amp; A (التجفيف باستخدام المجفف الدوار) </a:t>
            </a:r>
            <a:endParaRPr lang="en-GB" sz="600" dirty="0">
              <a:latin typeface="Calibri"/>
              <a:cs typeface="Calibri"/>
            </a:endParaRPr>
          </a:p>
          <a:p>
            <a:pPr>
              <a:tabLst>
                <a:tab pos="266700" algn="l"/>
              </a:tabLst>
            </a:pPr>
            <a:r>
              <a:rPr lang="en-GB" sz="600" b="1" dirty="0">
                <a:latin typeface="Calibri"/>
                <a:cs typeface="Calibri"/>
                <a:rtl/>
              </a:rPr>
              <a:t>	الفئة 1</a:t>
            </a:r>
            <a:r>
              <a:rPr lang="en-GB" sz="600" dirty="0">
                <a:latin typeface="Calibri"/>
                <a:cs typeface="Calibri"/>
                <a:rtl/>
              </a:rPr>
              <a:t> - توفر الحماية فيما يتعلق بتقنيات وعمليات اللحام الأقل خطورة، التي ينتج عنها مستويات أقل من الحرارة الإشعاعية والرذاذ</a:t>
            </a:r>
          </a:p>
          <a:p>
            <a:pPr>
              <a:tabLst>
                <a:tab pos="266700" algn="l"/>
              </a:tabLst>
            </a:pPr>
            <a:r>
              <a:rPr lang="en-GB" sz="600" dirty="0">
                <a:latin typeface="Calibri"/>
                <a:cs typeface="Calibri"/>
                <a:rtl/>
              </a:rPr>
              <a:t>	</a:t>
            </a:r>
            <a:r>
              <a:rPr lang="en-GB" sz="600" b="1" dirty="0">
                <a:latin typeface="Calibri"/>
                <a:cs typeface="Calibri"/>
                <a:rtl/>
              </a:rPr>
              <a:t>A1/A2</a:t>
            </a:r>
            <a:r>
              <a:rPr lang="en-GB" sz="600" dirty="0">
                <a:latin typeface="Calibri"/>
                <a:cs typeface="Calibri"/>
                <a:rtl/>
              </a:rPr>
              <a:t> - انتشار لهب محدود</a:t>
            </a:r>
          </a:p>
          <a:p>
            <a:pPr>
              <a:tabLst>
                <a:tab pos="266700" algn="l"/>
              </a:tabLst>
            </a:pPr>
            <a:endParaRPr lang="en-GB" sz="500" b="1" dirty="0">
              <a:latin typeface="Calibri"/>
              <a:cs typeface="Calibri"/>
            </a:endParaRPr>
          </a:p>
          <a:p>
            <a:pPr>
              <a:tabLst>
                <a:tab pos="261938" algn="l"/>
              </a:tabLst>
            </a:pPr>
            <a:r>
              <a:rPr lang="en-GB" sz="600" b="1" dirty="0">
                <a:latin typeface="Calibri"/>
                <a:cs typeface="Calibri"/>
                <a:rtl/>
              </a:rPr>
              <a:t>	EN 1149-5:2008 - الملابس الواقية – الخصائص الاستاتيكية – الجزء 5</a:t>
            </a:r>
            <a:r>
              <a:rPr lang="en-GB" sz="600" b="1" dirty="0">
                <a:latin typeface="Calibri"/>
                <a:cs typeface="Calibri"/>
              </a:rPr>
              <a:t/>
            </a:r>
            <a:br>
              <a:rPr lang="en-GB" sz="600" b="1" dirty="0">
                <a:latin typeface="Calibri"/>
                <a:cs typeface="Calibri"/>
              </a:rPr>
            </a:br>
            <a:r>
              <a:rPr lang="en-GB" sz="600" b="1" dirty="0">
                <a:latin typeface="Calibri"/>
                <a:cs typeface="Calibri"/>
                <a:rtl/>
              </a:rPr>
              <a:t>	</a:t>
            </a:r>
            <a:r>
              <a:rPr lang="en-GB" sz="600" dirty="0">
                <a:latin typeface="Calibri"/>
                <a:cs typeface="Calibri"/>
                <a:rtl/>
              </a:rPr>
              <a:t>المعالجة الأولية - الغسيل 5 مرات عند درجة حرارة 75 درجة مئوية وفقًا للمعيار ISO 15797:2002/COR 1:2004 باستخدام الطريقة 8 &amp; A (التجفيف باستخدام المجفف الدوار) </a:t>
            </a:r>
          </a:p>
          <a:p>
            <a:pPr>
              <a:tabLst>
                <a:tab pos="261938" algn="l"/>
              </a:tabLst>
            </a:pPr>
            <a:r>
              <a:rPr lang="en-GB" sz="600" dirty="0">
                <a:latin typeface="Calibri"/>
                <a:cs typeface="Calibri"/>
                <a:rtl/>
              </a:rPr>
              <a:t>	تم الاختبار وفقًا للمعيار EN1149-3 باستخدام الطريقة 2 عند درجة حرارة: </a:t>
            </a:r>
            <a:r>
              <a:rPr lang="en-GB" sz="600" dirty="0">
                <a:latin typeface="Calibri" charset="0"/>
                <a:ea typeface="Calibri" charset="0"/>
                <a:cs typeface="Calibri" charset="0"/>
                <a:rtl/>
              </a:rPr>
              <a:t>23±1</a:t>
            </a:r>
            <a:r>
              <a:rPr lang="en-GB" sz="600" dirty="0">
                <a:latin typeface="Calibri"/>
                <a:cs typeface="Calibri"/>
                <a:rtl/>
              </a:rPr>
              <a:t>مئوية و </a:t>
            </a:r>
            <a:r>
              <a:rPr lang="en-GB" sz="600" dirty="0">
                <a:latin typeface="Calibri" charset="0"/>
                <a:ea typeface="Calibri" charset="0"/>
                <a:cs typeface="Calibri" charset="0"/>
                <a:rtl/>
              </a:rPr>
              <a:t>25±5</a:t>
            </a:r>
            <a:r>
              <a:rPr lang="en-GB" sz="600" dirty="0">
                <a:latin typeface="Calibri"/>
                <a:cs typeface="Calibri"/>
                <a:rtl/>
              </a:rPr>
              <a:t>% ورطوبة نسبية قدرها : t50&lt;4s أو S&gt;0.2</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tl/>
              </a:rPr>
              <a:t>	IEC 61482-2:2009 – الفئة 1، 4kA - الملابس الواقية من المخاطر الحرارية الناتجة عن تكون قوس كهربائي </a:t>
            </a:r>
          </a:p>
          <a:p>
            <a:pPr>
              <a:tabLst>
                <a:tab pos="266700" algn="l"/>
              </a:tabLst>
            </a:pPr>
            <a:r>
              <a:rPr lang="en-GB" sz="600" dirty="0">
                <a:latin typeface="Calibri"/>
                <a:cs typeface="Calibri"/>
                <a:rtl/>
              </a:rPr>
              <a:t>	المعالجة الأولية -   الغسيل 5 مرات عند درجة حرارة 75 درجة مئوية وفقًا للمعيار ISO 15797:2002/COR 1:2004 باستخدام الطريقة 8 &amp; A (التجفيف باستخدام المجفف الدوار) </a:t>
            </a:r>
          </a:p>
          <a:p>
            <a:pPr>
              <a:tabLst>
                <a:tab pos="266700" algn="l"/>
              </a:tabLst>
            </a:pPr>
            <a:r>
              <a:rPr lang="en-GB" sz="600" b="1" dirty="0">
                <a:latin typeface="Calibri"/>
                <a:cs typeface="Calibri"/>
                <a:rtl/>
              </a:rPr>
              <a:t>	الفئة 1 </a:t>
            </a:r>
            <a:r>
              <a:rPr lang="en-GB" sz="600" dirty="0">
                <a:latin typeface="Calibri"/>
                <a:cs typeface="Calibri"/>
                <a:rtl/>
              </a:rPr>
              <a:t>– القوس الكهربائي 4kA – الوقت 500 ملي ثانية</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tl/>
              </a:rPr>
              <a:t>	EN 13034:2005+A1:2009 –  الملابس الواقية من المواد الكيميائية السائلة.</a:t>
            </a:r>
            <a:r>
              <a:rPr lang="en-GB" sz="600" dirty="0">
                <a:latin typeface="Calibri"/>
                <a:cs typeface="Calibri"/>
                <a:rtl/>
              </a:rPr>
              <a:t> </a:t>
            </a:r>
            <a:endParaRPr lang="en-GB" sz="600" dirty="0">
              <a:latin typeface="Calibri"/>
              <a:cs typeface="Calibri"/>
            </a:endParaRPr>
          </a:p>
          <a:p>
            <a:pPr>
              <a:tabLst>
                <a:tab pos="266700" algn="l"/>
                <a:tab pos="717550" algn="l"/>
              </a:tabLst>
            </a:pPr>
            <a:r>
              <a:rPr lang="fr-FR" sz="600" dirty="0">
                <a:latin typeface="Calibri"/>
                <a:cs typeface="Calibri"/>
                <a:rtl/>
              </a:rPr>
              <a:t>	</a:t>
            </a:r>
            <a:r>
              <a:rPr lang="en-GB" sz="600" dirty="0">
                <a:latin typeface="Calibri"/>
                <a:cs typeface="Calibri"/>
                <a:rtl/>
              </a:rPr>
              <a:t>المعالجة الأولية - الغسيل من 5 إلى 10 مرات – 5 &amp; 10 عند درجة حرارة 75 درجة مئوية وفقًا للمعيار  ISO 15797:2002/COR 1:2004 باستخدام الطريقة 8 &amp; A (التجفيف باستخدام المجفف الدوار) </a:t>
            </a:r>
            <a:endParaRPr lang="fr-FR" sz="600" dirty="0">
              <a:latin typeface="Calibri"/>
              <a:cs typeface="Calibri"/>
            </a:endParaRPr>
          </a:p>
          <a:p>
            <a:pPr>
              <a:tabLst>
                <a:tab pos="266700" algn="l"/>
                <a:tab pos="717550" algn="l"/>
              </a:tabLst>
            </a:pPr>
            <a:r>
              <a:rPr lang="fr-FR" sz="600" dirty="0">
                <a:latin typeface="Calibri"/>
                <a:cs typeface="Calibri"/>
                <a:rtl/>
              </a:rPr>
              <a:t>	</a:t>
            </a:r>
            <a:r>
              <a:rPr lang="en-GB" sz="600" dirty="0">
                <a:latin typeface="Calibri"/>
                <a:cs typeface="Calibri"/>
                <a:rtl/>
              </a:rPr>
              <a:t>مستويات الأداء :  مئزر 8MTHCN &amp; 8MTHCO - </a:t>
            </a:r>
            <a:r>
              <a:rPr lang="en-GB" sz="600" b="1" dirty="0">
                <a:latin typeface="Calibri"/>
                <a:cs typeface="Calibri"/>
                <a:rtl/>
              </a:rPr>
              <a:t>النوع 6</a:t>
            </a:r>
          </a:p>
          <a:p>
            <a:pPr>
              <a:tabLst>
                <a:tab pos="266700" algn="l"/>
                <a:tab pos="717550" algn="l"/>
              </a:tabLst>
            </a:pPr>
            <a:r>
              <a:rPr lang="en-GB" sz="600" dirty="0">
                <a:latin typeface="Calibri"/>
                <a:cs typeface="Calibri"/>
                <a:rtl/>
              </a:rPr>
              <a:t>			سترة 8MTHJN - </a:t>
            </a:r>
            <a:r>
              <a:rPr lang="en-GB" sz="600" b="1" dirty="0">
                <a:latin typeface="Calibri"/>
                <a:cs typeface="Calibri"/>
                <a:rtl/>
              </a:rPr>
              <a:t>النوع PB 6</a:t>
            </a:r>
          </a:p>
          <a:p>
            <a:pPr>
              <a:tabLst>
                <a:tab pos="266700" algn="l"/>
                <a:tab pos="717550" algn="l"/>
              </a:tabLst>
            </a:pPr>
            <a:r>
              <a:rPr lang="en-GB" sz="600" dirty="0">
                <a:latin typeface="Calibri"/>
                <a:cs typeface="Calibri"/>
                <a:rtl/>
              </a:rPr>
              <a:t>			سروال 8MTHTN - </a:t>
            </a:r>
            <a:r>
              <a:rPr lang="en-GB" sz="600" b="1" dirty="0">
                <a:latin typeface="Calibri"/>
                <a:cs typeface="Calibri"/>
                <a:rtl/>
              </a:rPr>
              <a:t>النوع PB 6</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tl/>
              </a:rPr>
              <a:t>	EN 14404:2004+A1:2010 (المئزر والسروال) وسائل حماية للركبة للعمل في وضع الركوع </a:t>
            </a:r>
          </a:p>
          <a:p>
            <a:pPr>
              <a:tabLst>
                <a:tab pos="266700" algn="l"/>
              </a:tabLst>
            </a:pPr>
            <a:r>
              <a:rPr lang="en-GB" sz="600" dirty="0">
                <a:latin typeface="Calibri"/>
                <a:cs typeface="Calibri"/>
                <a:rtl/>
              </a:rPr>
              <a:t>	المعالجة الأولية الغسيل 5 مرات عند درجة حرارة 75 درجة مئوية وفقًا للمعيار ISO 15797:2002/COR 1:2004 باستخدام الطريقة 8 &amp; A (التجفيف باستخدام المجفف الدوار) </a:t>
            </a:r>
            <a:endParaRPr lang="en-GB" sz="600" dirty="0">
              <a:latin typeface="Calibri"/>
              <a:cs typeface="Calibri"/>
            </a:endParaRPr>
          </a:p>
          <a:p>
            <a:pPr>
              <a:tabLst>
                <a:tab pos="266700" algn="l"/>
              </a:tabLst>
            </a:pPr>
            <a:r>
              <a:rPr lang="en-GB" sz="600" dirty="0">
                <a:latin typeface="Calibri"/>
                <a:cs typeface="Calibri"/>
                <a:rtl/>
              </a:rPr>
              <a:t>	مستويات الأداء :  المئزر 8MTHCN &amp; 8MTHCO - </a:t>
            </a:r>
            <a:r>
              <a:rPr lang="en-GB" sz="600" b="1" dirty="0">
                <a:latin typeface="Calibri"/>
                <a:cs typeface="Calibri"/>
                <a:rtl/>
              </a:rPr>
              <a:t>النوع 2 – المستوى 0 </a:t>
            </a:r>
            <a:r>
              <a:rPr lang="en-GB" sz="600" dirty="0">
                <a:latin typeface="Calibri"/>
                <a:cs typeface="Calibri"/>
                <a:rtl/>
              </a:rPr>
              <a:t>(ينطبق على البطانات الواقية للركبة بالرقم المرجعي 8KNEE)</a:t>
            </a:r>
          </a:p>
          <a:p>
            <a:pPr>
              <a:tabLst>
                <a:tab pos="266700" algn="l"/>
              </a:tabLst>
            </a:pPr>
            <a:r>
              <a:rPr lang="en-GB" sz="600" dirty="0">
                <a:latin typeface="Calibri"/>
                <a:cs typeface="Calibri"/>
                <a:rtl/>
              </a:rPr>
              <a:t>		سروال 8MTHTN - </a:t>
            </a:r>
            <a:r>
              <a:rPr lang="en-GB" sz="600" b="1" dirty="0">
                <a:latin typeface="Calibri"/>
                <a:cs typeface="Calibri"/>
                <a:rtl/>
              </a:rPr>
              <a:t>النوع 2 – المستوى 0 </a:t>
            </a:r>
            <a:r>
              <a:rPr lang="en-GB" sz="600" dirty="0">
                <a:latin typeface="Calibri"/>
                <a:cs typeface="Calibri"/>
                <a:rtl/>
              </a:rPr>
              <a:t>(ينطبق على البطانات الواقية للركبة بالرقم المرجعي 8KNEE)</a:t>
            </a:r>
          </a:p>
          <a:p>
            <a:pPr>
              <a:tabLst>
                <a:tab pos="266700" algn="l"/>
              </a:tabLst>
            </a:pPr>
            <a:endParaRPr lang="en-GB" sz="200" dirty="0">
              <a:latin typeface="Calibri"/>
              <a:cs typeface="Calibri"/>
            </a:endParaRPr>
          </a:p>
          <a:p>
            <a:pPr>
              <a:tabLst>
                <a:tab pos="266700" algn="l"/>
              </a:tabLst>
            </a:pPr>
            <a:r>
              <a:rPr lang="en-GB" sz="600" b="1" dirty="0">
                <a:latin typeface="Calibri"/>
                <a:cs typeface="Calibri"/>
                <a:rtl/>
              </a:rPr>
              <a:t>	تُصنف فئة حماية الركبة على النحو التالي:</a:t>
            </a:r>
          </a:p>
          <a:p>
            <a:pPr>
              <a:tabLst>
                <a:tab pos="266700" algn="l"/>
              </a:tabLst>
            </a:pPr>
            <a:r>
              <a:rPr lang="en-GB" sz="600" b="1" dirty="0">
                <a:latin typeface="Calibri"/>
                <a:cs typeface="Calibri"/>
                <a:rtl/>
              </a:rPr>
              <a:t>	النوع 1 : </a:t>
            </a:r>
            <a:r>
              <a:rPr lang="en-GB" sz="600" dirty="0">
                <a:latin typeface="Calibri"/>
                <a:cs typeface="Calibri"/>
                <a:rtl/>
              </a:rPr>
              <a:t>بطانات ركبة مستقلة عن الملابس، تُثبت حول الساقين.	</a:t>
            </a:r>
          </a:p>
          <a:p>
            <a:pPr>
              <a:tabLst>
                <a:tab pos="266700" algn="l"/>
              </a:tabLst>
            </a:pPr>
            <a:r>
              <a:rPr lang="en-GB" sz="600" b="1" dirty="0">
                <a:latin typeface="Calibri"/>
                <a:cs typeface="Calibri"/>
                <a:rtl/>
              </a:rPr>
              <a:t>	النوع 2 : </a:t>
            </a:r>
            <a:r>
              <a:rPr lang="en-GB" sz="600" dirty="0">
                <a:latin typeface="Calibri"/>
                <a:cs typeface="Calibri"/>
                <a:rtl/>
              </a:rPr>
              <a:t>بطانات ركبة من مواد فومية أو حشوات أخرى، مثبتة في أكياس على الساقين، أو تكون مثبتة بشكل مؤقت بالسراويل.	</a:t>
            </a:r>
          </a:p>
          <a:p>
            <a:pPr>
              <a:tabLst>
                <a:tab pos="266700" algn="l"/>
              </a:tabLst>
            </a:pPr>
            <a:r>
              <a:rPr lang="en-GB" sz="600" b="1" dirty="0">
                <a:latin typeface="Calibri"/>
                <a:cs typeface="Calibri"/>
                <a:rtl/>
              </a:rPr>
              <a:t>	النوع 3 : </a:t>
            </a:r>
            <a:r>
              <a:rPr lang="en-GB" sz="600" dirty="0">
                <a:latin typeface="Calibri"/>
                <a:cs typeface="Calibri"/>
                <a:rtl/>
              </a:rPr>
              <a:t>بطانات للركبة غير ملتصقة بالجسم، ولكنها موضوعة بحيث يتسنى للمستخدم تحريكها.	</a:t>
            </a:r>
          </a:p>
          <a:p>
            <a:pPr>
              <a:tabLst>
                <a:tab pos="266700" algn="l"/>
              </a:tabLst>
            </a:pPr>
            <a:r>
              <a:rPr lang="en-GB" sz="600" b="1" dirty="0">
                <a:latin typeface="Calibri"/>
                <a:cs typeface="Calibri"/>
                <a:rtl/>
              </a:rPr>
              <a:t>	النوع 4 : </a:t>
            </a:r>
            <a:r>
              <a:rPr lang="en-GB" sz="600" dirty="0">
                <a:latin typeface="Calibri"/>
                <a:cs typeface="Calibri"/>
                <a:rtl/>
              </a:rPr>
              <a:t>بطانات للركبة تكون جزءًا من وحدة بها وظائف إضافية، مثل إطار دعم الوقوف أو مقعد الركوع. يمكن ارتداؤها على الجسم، أو ارتداؤها بشكل مستقل.</a:t>
            </a:r>
          </a:p>
          <a:p>
            <a:pPr>
              <a:tabLst>
                <a:tab pos="266700" algn="l"/>
              </a:tabLst>
            </a:pPr>
            <a:endParaRPr lang="en-GB" sz="300" b="1" dirty="0">
              <a:latin typeface="Calibri"/>
              <a:cs typeface="Calibri"/>
            </a:endParaRPr>
          </a:p>
          <a:p>
            <a:pPr>
              <a:tabLst>
                <a:tab pos="266700" algn="l"/>
              </a:tabLst>
            </a:pPr>
            <a:r>
              <a:rPr lang="en-GB" sz="600" b="1" dirty="0">
                <a:latin typeface="Calibri"/>
                <a:cs typeface="Calibri"/>
                <a:rtl/>
              </a:rPr>
              <a:t>	مستوى الحماية 0 : </a:t>
            </a:r>
            <a:r>
              <a:rPr lang="en-GB" sz="600" dirty="0">
                <a:latin typeface="Calibri"/>
                <a:cs typeface="Calibri"/>
                <a:rtl/>
              </a:rPr>
              <a:t>أسطح الأرضيات المستوية	</a:t>
            </a:r>
          </a:p>
          <a:p>
            <a:pPr>
              <a:tabLst>
                <a:tab pos="266700" algn="l"/>
              </a:tabLst>
            </a:pPr>
            <a:r>
              <a:rPr lang="en-GB" sz="600" b="1" dirty="0">
                <a:latin typeface="Calibri"/>
                <a:cs typeface="Calibri"/>
                <a:rtl/>
              </a:rPr>
              <a:t>	مستوى الحماية 1 : </a:t>
            </a:r>
            <a:r>
              <a:rPr lang="en-GB" sz="600" dirty="0">
                <a:latin typeface="Calibri"/>
                <a:cs typeface="Calibri"/>
                <a:rtl/>
              </a:rPr>
              <a:t>أسطح الأرضيات المستوية أو المسطحة. حماية من  الاختراق بقوة لا تقل عن (100 ± 5) نيوتن	</a:t>
            </a:r>
          </a:p>
          <a:p>
            <a:pPr>
              <a:tabLst>
                <a:tab pos="266700" algn="l"/>
              </a:tabLst>
            </a:pPr>
            <a:r>
              <a:rPr lang="en-GB" sz="600" b="1" dirty="0">
                <a:latin typeface="Calibri"/>
                <a:cs typeface="Calibri"/>
                <a:rtl/>
              </a:rPr>
              <a:t>	مستوى الحماية 2 : </a:t>
            </a:r>
            <a:r>
              <a:rPr lang="en-GB" sz="600" dirty="0">
                <a:latin typeface="Calibri"/>
                <a:cs typeface="Calibri"/>
                <a:rtl/>
              </a:rPr>
              <a:t>أسطح الأرضيات المستوية وغير المستوية في الظروف القاسية. حماية من الاختراق بقوة لا تقل عن (250 ± 5) نيوتن.</a:t>
            </a:r>
          </a:p>
          <a:p>
            <a:endParaRPr lang="en-GB" sz="300" b="1" dirty="0">
              <a:latin typeface="Calibri"/>
              <a:cs typeface="Calibri"/>
            </a:endParaRPr>
          </a:p>
          <a:p>
            <a:r>
              <a:rPr lang="en-GB" sz="600" b="1" dirty="0">
                <a:latin typeface="Calibri"/>
                <a:cs typeface="Calibri"/>
                <a:rtl/>
              </a:rPr>
              <a:t>تعليمات العناية الخاصة بالغسيل</a:t>
            </a:r>
            <a:endParaRPr lang="en-GB" sz="600" dirty="0">
              <a:latin typeface="Calibri"/>
              <a:cs typeface="Calibri"/>
            </a:endParaRPr>
          </a:p>
          <a:p>
            <a:r>
              <a:rPr lang="en-GB" sz="500" dirty="0">
                <a:latin typeface="Calibri"/>
                <a:cs typeface="Calibri"/>
                <a:rtl/>
              </a:rPr>
              <a:t>الغسيل عند درجة حرارة 75 درجة مئوية وفقًا للمعيار ISO 15797:2002/COR 1:2004 باستخدام الطريقة 8 &amp; A والتجفيف من خلاف مجفف دوار.</a:t>
            </a:r>
          </a:p>
          <a:p>
            <a:r>
              <a:rPr lang="en-GB" sz="500" dirty="0">
                <a:latin typeface="Calibri"/>
                <a:cs typeface="Calibri"/>
                <a:rtl/>
              </a:rPr>
              <a:t>لا تقم بأي عمليات تبييض ولا تستخدم الأحماض عند الشطف. </a:t>
            </a:r>
          </a:p>
          <a:p>
            <a:r>
              <a:rPr lang="en-GB" sz="500" dirty="0">
                <a:latin typeface="Calibri"/>
                <a:cs typeface="Calibri"/>
                <a:rtl/>
              </a:rPr>
              <a:t>يُسمح باستخدام المجفف الدوار. </a:t>
            </a:r>
          </a:p>
          <a:p>
            <a:r>
              <a:rPr lang="en-GB" sz="500" dirty="0">
                <a:latin typeface="Calibri"/>
                <a:cs typeface="Calibri"/>
                <a:rtl/>
              </a:rPr>
              <a:t> الكي بدرجة حرارة متوسطة (أقل من 150 درجة مئوية). </a:t>
            </a:r>
          </a:p>
          <a:p>
            <a:r>
              <a:rPr lang="en-GB" sz="500" dirty="0">
                <a:latin typeface="Calibri"/>
                <a:cs typeface="Calibri"/>
                <a:rtl/>
              </a:rPr>
              <a:t>استخدام مادة تنظيف جاف بخلاف ثُلاثيُ كلوروإيثيلين. </a:t>
            </a:r>
          </a:p>
          <a:p>
            <a:r>
              <a:rPr lang="en-GB" sz="500" dirty="0">
                <a:latin typeface="Calibri"/>
                <a:cs typeface="Calibri"/>
                <a:rtl/>
              </a:rPr>
              <a:t>يُرجى دومًا غسل معدات الوقاية الشخصية المقاومة للهب بشكل منفصل لتجنب انتقال المكونات أو الألياف السائبة القابلة للاشتعال. وبالنسبة للملابس المتسخة المغسولة مسبقًا، يُرجى التأكد من شطف الملابس بشكل ملائم بعد الغسيل. يجب تنظيف الملابس الواقية بشكل منتظم، وفقا للتعليمات الموصى بها. يُرجى فحص الملابس قبل استخدامها ثانية بعد عملية الغسيل. يُرجى إجراء تنفيذ دورة غسيل جاف وكي الملابس بعد كل عملية غسل للحصول على أداء أفضل. يرتبط عمر الملابس بأوضاع استخدامها والحفاظ عليها، ويجب عليك عدم ارتداء الملابس المتسخةأو الملوثة أو التالفة أو المُعاد تصليحها.</a:t>
            </a:r>
          </a:p>
          <a:p>
            <a:endParaRPr lang="en-GB" sz="300" dirty="0">
              <a:latin typeface="Calibri"/>
              <a:cs typeface="Calibri"/>
            </a:endParaRPr>
          </a:p>
          <a:p>
            <a:r>
              <a:rPr lang="en-GB" sz="600" b="1" dirty="0">
                <a:latin typeface="Calibri"/>
                <a:cs typeface="Calibri"/>
                <a:rtl/>
              </a:rPr>
              <a:t>التخزين</a:t>
            </a:r>
          </a:p>
          <a:p>
            <a:r>
              <a:rPr lang="en-GB" sz="500" dirty="0">
                <a:latin typeface="Calibri"/>
                <a:cs typeface="Calibri"/>
                <a:rtl/>
              </a:rPr>
              <a:t>يجب الاهتمام بضمان عدم تعرض الملابس لظروف التخزين الرطبة أو تعرضها لأشعة الشمس المباشرة، حيث يمكن أن تتسبب أشعة الشمسالمباشرة في بهوت الألوان. </a:t>
            </a:r>
          </a:p>
          <a:p>
            <a:r>
              <a:rPr lang="en-GB" sz="500" dirty="0">
                <a:latin typeface="Calibri"/>
                <a:cs typeface="Calibri"/>
                <a:rtl/>
              </a:rPr>
              <a:t>إذا لم تُستخدم الملابس لمدة سنة واحدة،  فيجب حينئذ غسلها قبل الاستخدام طبقا لتعليمات العناية. </a:t>
            </a:r>
          </a:p>
          <a:p>
            <a:endParaRPr lang="en-GB" sz="300" dirty="0">
              <a:latin typeface="Calibri"/>
              <a:cs typeface="Calibri"/>
            </a:endParaRPr>
          </a:p>
          <a:p>
            <a:pPr>
              <a:spcAft>
                <a:spcPts val="0"/>
              </a:spcAft>
            </a:pPr>
            <a:r>
              <a:rPr lang="en-GB" sz="600" b="1" dirty="0">
                <a:latin typeface="Calibri"/>
                <a:ea typeface="Calibri"/>
                <a:cs typeface="Calibri"/>
                <a:rtl/>
              </a:rPr>
              <a:t>إعادة التدوير </a:t>
            </a:r>
          </a:p>
          <a:p>
            <a:pPr>
              <a:spcAft>
                <a:spcPts val="0"/>
              </a:spcAft>
            </a:pPr>
            <a:r>
              <a:rPr lang="en-GB" sz="500" dirty="0">
                <a:latin typeface="Calibri"/>
                <a:ea typeface="Calibri"/>
                <a:cs typeface="Calibri"/>
                <a:rtl/>
              </a:rPr>
              <a:t>لا ترم الملابس بعد استخدامها، إذا لم تكن الملابس ملوثة، فيمكن اتباع عملية إعادة التدوير التقليدية للمنسوجات. إذا كانت الملابس ملوثة، يجب استخدام عملية إعادة معالجة ملائمة لها بما يتوافق مع القواعد المعمول بها.</a:t>
            </a:r>
            <a:endParaRPr lang="en-GB" sz="500" dirty="0">
              <a:latin typeface="Calibri"/>
              <a:cs typeface="Calibri"/>
            </a:endParaRPr>
          </a:p>
          <a:p>
            <a:endParaRPr lang="en-GB" sz="400" dirty="0">
              <a:latin typeface="Calibri"/>
              <a:cs typeface="Calibri"/>
            </a:endParaRPr>
          </a:p>
          <a:p>
            <a:r>
              <a:rPr lang="en-GB" sz="600" b="1" dirty="0">
                <a:latin typeface="Calibri"/>
                <a:cs typeface="Calibri"/>
                <a:rtl/>
              </a:rPr>
              <a:t>التوصيات</a:t>
            </a:r>
          </a:p>
          <a:p>
            <a:r>
              <a:rPr lang="en-GB" sz="500" dirty="0">
                <a:latin typeface="Calibri"/>
                <a:cs typeface="Calibri"/>
                <a:rtl/>
              </a:rPr>
              <a:t>تكون هذه الملابس ملائمة عند ارتداؤها لمدة 8 ساعات في درجة حرارة البيئة المحيطة.  قد يؤدي اتساخ الملابس إلى خفض القدرة على الحماية. تنخفض قدرة الملابس الواقية على الحد من انتشار اللهب في حال تلوثها بمواد قابلة للاشتعال. قد لا توفر هذه الملابس في حال ارتدائها مباشرة على الجلد الحماية من جميع مخاطر الحروق. يمكن لهذه الملابس أن توفر الحماية فقط لأجزاء الجسم التي يتم تغطيتها، وقد تقتضي الحاجة حماية إضافية جزئية للجسم. تلغي الملابس غير المطابقة للمعايير EN 11612 و / أو EN 1149-5 عند ارتداؤها فوق الملابس الواقية فعالية هذه الملابس. </a:t>
            </a:r>
          </a:p>
          <a:p>
            <a:r>
              <a:rPr lang="en-GB" sz="500" dirty="0">
                <a:latin typeface="Calibri"/>
                <a:cs typeface="Calibri"/>
                <a:rtl/>
              </a:rPr>
              <a:t>نقترح على الشخص المرتدي للملابس أثناء عمليات اللحام تغطية الجزء الأمامي من الجسم بدءًا من دروز الخياطة بكلا الجانبين. </a:t>
            </a:r>
          </a:p>
          <a:p>
            <a:r>
              <a:rPr lang="en-GB" sz="500" dirty="0">
                <a:latin typeface="Calibri"/>
                <a:cs typeface="Calibri"/>
                <a:rtl/>
              </a:rPr>
              <a:t>سينخفض مستوى  الحماية من اللهب إذا كانت الملابس الواقية التي يرتديها عامل اللحام ملوثة بمواد قابلة للاشتعال. </a:t>
            </a:r>
          </a:p>
          <a:p>
            <a:r>
              <a:rPr lang="en-GB" sz="500" dirty="0">
                <a:latin typeface="Calibri"/>
                <a:cs typeface="Calibri"/>
                <a:rtl/>
              </a:rPr>
              <a:t>تؤدي الزيادة في نسبة الأكسجين بالهواء إلى خفض قدرة حماية الملابس الواقية التي يرتديها عامل اللحام بدرجة كبيرة. ينبغي توخ الحذر عند اللحام في الأماكن المحصورة، حيث من المحتمل وجود نسبة كبيرة من الأكسجينعلى سبيل المثال في هذه الأماكن. </a:t>
            </a:r>
          </a:p>
          <a:p>
            <a:r>
              <a:rPr lang="en-GB" sz="500" dirty="0">
                <a:latin typeface="Calibri"/>
                <a:cs typeface="Calibri"/>
                <a:rtl/>
              </a:rPr>
              <a:t>يتعذر توفير الحماية من التماس المباشر لكافة الأجزاء الحاملة للجهد الكهربي بأجهزة اللحام بالقوس الكهربي.  قد تكون هناك حاجة  لحماية إضافية جزئية للجسم عند عمليات اللحام لأشياء علوية على سبيل المثال. هذه الملابس مصممة لتوفير الحماية فقط من التماس غير المتعمد لفترات قصيرة مع أجزاء نشطة بدائرة لحام بالقوس الكهربائي، ومن ثم قد تكون هناك حاجة لاستخدام طبقات عزل كهربائية إضافية عند وجود مخاطر أكبر لحدوث صدمة كهربائية. </a:t>
            </a:r>
          </a:p>
          <a:p>
            <a:r>
              <a:rPr lang="en-GB" sz="500" dirty="0">
                <a:latin typeface="Calibri"/>
                <a:cs typeface="Calibri"/>
                <a:rtl/>
              </a:rPr>
              <a:t>في حالة التعرض لتدفقات غازية أو سائلة عالية الضغط، فقد يكون استخدام الملابس الواقية من المواد الكيميائية من النوع 6 أو PB6 غير ملائم حينئذ. عند التعرض لمواد كيميائية عالية التركيز، فقد يتعين تحسين خصائص هذه الملابس من حيث أداء المواد وجودة الصناعة. للمستخدم فقط تقدير مدى ملاءمة الملابس مع المعدات الأخرى وقوة تحملها، ولا يتحمل المُصنِّع أي مسؤولية تجاه سوء استخدامها.</a:t>
            </a:r>
          </a:p>
          <a:p>
            <a:r>
              <a:rPr lang="en-GB" sz="500" dirty="0">
                <a:latin typeface="Calibri"/>
                <a:cs typeface="Calibri"/>
                <a:rtl/>
              </a:rPr>
              <a:t>يجب إجراء عملية تأريض ملائمة للعمال المرتدين ملابس واقية تبديدية إلكتروستاتيكية</a:t>
            </a:r>
            <a:r>
              <a:rPr lang="en-GB" sz="500" dirty="0">
                <a:latin typeface="Calibri" charset="0"/>
                <a:ea typeface="Calibri" charset="0"/>
                <a:cs typeface="Calibri" charset="0"/>
                <a:rtl/>
              </a:rPr>
              <a:t>, لضمان أن تكون المقاومة بين الشخص والأرض أقل من10</a:t>
            </a:r>
            <a:r>
              <a:rPr lang="en-GB" sz="500" baseline="30000" dirty="0">
                <a:latin typeface="Calibri" charset="0"/>
                <a:ea typeface="Calibri" charset="0"/>
                <a:cs typeface="Calibri" charset="0"/>
                <a:rtl/>
              </a:rPr>
              <a:t>8</a:t>
            </a:r>
            <a:r>
              <a:rPr lang="en-GB" sz="500" dirty="0">
                <a:latin typeface="Calibri" charset="0"/>
                <a:ea typeface="Calibri" charset="0"/>
                <a:cs typeface="Calibri" charset="0"/>
                <a:rtl/>
              </a:rPr>
              <a:t>أوم </a:t>
            </a:r>
            <a:r>
              <a:rPr lang="en-GB" sz="500" dirty="0">
                <a:latin typeface="Calibri"/>
                <a:cs typeface="Calibri"/>
                <a:rtl/>
              </a:rPr>
              <a:t>(من خلال استخدام ملابس تبديدية استاتيكية تلبي المعيار EN 20345 or EN 20347 وكذلك المتطلب الثانوي "أ" أو من خلال وسائل أخرى مناسبة). </a:t>
            </a:r>
          </a:p>
          <a:p>
            <a:r>
              <a:rPr lang="en-GB" sz="500" dirty="0">
                <a:latin typeface="Calibri"/>
                <a:cs typeface="Calibri"/>
                <a:rtl/>
              </a:rPr>
              <a:t>لا يجوز فتح الملابس الواقية التبديدية الإلكتروستاتيكية أو خلعها في حالة وجود مواد قابلة للاشتعال أو متفجرة في الغلاف الغازي المحيط أو عند التعامل مع تلك المواد. </a:t>
            </a:r>
          </a:p>
          <a:p>
            <a:r>
              <a:rPr lang="en-GB" sz="500" dirty="0">
                <a:latin typeface="Calibri"/>
                <a:cs typeface="Calibri"/>
                <a:rtl/>
              </a:rPr>
              <a:t>يمكن أن يتأثر الأداء التبديدي الإلكتروستاتيكي للملابس الواقية التبديدية الإلكتروستاتيكية بفعل الاستعمال والغسيل والتلوثات المحتملة. </a:t>
            </a:r>
          </a:p>
          <a:p>
            <a:r>
              <a:rPr lang="en-GB" sz="500" dirty="0">
                <a:latin typeface="Calibri"/>
                <a:cs typeface="Calibri"/>
                <a:rtl/>
              </a:rPr>
              <a:t>يجب عدم استخدام الملابس الواقية التبديدية الإلكتروستاتيكية في أجواء بها نسبة عالية من الأكسجين دون موافقة مسبقة من مهندس السلامة المسؤول. </a:t>
            </a:r>
          </a:p>
          <a:p>
            <a:r>
              <a:rPr lang="en-GB" sz="500" dirty="0">
                <a:latin typeface="Calibri"/>
                <a:cs typeface="Calibri"/>
                <a:rtl/>
              </a:rPr>
              <a:t>ينخفض مستوى الحماية من الكهرباء الاستاتيكية التي توفر هذه الملابس عند ارتداؤها مبتلة أو متسخة أو مليئة بالعرق. </a:t>
            </a:r>
          </a:p>
          <a:p>
            <a:r>
              <a:rPr lang="en-GB" sz="500" dirty="0">
                <a:latin typeface="Calibri"/>
                <a:cs typeface="Calibri"/>
                <a:rtl/>
              </a:rPr>
              <a:t>ربما لا يكون المعيار EN 1149-5 ملائمًا حال ارتداء تلك الملابس في أجواءبها مواد متفجرة معينة</a:t>
            </a:r>
            <a:endParaRPr lang="en-GB" sz="500" dirty="0">
              <a:latin typeface="Calibri"/>
              <a:cs typeface="Calibri"/>
            </a:endParaRPr>
          </a:p>
          <a:p>
            <a:r>
              <a:rPr lang="en-GB" sz="500" dirty="0">
                <a:latin typeface="Calibri"/>
                <a:cs typeface="Calibri"/>
                <a:rtl/>
              </a:rPr>
              <a:t>إذا كان الثوب الواقي مكون من قطعتين، يتعين حينئذ ارتداء كلتا القطعتين من أجل توفير مستوى الحماية المنشود.</a:t>
            </a:r>
          </a:p>
          <a:p>
            <a:r>
              <a:rPr lang="en-GB" sz="500" dirty="0">
                <a:latin typeface="Calibri"/>
                <a:cs typeface="Calibri"/>
                <a:rtl/>
              </a:rPr>
              <a:t>يجب عدم تغطية الملابس الواقية عالية الوضوح بأي ملابس أو معدات أخرى. لا يضمن استخدام الملابس عالية الوضوح إمكانية رؤية مرتديها بوضوح في </a:t>
            </a:r>
            <a:r>
              <a:rPr lang="en-GB" sz="500" dirty="0">
                <a:solidFill>
                  <a:srgbClr val="000000"/>
                </a:solidFill>
                <a:latin typeface="Calibri"/>
                <a:cs typeface="Calibri"/>
                <a:rtl/>
              </a:rPr>
              <a:t>كافة الظروف والأحوال. يمكن معرفة فئة الأداء من خلال استخدام ثوب واحد أو طاقم ملابس. يمكن تصنيف طاقم الملابس إلى فئة وقاية أعلى من الثوب الواحد بشكل منفصل. يتم تحديد هذه الفئة الأعلى النهائية على العلامة المميزة للثوب. إذا كان الثوب الواقي عالي الوضوح متسخًا، فسيؤثر ذلك على مستوى الأداء. يُرجى الملاحظة أن فئة الثوب تعتمد على حجم المواد المرئية والتي تكون السبب وراء تقييد العلامة السطحية بالأثواب. </a:t>
            </a:r>
          </a:p>
          <a:p>
            <a:endParaRPr lang="en-GB" sz="300" dirty="0">
              <a:solidFill>
                <a:srgbClr val="000000"/>
              </a:solidFill>
              <a:latin typeface="Calibri"/>
              <a:cs typeface="Calibri"/>
            </a:endParaRPr>
          </a:p>
          <a:p>
            <a:r>
              <a:rPr lang="en-GB" sz="500" dirty="0">
                <a:solidFill>
                  <a:srgbClr val="000000"/>
                </a:solidFill>
                <a:latin typeface="Calibri"/>
                <a:cs typeface="Calibri"/>
                <a:rtl/>
              </a:rPr>
              <a:t>لا يسمح بتعديل هذه الملابس على سبيل المثال بإضافة الشعارات بعد الحصول على اعتماد المطابقة الأوروبية (EC) </a:t>
            </a:r>
          </a:p>
          <a:p>
            <a:pPr algn="r" rtl="1"/>
            <a:endParaRPr lang="ar-AE" sz="500" dirty="0">
              <a:solidFill>
                <a:srgbClr val="000000"/>
              </a:solidFill>
              <a:latin typeface="Calibri"/>
              <a:cs typeface="Calibri"/>
              <a:rtl/>
            </a:endParaRPr>
          </a:p>
          <a:p>
            <a:pPr algn="r" rtl="1"/>
            <a:r>
              <a:rPr lang="ar-AE" sz="500" dirty="0">
                <a:solidFill>
                  <a:srgbClr val="000000"/>
                </a:solidFill>
                <a:latin typeface="Calibri"/>
                <a:cs typeface="Calibri"/>
                <a:rtl/>
              </a:rPr>
              <a:t>إعلان:</a:t>
            </a:r>
          </a:p>
          <a:p>
            <a:pPr algn="r" rtl="1"/>
            <a:r>
              <a:rPr lang="ar-AE" sz="500" dirty="0">
                <a:solidFill>
                  <a:srgbClr val="000000"/>
                </a:solidFill>
                <a:latin typeface="Calibri"/>
                <a:cs typeface="Calibri"/>
                <a:rtl/>
              </a:rPr>
              <a:t>يعني احترام المتطلبات الأساسية للقرار رقم2016/425</a:t>
            </a:r>
          </a:p>
          <a:p>
            <a:pPr algn="r" rtl="1"/>
            <a:r>
              <a:rPr lang="ar-AE" sz="500" dirty="0" err="1">
                <a:solidFill>
                  <a:srgbClr val="000000"/>
                </a:solidFill>
                <a:latin typeface="Calibri"/>
                <a:cs typeface="Calibri"/>
                <a:rtl/>
              </a:rPr>
              <a:t>بة</a:t>
            </a:r>
            <a:r>
              <a:rPr lang="ar-AE" sz="500" dirty="0">
                <a:solidFill>
                  <a:srgbClr val="000000"/>
                </a:solidFill>
                <a:latin typeface="Calibri"/>
                <a:cs typeface="Calibri"/>
                <a:rtl/>
              </a:rPr>
              <a:t> كنتيجة مرجعية لتعيين </a:t>
            </a:r>
            <a:r>
              <a:rPr lang="ar-AE" sz="500" dirty="0" err="1">
                <a:solidFill>
                  <a:srgbClr val="000000"/>
                </a:solidFill>
                <a:latin typeface="Calibri"/>
                <a:cs typeface="Calibri"/>
                <a:rtl/>
              </a:rPr>
              <a:t>الكفائة.نّ</a:t>
            </a:r>
            <a:r>
              <a:rPr lang="ar-AE" sz="500" dirty="0">
                <a:solidFill>
                  <a:srgbClr val="000000"/>
                </a:solidFill>
                <a:latin typeface="Calibri"/>
                <a:cs typeface="Calibri"/>
                <a:rtl/>
              </a:rPr>
              <a:t> بيان المطابقة متوفّر على الموقع الإلكتروني التالي: أنظر **</a:t>
            </a:r>
            <a:endParaRPr lang="ar-AE" sz="500" dirty="0">
              <a:solidFill>
                <a:srgbClr val="000000"/>
              </a:solidFill>
              <a:latin typeface="Calibri"/>
              <a:cs typeface="Calibri"/>
              <a:rtl/>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rtlCol="1"/>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smtClean="0">
                <a:solidFill>
                  <a:srgbClr val="FFFFFF"/>
                </a:solidFill>
                <a:rtl/>
              </a:rPr>
              <a:t>AR</a:t>
            </a:r>
            <a:endParaRPr lang="fr-FR" altLang="fr-FR" sz="1800" dirty="0">
              <a:solidFill>
                <a:srgbClr val="000000"/>
              </a:solidFill>
            </a:endParaRPr>
          </a:p>
        </p:txBody>
      </p:sp>
      <p:graphicFrame>
        <p:nvGraphicFramePr>
          <p:cNvPr id="26" name="Tableau 25"/>
          <p:cNvGraphicFramePr>
            <a:graphicFrameLocks noGrp="1"/>
          </p:cNvGraphicFramePr>
          <p:nvPr>
            <p:extLst>
              <p:ext uri="{D42A27DB-BD31-4B8C-83A1-F6EECF244321}">
                <p14:modId xmlns:p14="http://schemas.microsoft.com/office/powerpoint/2010/main" val="1617291542"/>
              </p:ext>
            </p:extLst>
          </p:nvPr>
        </p:nvGraphicFramePr>
        <p:xfrm>
          <a:off x="435245" y="9129464"/>
          <a:ext cx="6028731" cy="601216"/>
        </p:xfrm>
        <a:graphic>
          <a:graphicData uri="http://schemas.openxmlformats.org/drawingml/2006/table">
            <a:tbl>
              <a:tblPr rtl="1" firstRow="1" bandRow="1">
                <a:effectLst/>
                <a:tableStyleId>{5C22544A-7EE6-4342-B048-85BDC9FD1C3A}</a:tableStyleId>
              </a:tblPr>
              <a:tblGrid>
                <a:gridCol w="1787219">
                  <a:extLst>
                    <a:ext uri="{9D8B030D-6E8A-4147-A177-3AD203B41FA5}">
                      <a16:colId xmlns:a16="http://schemas.microsoft.com/office/drawing/2014/main" xmlns="" val="20000"/>
                    </a:ext>
                  </a:extLst>
                </a:gridCol>
                <a:gridCol w="2112166">
                  <a:extLst>
                    <a:ext uri="{9D8B030D-6E8A-4147-A177-3AD203B41FA5}">
                      <a16:colId xmlns:a16="http://schemas.microsoft.com/office/drawing/2014/main" xmlns="" val="20001"/>
                    </a:ext>
                  </a:extLst>
                </a:gridCol>
                <a:gridCol w="2129346">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tl/>
                        </a:rPr>
                        <a:t>الشركة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tl/>
                        </a:rPr>
                        <a:t>الهيئة المُخطرة  - اعتماد المنتج</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dirty="0">
                          <a:ln>
                            <a:noFill/>
                          </a:ln>
                          <a:solidFill>
                            <a:schemeClr val="tx1"/>
                          </a:solidFill>
                          <a:latin typeface="Calibri"/>
                          <a:cs typeface="Calibri"/>
                          <a:rtl/>
                        </a:rPr>
                        <a:t>الهيئة المُخطرة - مراقبة الإنتاج</a:t>
                      </a:r>
                      <a:r>
                        <a:rPr lang="en-US" sz="600" baseline="0" dirty="0">
                          <a:ln>
                            <a:noFill/>
                          </a:ln>
                          <a:solidFill>
                            <a:schemeClr val="tx1"/>
                          </a:solidFill>
                          <a:latin typeface="Calibri"/>
                          <a:cs typeface="Calibri"/>
                          <a:rtl/>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tl/>
                        </a:rPr>
                        <a:t>AITEX – N°0161</a:t>
                      </a:r>
                    </a:p>
                    <a:p>
                      <a:pPr algn="ctr"/>
                      <a:r>
                        <a:rPr lang="fr-FR" sz="600" dirty="0">
                          <a:ln>
                            <a:noFill/>
                          </a:ln>
                          <a:solidFill>
                            <a:schemeClr val="tx1"/>
                          </a:solidFill>
                          <a:latin typeface="Calibri"/>
                          <a:cs typeface="Calibri"/>
                          <a:rtl/>
                        </a:rPr>
                        <a:t>Plaza Emilio Sala 1</a:t>
                      </a:r>
                    </a:p>
                    <a:p>
                      <a:pPr algn="ctr"/>
                      <a:r>
                        <a:rPr lang="fr-FR" sz="600" dirty="0">
                          <a:ln>
                            <a:noFill/>
                          </a:ln>
                          <a:solidFill>
                            <a:schemeClr val="tx1"/>
                          </a:solidFill>
                          <a:latin typeface="Calibri"/>
                          <a:cs typeface="Calibri"/>
                          <a:rtl/>
                        </a:rPr>
                        <a:t>03801 Alcoy (Alicante) - Espagne</a:t>
                      </a:r>
                    </a:p>
                    <a:p>
                      <a:pPr algn="ctr"/>
                      <a:r>
                        <a:rPr lang="fr-FR" sz="600" dirty="0">
                          <a:ln>
                            <a:noFill/>
                          </a:ln>
                          <a:solidFill>
                            <a:schemeClr val="tx1"/>
                          </a:solidFill>
                          <a:latin typeface="Calibri"/>
                          <a:cs typeface="Calibri"/>
                          <a:rtl/>
                        </a:rPr>
                        <a:t>الهاتف.</a:t>
                      </a:r>
                      <a:r>
                        <a:rPr lang="fr-FR" sz="600" baseline="0" dirty="0">
                          <a:ln>
                            <a:noFill/>
                          </a:ln>
                          <a:solidFill>
                            <a:schemeClr val="tx1"/>
                          </a:solidFill>
                          <a:latin typeface="Calibri"/>
                          <a:cs typeface="Calibri"/>
                          <a:rtl/>
                        </a:rPr>
                        <a:t> 94 34 54 965 34+ - الفاكس. 00 22 54 965 43+</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tl/>
                        </a:rPr>
                        <a:t>BTTG – N°0339</a:t>
                      </a:r>
                    </a:p>
                    <a:p>
                      <a:pPr algn="ctr"/>
                      <a:r>
                        <a:rPr lang="en-US" sz="600" kern="1200" dirty="0">
                          <a:solidFill>
                            <a:schemeClr val="dk1"/>
                          </a:solidFill>
                          <a:effectLst/>
                          <a:latin typeface="Calibri"/>
                          <a:ea typeface="+mn-ea"/>
                          <a:cs typeface="Calibri"/>
                          <a:rtl/>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tl/>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tl/>
                        </a:rPr>
                        <a:t>M17 1EH - المملكة المتحدة</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tl/>
                        </a:rPr>
                        <a:t>الهاتف. 6543 873 (0161) 44+-</a:t>
                      </a:r>
                      <a:r>
                        <a:rPr lang="fr-FR" sz="600" kern="1200" baseline="0" dirty="0">
                          <a:solidFill>
                            <a:schemeClr val="dk1"/>
                          </a:solidFill>
                          <a:effectLst/>
                          <a:latin typeface="Calibri"/>
                          <a:ea typeface="+mn-ea"/>
                          <a:cs typeface="Calibri"/>
                          <a:rtl/>
                        </a:rPr>
                        <a:t> </a:t>
                      </a:r>
                      <a:r>
                        <a:rPr lang="fr-FR" sz="600" kern="1200" dirty="0">
                          <a:solidFill>
                            <a:schemeClr val="dk1"/>
                          </a:solidFill>
                          <a:effectLst/>
                          <a:latin typeface="Calibri"/>
                          <a:ea typeface="+mn-ea"/>
                          <a:cs typeface="Calibri"/>
                          <a:rtl/>
                        </a:rPr>
                        <a:t>الفاكس. 7387 848 (0161) 44+</a:t>
                      </a:r>
                      <a:r>
                        <a:rPr lang="fr-FR" sz="600" dirty="0">
                          <a:effectLst/>
                          <a:latin typeface="Calibri"/>
                          <a:cs typeface="Calibri"/>
                          <a:rtl/>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rtlCol="1" anchor="t" anchorCtr="0">
            <a:spAutoFit/>
          </a:bodyPr>
          <a:lstStyle/>
          <a:p>
            <a:pPr algn="r"/>
            <a:r>
              <a:rPr lang="en-GB" sz="500" dirty="0">
                <a:solidFill>
                  <a:srgbClr val="000000"/>
                </a:solidFill>
                <a:latin typeface="Calibri"/>
                <a:cs typeface="Calibri"/>
                <a:rtl/>
              </a:rPr>
              <a:t>يجب استخدام مقاسات أكبر بين B &amp; C للمئزر</a:t>
            </a:r>
          </a:p>
          <a:p>
            <a:pPr algn="r"/>
            <a:r>
              <a:rPr lang="en-GB" sz="500" dirty="0">
                <a:solidFill>
                  <a:srgbClr val="000000"/>
                </a:solidFill>
                <a:latin typeface="Calibri"/>
                <a:cs typeface="Calibri"/>
                <a:rtl/>
              </a:rPr>
              <a:t>في حالة الشك بين حجمين، يُرجى اختيار الحجم الأكبر</a:t>
            </a:r>
          </a:p>
          <a:p>
            <a:pPr algn="r"/>
            <a:r>
              <a:rPr lang="en-GB" sz="500" dirty="0">
                <a:solidFill>
                  <a:srgbClr val="000000"/>
                </a:solidFill>
                <a:latin typeface="Calibri"/>
                <a:cs typeface="Calibri"/>
                <a:rtl/>
              </a:rPr>
              <a:t>المقاسات - من S إلى 3XL</a:t>
            </a:r>
            <a:endParaRPr lang="en-GB" sz="500" dirty="0">
              <a:solidFill>
                <a:srgbClr val="000000"/>
              </a:solidFill>
              <a:latin typeface="Calibri"/>
              <a:cs typeface="Calibri"/>
            </a:endParaRP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rtlCol="1" anchor="ctr">
            <a:spAutoFit/>
          </a:bodyPr>
          <a:lstStyle/>
          <a:p>
            <a:pPr algn="ctr"/>
            <a:r>
              <a:rPr lang="fr-FR" sz="800" dirty="0" smtClean="0">
                <a:solidFill>
                  <a:srgbClr val="000000"/>
                </a:solidFill>
                <a:latin typeface="Calibri"/>
                <a:cs typeface="Calibri"/>
                <a:rtl/>
              </a:rPr>
              <a:t>v.20190214</a:t>
            </a:r>
            <a:endParaRPr lang="fr-FR" sz="800" dirty="0">
              <a:solidFill>
                <a:srgbClr val="000000"/>
              </a:solidFill>
              <a:latin typeface="Calibri"/>
              <a:cs typeface="Calibri"/>
            </a:endParaRPr>
          </a:p>
        </p:txBody>
      </p:sp>
      <p:grpSp>
        <p:nvGrpSpPr>
          <p:cNvPr id="43" name="Grouper 42"/>
          <p:cNvGrpSpPr/>
          <p:nvPr/>
        </p:nvGrpSpPr>
        <p:grpSpPr>
          <a:xfrm>
            <a:off x="3767643" y="1106059"/>
            <a:ext cx="341462" cy="364031"/>
            <a:chOff x="311379" y="1060561"/>
            <a:chExt cx="341462" cy="364031"/>
          </a:xfrm>
        </p:grpSpPr>
        <p:pic>
          <p:nvPicPr>
            <p:cNvPr id="44" name="Picture 20" descr="c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rtlCol="1" anchor="ctr" anchorCtr="0" upright="1">
              <a:noAutofit/>
            </a:bodyPr>
            <a:lstStyle/>
            <a:p>
              <a:pPr>
                <a:spcAft>
                  <a:spcPts val="0"/>
                </a:spcAft>
              </a:pPr>
              <a:r>
                <a:rPr lang="fr-FR" sz="1100" b="1" dirty="0">
                  <a:solidFill>
                    <a:srgbClr val="595959"/>
                  </a:solidFill>
                  <a:latin typeface="Calibri"/>
                  <a:ea typeface="Calibri"/>
                  <a:cs typeface="Times New Roman"/>
                  <a:rtl/>
                </a:rPr>
                <a:t> </a:t>
              </a:r>
              <a:r>
                <a:rPr lang="fr-FR" sz="1100" b="1" dirty="0">
                  <a:solidFill>
                    <a:srgbClr val="000000"/>
                  </a:solidFill>
                  <a:latin typeface="Calibri"/>
                  <a:ea typeface="Calibri"/>
                  <a:cs typeface="Times New Roman"/>
                  <a:rtl/>
                </a:rPr>
                <a:t>0339</a:t>
              </a:r>
              <a:endParaRPr lang="fr-FR" sz="1100" dirty="0">
                <a:solidFill>
                  <a:srgbClr val="000000"/>
                </a:solidFill>
                <a:latin typeface="Calibri"/>
                <a:ea typeface="Calibri"/>
                <a:cs typeface="Times New Roman"/>
              </a:endParaRPr>
            </a:p>
          </p:txBody>
        </p:sp>
      </p:grpSp>
      <p:pic>
        <p:nvPicPr>
          <p:cNvPr id="51" name="Image 50" descr="1161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3152800"/>
            <a:ext cx="180000" cy="180000"/>
          </a:xfrm>
          <a:prstGeom prst="rect">
            <a:avLst/>
          </a:prstGeom>
        </p:spPr>
      </p:pic>
      <p:pic>
        <p:nvPicPr>
          <p:cNvPr id="57" name="Image 56" descr="61482.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512880"/>
            <a:ext cx="180000" cy="180000"/>
          </a:xfrm>
          <a:prstGeom prst="rect">
            <a:avLst/>
          </a:prstGeom>
        </p:spPr>
      </p:pic>
      <p:pic>
        <p:nvPicPr>
          <p:cNvPr id="58" name="Image 57" descr="1440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5246" y="4429719"/>
            <a:ext cx="180000" cy="180000"/>
          </a:xfrm>
          <a:prstGeom prst="rect">
            <a:avLst/>
          </a:prstGeom>
        </p:spPr>
      </p:pic>
      <p:pic>
        <p:nvPicPr>
          <p:cNvPr id="59" name="Image 58" descr="1303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3908884"/>
            <a:ext cx="180000" cy="180000"/>
          </a:xfrm>
          <a:prstGeom prst="rect">
            <a:avLst/>
          </a:prstGeom>
        </p:spPr>
      </p:pic>
      <p:pic>
        <p:nvPicPr>
          <p:cNvPr id="33" name="Imag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222293" y="5679195"/>
            <a:ext cx="1066664" cy="252000"/>
          </a:xfrm>
          <a:prstGeom prst="rect">
            <a:avLst/>
          </a:prstGeom>
        </p:spPr>
      </p:pic>
      <p:pic>
        <p:nvPicPr>
          <p:cNvPr id="24" name="Image 23"/>
          <p:cNvPicPr>
            <a:picLocks noChangeAspect="1"/>
          </p:cNvPicPr>
          <p:nvPr/>
        </p:nvPicPr>
        <p:blipFill>
          <a:blip r:embed="rId12"/>
          <a:stretch>
            <a:fillRect/>
          </a:stretch>
        </p:blipFill>
        <p:spPr>
          <a:xfrm>
            <a:off x="5066945" y="2144688"/>
            <a:ext cx="1602415" cy="2808356"/>
          </a:xfrm>
          <a:prstGeom prst="rect">
            <a:avLst/>
          </a:prstGeom>
        </p:spPr>
      </p:pic>
      <p:pic>
        <p:nvPicPr>
          <p:cNvPr id="25" name="Image 24"/>
          <p:cNvPicPr>
            <a:picLocks noChangeAspect="1"/>
          </p:cNvPicPr>
          <p:nvPr/>
        </p:nvPicPr>
        <p:blipFill>
          <a:blip r:embed="rId13"/>
          <a:stretch>
            <a:fillRect/>
          </a:stretch>
        </p:blipFill>
        <p:spPr>
          <a:xfrm>
            <a:off x="3789040" y="1749096"/>
            <a:ext cx="2880320" cy="380642"/>
          </a:xfrm>
          <a:prstGeom prst="rect">
            <a:avLst/>
          </a:prstGeom>
        </p:spPr>
      </p:pic>
      <p:pic>
        <p:nvPicPr>
          <p:cNvPr id="28" name="Image 27">
            <a:extLst>
              <a:ext uri="{FF2B5EF4-FFF2-40B4-BE49-F238E27FC236}">
                <a16:creationId xmlns:a16="http://schemas.microsoft.com/office/drawing/2014/main" xmlns="" id="{FCA66B92-51CC-42B8-A861-35FB2B852CE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pic>
        <p:nvPicPr>
          <p:cNvPr id="29" name="Image 28">
            <a:extLst>
              <a:ext uri="{FF2B5EF4-FFF2-40B4-BE49-F238E27FC236}">
                <a16:creationId xmlns:a16="http://schemas.microsoft.com/office/drawing/2014/main" xmlns="" id="{AC8BCF35-055C-4BDA-9850-BF90F60A270B}"/>
              </a:ext>
            </a:extLst>
          </p:cNvPr>
          <p:cNvPicPr>
            <a:picLocks noChangeAspect="1"/>
          </p:cNvPicPr>
          <p:nvPr/>
        </p:nvPicPr>
        <p:blipFill>
          <a:blip r:embed="rId15"/>
          <a:stretch>
            <a:fillRect/>
          </a:stretch>
        </p:blipFill>
        <p:spPr>
          <a:xfrm>
            <a:off x="4158545" y="462320"/>
            <a:ext cx="2590800" cy="643739"/>
          </a:xfrm>
          <a:prstGeom prst="rect">
            <a:avLst/>
          </a:prstGeom>
        </p:spPr>
      </p:pic>
    </p:spTree>
    <p:extLst>
      <p:ext uri="{BB962C8B-B14F-4D97-AF65-F5344CB8AC3E}">
        <p14:creationId xmlns:p14="http://schemas.microsoft.com/office/powerpoint/2010/main" val="149182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algn="ctr"/>
            <a:r>
              <a:rPr lang="en-GB" sz="1200" b="1" dirty="0">
                <a:latin typeface="Calibri"/>
                <a:cs typeface="Calibri"/>
              </a:rPr>
              <a:t>GAMME THOR</a:t>
            </a:r>
            <a:endParaRPr lang="en-GB" sz="3600" dirty="0">
              <a:latin typeface="Calibri"/>
              <a:cs typeface="Calibri"/>
            </a:endParaRPr>
          </a:p>
        </p:txBody>
      </p:sp>
      <p:sp>
        <p:nvSpPr>
          <p:cNvPr id="22" name="Rectangle 21"/>
          <p:cNvSpPr/>
          <p:nvPr/>
        </p:nvSpPr>
        <p:spPr>
          <a:xfrm>
            <a:off x="188800" y="1496616"/>
            <a:ext cx="6552568" cy="7755969"/>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catégorie 3 – Conformément aux normes</a:t>
            </a:r>
          </a:p>
          <a:p>
            <a:pPr algn="ctr"/>
            <a:r>
              <a:rPr lang="en-GB" sz="500" dirty="0">
                <a:solidFill>
                  <a:srgbClr val="000000"/>
                </a:solidFill>
                <a:latin typeface="Calibri"/>
                <a:cs typeface="Calibri"/>
              </a:rPr>
              <a:t>La présence de bandes rétro-réfléchissantes ne donnent pas à ce vêtement une visibilitéPPE élevée</a:t>
            </a:r>
          </a:p>
          <a:p>
            <a:pPr algn="ctr"/>
            <a:endParaRPr lang="en-GB" sz="600" b="1" dirty="0">
              <a:latin typeface="Calibri"/>
              <a:cs typeface="Calibri"/>
            </a:endParaRPr>
          </a:p>
          <a:p>
            <a:pPr>
              <a:tabLst>
                <a:tab pos="266700" algn="l"/>
              </a:tabLst>
            </a:pPr>
            <a:r>
              <a:rPr lang="en-GB" sz="600" b="1" dirty="0">
                <a:latin typeface="Calibri"/>
                <a:cs typeface="Calibri"/>
              </a:rPr>
              <a:t>	EN ISO 13688:2013 (EN 340:2003) – Vêtements de protection : Exigences générales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ISO 11612:2015 – A1 A2 B1 C1 E2 F1 — </a:t>
            </a:r>
            <a:r>
              <a:rPr lang="en-GB" sz="500" b="1" dirty="0">
                <a:latin typeface="Calibri"/>
                <a:cs typeface="Calibri"/>
              </a:rPr>
              <a:t>Vêtements de protection pour opérateurs exposés à la chaleur et aux flammes</a:t>
            </a:r>
            <a:endParaRPr lang="en-GB" sz="600" b="1" dirty="0">
              <a:latin typeface="Calibri"/>
              <a:cs typeface="Calibri"/>
            </a:endParaRPr>
          </a:p>
          <a:p>
            <a:pPr>
              <a:tabLst>
                <a:tab pos="261938" algn="l"/>
              </a:tabLst>
            </a:pPr>
            <a:endParaRPr lang="en-GB" sz="600" b="1" dirty="0">
              <a:latin typeface="Calibri"/>
              <a:cs typeface="Calibri"/>
            </a:endParaRPr>
          </a:p>
          <a:p>
            <a:pPr>
              <a:tabLst>
                <a:tab pos="261938" algn="l"/>
              </a:tabLst>
            </a:pPr>
            <a:r>
              <a:rPr lang="en-GB" sz="600" dirty="0">
                <a:latin typeface="Calibri"/>
                <a:cs typeface="Calibri"/>
              </a:rPr>
              <a:t>	Prétraitement — 5 et 50 lavages à 75° C selon la norme ISO 15797: 2002/COR 1: 2004 Méthode 8 &amp; A (séchage en tambour) </a:t>
            </a:r>
          </a:p>
          <a:p>
            <a:pPr>
              <a:tabLst>
                <a:tab pos="266700" algn="l"/>
              </a:tabLst>
            </a:pPr>
            <a:r>
              <a:rPr lang="en-GB" sz="600" b="1" dirty="0">
                <a:latin typeface="Calibri"/>
                <a:cs typeface="Calibri"/>
              </a:rPr>
              <a:t>	A1/A2 : </a:t>
            </a:r>
            <a:r>
              <a:rPr lang="en-GB" sz="600" dirty="0">
                <a:latin typeface="Calibri"/>
                <a:cs typeface="Calibri"/>
              </a:rPr>
              <a:t>Propagation de flamme limitée, </a:t>
            </a:r>
            <a:r>
              <a:rPr lang="en-GB" sz="600" b="1" dirty="0">
                <a:latin typeface="Calibri"/>
                <a:cs typeface="Calibri"/>
              </a:rPr>
              <a:t>B1:</a:t>
            </a:r>
            <a:r>
              <a:rPr lang="en-GB" sz="600" dirty="0">
                <a:latin typeface="Calibri"/>
                <a:cs typeface="Calibri"/>
              </a:rPr>
              <a:t> Résistance à la chaleur par convection, </a:t>
            </a:r>
            <a:r>
              <a:rPr lang="en-GB" sz="600" b="1" dirty="0">
                <a:latin typeface="Calibri"/>
                <a:cs typeface="Calibri"/>
              </a:rPr>
              <a:t>C1: </a:t>
            </a:r>
            <a:r>
              <a:rPr lang="en-GB" sz="600" dirty="0">
                <a:latin typeface="Calibri"/>
                <a:cs typeface="Calibri"/>
              </a:rPr>
              <a:t>Résistance à la chaleur rayonnante, </a:t>
            </a:r>
          </a:p>
          <a:p>
            <a:pPr>
              <a:tabLst>
                <a:tab pos="266700" algn="l"/>
              </a:tabLst>
            </a:pPr>
            <a:r>
              <a:rPr lang="en-GB" sz="600" b="1" dirty="0">
                <a:latin typeface="Calibri"/>
                <a:cs typeface="Calibri"/>
              </a:rPr>
              <a:t>	F1: </a:t>
            </a:r>
            <a:r>
              <a:rPr lang="en-GB" sz="600" dirty="0">
                <a:latin typeface="Calibri"/>
                <a:cs typeface="Calibri"/>
              </a:rPr>
              <a:t>Résistance au contact de la </a:t>
            </a:r>
            <a:r>
              <a:rPr lang="en-GB" sz="600" dirty="0" err="1">
                <a:latin typeface="Calibri"/>
                <a:cs typeface="Calibri"/>
              </a:rPr>
              <a:t>chaleur</a:t>
            </a:r>
            <a:r>
              <a:rPr lang="en-GB" sz="600" dirty="0">
                <a:latin typeface="Calibri"/>
                <a:cs typeface="Calibri"/>
              </a:rPr>
              <a:t>, </a:t>
            </a:r>
            <a:r>
              <a:rPr lang="en-GB" sz="600" b="1" dirty="0">
                <a:latin typeface="Calibri"/>
                <a:cs typeface="Calibri"/>
              </a:rPr>
              <a:t>E2 :</a:t>
            </a:r>
            <a:r>
              <a:rPr lang="en-GB" sz="600" dirty="0">
                <a:latin typeface="Calibri"/>
                <a:cs typeface="Calibri"/>
              </a:rPr>
              <a:t> Résistance aux projections de métal en fusion</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EN ISO 11611:2015 – Classe 1 A1 A2 - Vêtements de protection pour usage en soudage et procédés associés </a:t>
            </a:r>
          </a:p>
          <a:p>
            <a:pPr>
              <a:tabLst>
                <a:tab pos="266700" algn="l"/>
              </a:tabLst>
            </a:pPr>
            <a:endParaRPr lang="en-GB" sz="600" b="1" dirty="0">
              <a:latin typeface="Calibri"/>
              <a:cs typeface="Calibri"/>
            </a:endParaRPr>
          </a:p>
          <a:p>
            <a:pPr>
              <a:tabLst>
                <a:tab pos="266700" algn="l"/>
              </a:tabLst>
            </a:pPr>
            <a:r>
              <a:rPr lang="en-GB" sz="600" dirty="0">
                <a:latin typeface="Calibri"/>
                <a:cs typeface="Calibri"/>
              </a:rPr>
              <a:t>	Prétraitement —5 lavages à 75 °C selon la norme ISO 15797:2002/COR 1 : 2004 méthode 8 &amp; A (séchage en tambour) </a:t>
            </a:r>
          </a:p>
          <a:p>
            <a:pPr>
              <a:tabLst>
                <a:tab pos="266700" algn="l"/>
              </a:tabLst>
            </a:pPr>
            <a:r>
              <a:rPr lang="en-GB" sz="600" b="1" dirty="0">
                <a:latin typeface="Calibri"/>
                <a:cs typeface="Calibri"/>
              </a:rPr>
              <a:t>	Classe 1</a:t>
            </a:r>
            <a:r>
              <a:rPr lang="en-GB" sz="600" dirty="0">
                <a:latin typeface="Calibri"/>
                <a:cs typeface="Calibri"/>
              </a:rPr>
              <a:t> - Protège contre les techniques et les situations de soudage peu dangereuses, provoquant peu de projections et </a:t>
            </a:r>
          </a:p>
          <a:p>
            <a:pPr>
              <a:tabLst>
                <a:tab pos="266700" algn="l"/>
              </a:tabLst>
            </a:pPr>
            <a:r>
              <a:rPr lang="en-GB" sz="600" dirty="0">
                <a:latin typeface="Calibri"/>
                <a:cs typeface="Calibri"/>
              </a:rPr>
              <a:t>	</a:t>
            </a:r>
            <a:r>
              <a:rPr lang="en-GB" sz="600" dirty="0" err="1">
                <a:latin typeface="Calibri"/>
                <a:cs typeface="Calibri"/>
              </a:rPr>
              <a:t>une</a:t>
            </a:r>
            <a:r>
              <a:rPr lang="en-GB" sz="600" dirty="0">
                <a:latin typeface="Calibri"/>
                <a:cs typeface="Calibri"/>
              </a:rPr>
              <a:t> faible </a:t>
            </a:r>
            <a:r>
              <a:rPr lang="en-GB" sz="600" dirty="0" err="1">
                <a:latin typeface="Calibri"/>
                <a:cs typeface="Calibri"/>
              </a:rPr>
              <a:t>chaleur</a:t>
            </a:r>
            <a:r>
              <a:rPr lang="en-GB" sz="600" dirty="0">
                <a:latin typeface="Calibri"/>
                <a:cs typeface="Calibri"/>
              </a:rPr>
              <a:t> </a:t>
            </a:r>
            <a:r>
              <a:rPr lang="en-GB" sz="600" dirty="0" err="1">
                <a:latin typeface="Calibri"/>
                <a:cs typeface="Calibri"/>
              </a:rPr>
              <a:t>rayonnante</a:t>
            </a:r>
            <a:r>
              <a:rPr lang="en-GB" sz="600" dirty="0">
                <a:latin typeface="Calibri"/>
                <a:cs typeface="Calibri"/>
              </a:rPr>
              <a:t>. </a:t>
            </a:r>
            <a:r>
              <a:rPr lang="en-GB" sz="600" b="1" dirty="0">
                <a:latin typeface="Calibri"/>
                <a:cs typeface="Calibri"/>
              </a:rPr>
              <a:t>A1/A2</a:t>
            </a:r>
            <a:r>
              <a:rPr lang="en-GB" sz="600" dirty="0">
                <a:latin typeface="Calibri"/>
                <a:cs typeface="Calibri"/>
              </a:rPr>
              <a:t> - Propagation de flamme limitée</a:t>
            </a:r>
          </a:p>
          <a:p>
            <a:pPr>
              <a:tabLst>
                <a:tab pos="266700" algn="l"/>
              </a:tabLst>
            </a:pPr>
            <a:endParaRPr lang="en-GB" sz="500" b="1" dirty="0">
              <a:latin typeface="Calibri"/>
              <a:cs typeface="Calibri"/>
            </a:endParaRPr>
          </a:p>
          <a:p>
            <a:pPr>
              <a:tabLst>
                <a:tab pos="261938" algn="l"/>
              </a:tabLst>
            </a:pPr>
            <a:r>
              <a:rPr lang="en-GB" sz="600" b="1" dirty="0">
                <a:latin typeface="Calibri"/>
                <a:cs typeface="Calibri"/>
              </a:rPr>
              <a:t>	EN 1149-5:2008 - Vêtements de protection — Propriétés électrostatiques — Partie 5</a:t>
            </a:r>
            <a:br>
              <a:rPr lang="en-GB" sz="600" b="1" dirty="0">
                <a:latin typeface="Calibri"/>
                <a:cs typeface="Calibri"/>
              </a:rPr>
            </a:br>
            <a:r>
              <a:rPr lang="en-GB" sz="600" b="1" dirty="0">
                <a:latin typeface="Calibri"/>
                <a:cs typeface="Calibri"/>
              </a:rPr>
              <a:t>	</a:t>
            </a:r>
            <a:r>
              <a:rPr lang="en-GB" sz="600" dirty="0">
                <a:latin typeface="Calibri"/>
                <a:cs typeface="Calibri"/>
              </a:rPr>
              <a:t>Prétraitement - 5 lavages à 75° C selon la norme ISO 15797:2002/COR 1 : 2004 méthode 8 &amp; A (séchage en tambour) </a:t>
            </a:r>
          </a:p>
          <a:p>
            <a:pPr>
              <a:tabLst>
                <a:tab pos="261938" algn="l"/>
              </a:tabLst>
            </a:pPr>
            <a:r>
              <a:rPr lang="en-GB" sz="600" dirty="0">
                <a:latin typeface="Calibri"/>
                <a:cs typeface="Calibri"/>
              </a:rPr>
              <a:t>	Testés selon la méthode 2 de la norme EN1149-3, à une température de : </a:t>
            </a:r>
            <a:r>
              <a:rPr lang="en-GB" sz="600" dirty="0">
                <a:latin typeface="Calibri" charset="0"/>
                <a:ea typeface="Calibri" charset="0"/>
                <a:cs typeface="Calibri" charset="0"/>
              </a:rPr>
              <a:t>23±1</a:t>
            </a:r>
            <a:r>
              <a:rPr lang="en-GB" sz="600" dirty="0">
                <a:latin typeface="Calibri"/>
                <a:cs typeface="Calibri"/>
              </a:rPr>
              <a:t>°C et </a:t>
            </a:r>
            <a:r>
              <a:rPr lang="en-GB" sz="600" dirty="0">
                <a:latin typeface="Calibri" charset="0"/>
                <a:ea typeface="Calibri" charset="0"/>
                <a:cs typeface="Calibri" charset="0"/>
              </a:rPr>
              <a:t>25±5</a:t>
            </a:r>
            <a:r>
              <a:rPr lang="en-GB" sz="600" dirty="0">
                <a:latin typeface="Calibri"/>
                <a:cs typeface="Calibri"/>
              </a:rPr>
              <a:t>% d'humidité relative :  t50 &lt; 4 s ou S &gt; 0,2</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IEC 61482-2:2009 — Classe 1, 4kA - Vêtements de protection contre les dangers thermiques d'un arc électrique </a:t>
            </a:r>
          </a:p>
          <a:p>
            <a:pPr>
              <a:tabLst>
                <a:tab pos="266700" algn="l"/>
              </a:tabLst>
            </a:pPr>
            <a:r>
              <a:rPr lang="en-GB" sz="600" dirty="0">
                <a:latin typeface="Calibri"/>
                <a:cs typeface="Calibri"/>
              </a:rPr>
              <a:t>	Prétraitement - 5 lavages à 75° C selon la norme ISO 15797:2002/COR 1 : 2004 méthode 8 &amp; A (séchage en tambour) </a:t>
            </a:r>
          </a:p>
          <a:p>
            <a:pPr>
              <a:tabLst>
                <a:tab pos="266700" algn="l"/>
              </a:tabLst>
            </a:pPr>
            <a:r>
              <a:rPr lang="en-GB" sz="600" b="1" dirty="0">
                <a:latin typeface="Calibri"/>
                <a:cs typeface="Calibri"/>
              </a:rPr>
              <a:t>	Classe 1 </a:t>
            </a:r>
            <a:r>
              <a:rPr lang="en-GB" sz="600" dirty="0">
                <a:latin typeface="Calibri"/>
                <a:cs typeface="Calibri"/>
              </a:rPr>
              <a:t>– Arc 4kA - Durée 500 ms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13034:2005+A1:2009 –  Vêtements de protection contre les produits chimiques liquides.</a:t>
            </a:r>
            <a:r>
              <a:rPr lang="en-GB" sz="600" dirty="0">
                <a:latin typeface="Calibri"/>
                <a:cs typeface="Calibri"/>
              </a:rPr>
              <a:t> </a:t>
            </a:r>
          </a:p>
          <a:p>
            <a:pPr>
              <a:tabLst>
                <a:tab pos="266700" algn="l"/>
                <a:tab pos="717550" algn="l"/>
              </a:tabLst>
            </a:pPr>
            <a:r>
              <a:rPr lang="fr-FR" sz="600" dirty="0">
                <a:latin typeface="Calibri"/>
                <a:cs typeface="Calibri"/>
              </a:rPr>
              <a:t>	</a:t>
            </a:r>
            <a:r>
              <a:rPr lang="en-GB" sz="600" dirty="0">
                <a:latin typeface="Calibri"/>
                <a:cs typeface="Calibri"/>
              </a:rPr>
              <a:t>Prétraitement — 5 et 10 lavages à 75° C selon la norme ISO 15797:2002/COR 1 : 2004 méthode 8 &amp; A (séchage en tambour) </a:t>
            </a:r>
            <a:endParaRPr lang="fr-FR" sz="600" dirty="0">
              <a:latin typeface="Calibri"/>
              <a:cs typeface="Calibri"/>
            </a:endParaRPr>
          </a:p>
          <a:p>
            <a:pPr>
              <a:tabLst>
                <a:tab pos="266700" algn="l"/>
                <a:tab pos="717550" algn="l"/>
              </a:tabLst>
            </a:pPr>
            <a:r>
              <a:rPr lang="fr-FR" sz="600" dirty="0">
                <a:latin typeface="Calibri"/>
                <a:cs typeface="Calibri"/>
              </a:rPr>
              <a:t>	</a:t>
            </a:r>
            <a:r>
              <a:rPr lang="en-GB" sz="600" dirty="0">
                <a:latin typeface="Calibri"/>
                <a:cs typeface="Calibri"/>
              </a:rPr>
              <a:t>Performances : Combinaison 8MTHCN &amp; 8MTHCO - </a:t>
            </a:r>
            <a:r>
              <a:rPr lang="en-GB" sz="600" b="1" dirty="0">
                <a:latin typeface="Calibri"/>
                <a:cs typeface="Calibri"/>
              </a:rPr>
              <a:t>Type 6</a:t>
            </a:r>
          </a:p>
          <a:p>
            <a:pPr>
              <a:tabLst>
                <a:tab pos="266700" algn="l"/>
                <a:tab pos="717550" algn="l"/>
              </a:tabLst>
            </a:pPr>
            <a:r>
              <a:rPr lang="en-GB" sz="600" dirty="0">
                <a:latin typeface="Calibri"/>
                <a:cs typeface="Calibri"/>
              </a:rPr>
              <a:t>			Veste 8MTHJN - </a:t>
            </a:r>
            <a:r>
              <a:rPr lang="en-GB" sz="600" b="1" dirty="0">
                <a:latin typeface="Calibri"/>
                <a:cs typeface="Calibri"/>
              </a:rPr>
              <a:t>Type de PB 6</a:t>
            </a:r>
          </a:p>
          <a:p>
            <a:pPr>
              <a:tabLst>
                <a:tab pos="266700" algn="l"/>
                <a:tab pos="717550" algn="l"/>
              </a:tabLst>
            </a:pPr>
            <a:r>
              <a:rPr lang="en-GB" sz="600" dirty="0">
                <a:latin typeface="Calibri"/>
                <a:cs typeface="Calibri"/>
              </a:rPr>
              <a:t>			Pantalon 8MTHTN - </a:t>
            </a:r>
            <a:r>
              <a:rPr lang="en-GB" sz="600" b="1" dirty="0">
                <a:latin typeface="Calibri"/>
                <a:cs typeface="Calibri"/>
              </a:rPr>
              <a:t>Type de PB 6</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14404:2004+A1:2010 (Combinaison et Pantalon) Protège-genoux pour le travail en position agenouillée </a:t>
            </a:r>
          </a:p>
          <a:p>
            <a:pPr>
              <a:tabLst>
                <a:tab pos="266700" algn="l"/>
              </a:tabLst>
            </a:pPr>
            <a:r>
              <a:rPr lang="en-GB" sz="600" dirty="0">
                <a:latin typeface="Calibri"/>
                <a:cs typeface="Calibri"/>
              </a:rPr>
              <a:t>	Prétraitement - 5 lavages à 75 °C selon la norme ISO 15797:2002/COR 1 : 2004 méthode 8 &amp; A (séchage en tambour) </a:t>
            </a:r>
          </a:p>
          <a:p>
            <a:pPr>
              <a:tabLst>
                <a:tab pos="266700" algn="l"/>
              </a:tabLst>
            </a:pPr>
            <a:r>
              <a:rPr lang="en-GB" sz="600" dirty="0">
                <a:latin typeface="Calibri"/>
                <a:cs typeface="Calibri"/>
              </a:rPr>
              <a:t>	Performances : Combinaison 8MTHCN &amp; 8MTHCO - </a:t>
            </a:r>
            <a:r>
              <a:rPr lang="en-GB" sz="600" b="1" dirty="0">
                <a:latin typeface="Calibri"/>
                <a:cs typeface="Calibri"/>
              </a:rPr>
              <a:t>Type 2 — Niveau 0 </a:t>
            </a:r>
            <a:r>
              <a:rPr lang="en-GB" sz="600" dirty="0">
                <a:latin typeface="Calibri"/>
                <a:cs typeface="Calibri"/>
              </a:rPr>
              <a:t>(Applicable avec genouillères ref. 8KNEE)</a:t>
            </a:r>
          </a:p>
          <a:p>
            <a:pPr>
              <a:tabLst>
                <a:tab pos="266700" algn="l"/>
              </a:tabLst>
            </a:pPr>
            <a:r>
              <a:rPr lang="en-GB" sz="600" dirty="0">
                <a:latin typeface="Calibri"/>
                <a:cs typeface="Calibri"/>
              </a:rPr>
              <a:t>		Pantalon 8MTHTN - </a:t>
            </a:r>
            <a:r>
              <a:rPr lang="en-GB" sz="600" b="1" dirty="0">
                <a:latin typeface="Calibri"/>
                <a:cs typeface="Calibri"/>
              </a:rPr>
              <a:t>Type 2 - Niveau 0 </a:t>
            </a:r>
            <a:r>
              <a:rPr lang="en-GB" sz="600" dirty="0">
                <a:latin typeface="Calibri"/>
                <a:cs typeface="Calibri"/>
              </a:rPr>
              <a:t>(Applicable avec genouillères ref. 8KNEE)</a:t>
            </a:r>
          </a:p>
          <a:p>
            <a:pPr>
              <a:tabLst>
                <a:tab pos="266700" algn="l"/>
              </a:tabLst>
            </a:pPr>
            <a:endParaRPr lang="en-GB" sz="200" dirty="0">
              <a:latin typeface="Calibri"/>
              <a:cs typeface="Calibri"/>
            </a:endParaRPr>
          </a:p>
          <a:p>
            <a:pPr>
              <a:tabLst>
                <a:tab pos="266700" algn="l"/>
              </a:tabLst>
            </a:pPr>
            <a:r>
              <a:rPr lang="en-GB" sz="600" b="1" dirty="0">
                <a:latin typeface="Calibri"/>
                <a:cs typeface="Calibri"/>
              </a:rPr>
              <a:t>	Les classes des protège-genoux sont catégorisées comme suit :</a:t>
            </a:r>
          </a:p>
          <a:p>
            <a:pPr>
              <a:tabLst>
                <a:tab pos="266700" algn="l"/>
              </a:tabLst>
            </a:pPr>
            <a:r>
              <a:rPr lang="en-GB" sz="600" b="1" dirty="0">
                <a:latin typeface="Calibri"/>
                <a:cs typeface="Calibri"/>
              </a:rPr>
              <a:t>	Type 1 : </a:t>
            </a:r>
            <a:r>
              <a:rPr lang="en-GB" sz="600" dirty="0">
                <a:latin typeface="Calibri"/>
                <a:cs typeface="Calibri"/>
              </a:rPr>
              <a:t>Genouillères indépendantes des autres vêtements, fixées autour des jambes.	</a:t>
            </a:r>
          </a:p>
          <a:p>
            <a:pPr>
              <a:tabLst>
                <a:tab pos="266700" algn="l"/>
              </a:tabLst>
            </a:pPr>
            <a:r>
              <a:rPr lang="en-GB" sz="600" b="1" dirty="0">
                <a:latin typeface="Calibri"/>
                <a:cs typeface="Calibri"/>
              </a:rPr>
              <a:t>	Type 2 : </a:t>
            </a:r>
            <a:r>
              <a:rPr lang="en-GB" sz="600" dirty="0">
                <a:latin typeface="Calibri"/>
                <a:cs typeface="Calibri"/>
              </a:rPr>
              <a:t>Genouillères en mousse ou autre rembourrage, bien fixées dans les poches des jambes, ou attachées de façon permanente au pantalon.	</a:t>
            </a:r>
          </a:p>
          <a:p>
            <a:pPr>
              <a:tabLst>
                <a:tab pos="266700" algn="l"/>
              </a:tabLst>
            </a:pPr>
            <a:r>
              <a:rPr lang="en-GB" sz="600" b="1" dirty="0">
                <a:latin typeface="Calibri"/>
                <a:cs typeface="Calibri"/>
              </a:rPr>
              <a:t>	Type 3 : </a:t>
            </a:r>
            <a:r>
              <a:rPr lang="en-GB" sz="600" dirty="0">
                <a:latin typeface="Calibri"/>
                <a:cs typeface="Calibri"/>
              </a:rPr>
              <a:t>Genouillères non fixées au corps, mais positionnées selon les mouvements de l'utilisateur.	</a:t>
            </a:r>
          </a:p>
          <a:p>
            <a:pPr>
              <a:tabLst>
                <a:tab pos="266700" algn="l"/>
              </a:tabLst>
            </a:pPr>
            <a:r>
              <a:rPr lang="en-GB" sz="600" b="1" dirty="0">
                <a:latin typeface="Calibri"/>
                <a:cs typeface="Calibri"/>
              </a:rPr>
              <a:t>	Type 4 : </a:t>
            </a:r>
            <a:r>
              <a:rPr lang="en-GB" sz="600" dirty="0">
                <a:latin typeface="Calibri"/>
                <a:cs typeface="Calibri"/>
              </a:rPr>
              <a:t>Genouillères faisant partie d'un ensemble comportant d'autres fonctions, telles qu'une structure de soutien pour la position debout, ou un siège assis-genoux. Peuvent être portées sur le 	corps, ou être indépendantes.</a:t>
            </a:r>
          </a:p>
          <a:p>
            <a:pPr>
              <a:tabLst>
                <a:tab pos="266700" algn="l"/>
              </a:tabLst>
            </a:pPr>
            <a:endParaRPr lang="en-GB" sz="300" b="1" dirty="0">
              <a:latin typeface="Calibri"/>
              <a:cs typeface="Calibri"/>
            </a:endParaRPr>
          </a:p>
          <a:p>
            <a:pPr>
              <a:tabLst>
                <a:tab pos="266700" algn="l"/>
              </a:tabLst>
            </a:pPr>
            <a:r>
              <a:rPr lang="en-GB" sz="600" b="1" dirty="0">
                <a:latin typeface="Calibri"/>
                <a:cs typeface="Calibri"/>
              </a:rPr>
              <a:t>	Protection Niveau 0 : </a:t>
            </a:r>
            <a:r>
              <a:rPr lang="en-GB" sz="600" dirty="0">
                <a:latin typeface="Calibri"/>
                <a:cs typeface="Calibri"/>
              </a:rPr>
              <a:t>Surfaces de sol plates	</a:t>
            </a:r>
          </a:p>
          <a:p>
            <a:pPr>
              <a:tabLst>
                <a:tab pos="266700" algn="l"/>
              </a:tabLst>
            </a:pPr>
            <a:r>
              <a:rPr lang="en-GB" sz="600" b="1" dirty="0">
                <a:latin typeface="Calibri"/>
                <a:cs typeface="Calibri"/>
              </a:rPr>
              <a:t>	Protection Niveau 1 : </a:t>
            </a:r>
            <a:r>
              <a:rPr lang="en-GB" sz="600" dirty="0">
                <a:latin typeface="Calibri"/>
                <a:cs typeface="Calibri"/>
              </a:rPr>
              <a:t>Surfaces de sol plates ou inégales. Protège contre la pénétration d'une force d'au moins (100 ± 5) N	</a:t>
            </a:r>
          </a:p>
          <a:p>
            <a:pPr>
              <a:tabLst>
                <a:tab pos="266700" algn="l"/>
              </a:tabLst>
            </a:pPr>
            <a:r>
              <a:rPr lang="en-GB" sz="600" b="1" dirty="0">
                <a:latin typeface="Calibri"/>
                <a:cs typeface="Calibri"/>
              </a:rPr>
              <a:t>	Niveau de protection 2 : </a:t>
            </a:r>
            <a:r>
              <a:rPr lang="en-GB" sz="600" dirty="0">
                <a:latin typeface="Calibri"/>
                <a:cs typeface="Calibri"/>
              </a:rPr>
              <a:t>Surfaces de sol plates ou inégales dans des conditions difficiles. Protège contre la pénétration d'une force d'au moins (250 ± 10) N.</a:t>
            </a:r>
          </a:p>
          <a:p>
            <a:endParaRPr lang="en-GB" sz="300" b="1" dirty="0">
              <a:latin typeface="Calibri"/>
              <a:cs typeface="Calibri"/>
            </a:endParaRPr>
          </a:p>
          <a:p>
            <a:r>
              <a:rPr lang="en-GB" sz="600" b="1" dirty="0">
                <a:latin typeface="Calibri"/>
                <a:cs typeface="Calibri"/>
              </a:rPr>
              <a:t>Consignes de lavage et d'entretien</a:t>
            </a:r>
            <a:endParaRPr lang="en-GB" sz="600" dirty="0">
              <a:latin typeface="Calibri"/>
              <a:cs typeface="Calibri"/>
            </a:endParaRPr>
          </a:p>
          <a:p>
            <a:r>
              <a:rPr lang="en-GB" sz="500" dirty="0">
                <a:latin typeface="Calibri"/>
                <a:cs typeface="Calibri"/>
              </a:rPr>
              <a:t>Lavage à 75 ° C, selon la norme ISO 15797:2002/COR 1 : 2004 Méthode 8 &amp; A séchage en tambour.</a:t>
            </a:r>
          </a:p>
          <a:p>
            <a:r>
              <a:rPr lang="en-GB" sz="500" dirty="0">
                <a:latin typeface="Calibri"/>
                <a:cs typeface="Calibri"/>
              </a:rPr>
              <a:t>Ne pas utiliser d'eau de Javel, ni de produits acides pendant le rinçage. </a:t>
            </a:r>
          </a:p>
          <a:p>
            <a:r>
              <a:rPr lang="en-GB" sz="500" dirty="0">
                <a:latin typeface="Calibri"/>
                <a:cs typeface="Calibri"/>
              </a:rPr>
              <a:t>Séchage en machine autorisé. </a:t>
            </a:r>
          </a:p>
          <a:p>
            <a:r>
              <a:rPr lang="en-GB" sz="500" dirty="0">
                <a:latin typeface="Calibri"/>
                <a:cs typeface="Calibri"/>
              </a:rPr>
              <a:t>Repasser à température moyenne (inférieure à 150° C). </a:t>
            </a:r>
          </a:p>
          <a:p>
            <a:r>
              <a:rPr lang="en-GB" sz="500" dirty="0">
                <a:latin typeface="Calibri"/>
                <a:cs typeface="Calibri"/>
              </a:rPr>
              <a:t>Utiliser un agent de nettoyage à sec autre que le trichloroéthylène. </a:t>
            </a:r>
          </a:p>
          <a:p>
            <a:r>
              <a:rPr lang="en-GB" sz="500" dirty="0">
                <a:latin typeface="Calibri"/>
                <a:cs typeface="Calibri"/>
              </a:rPr>
              <a:t>Toujours laver votre retardateur de flammes PPE séparément pour éviter une propagation de composants ou de fibres libres inflammables. Prélaver les vêtements sales, s'assurer que les vêtements sont bien rincés après le lavage. Les vêtements de protection doivent être nettoyés régulièrement, conformément aux recommandations. Après le nettoyage du vêtement, veuillez l'examiner avant de le réutiliser. Veuillez nettoyer à sec et repasser le vêtement après chaque lavage pour une meilleure performance. La durée de vie du vêtement est liée aux conditions d'utilisation et d'entretien. Ne pas utiliser de vêtements sales, contaminés, endommagés ou réparés.</a:t>
            </a:r>
          </a:p>
          <a:p>
            <a:r>
              <a:rPr lang="en-GB" sz="600" b="1" dirty="0" err="1" smtClean="0">
                <a:latin typeface="Calibri"/>
                <a:cs typeface="Calibri"/>
              </a:rPr>
              <a:t>Stockage</a:t>
            </a:r>
            <a:r>
              <a:rPr lang="en-GB" sz="600" b="1" dirty="0" smtClean="0">
                <a:latin typeface="Calibri"/>
                <a:cs typeface="Calibri"/>
              </a:rPr>
              <a:t> : </a:t>
            </a:r>
            <a:r>
              <a:rPr lang="en-GB" sz="500" dirty="0" smtClean="0">
                <a:latin typeface="Calibri"/>
                <a:cs typeface="Calibri"/>
              </a:rPr>
              <a:t>Il </a:t>
            </a:r>
            <a:r>
              <a:rPr lang="en-GB" sz="500" dirty="0">
                <a:latin typeface="Calibri"/>
                <a:cs typeface="Calibri"/>
              </a:rPr>
              <a:t>est important de s'assurer que les vêtements ne sont pas stockés dans un lieu humide ou exposés à la lumière directe du soleil, sachant que la lumière directe du soleil peut entraîner une décoloration. </a:t>
            </a:r>
          </a:p>
          <a:p>
            <a:r>
              <a:rPr lang="en-GB" sz="500" dirty="0">
                <a:latin typeface="Calibri"/>
                <a:cs typeface="Calibri"/>
              </a:rPr>
              <a:t>Tout vêtement inutilisé pendant un an doit être lavé selon les instructions d'entretien avant utilisation. </a:t>
            </a:r>
          </a:p>
          <a:p>
            <a:pPr>
              <a:spcAft>
                <a:spcPts val="0"/>
              </a:spcAft>
            </a:pPr>
            <a:r>
              <a:rPr lang="en-GB" sz="600" b="1" dirty="0" err="1">
                <a:latin typeface="Calibri"/>
                <a:ea typeface="Calibri"/>
                <a:cs typeface="Calibri"/>
              </a:rPr>
              <a:t>Recyclage</a:t>
            </a:r>
            <a:r>
              <a:rPr lang="en-GB" sz="600" b="1" dirty="0">
                <a:latin typeface="Calibri"/>
                <a:ea typeface="Calibri"/>
                <a:cs typeface="Calibri"/>
              </a:rPr>
              <a:t> </a:t>
            </a:r>
            <a:r>
              <a:rPr lang="en-GB" sz="600" b="1" dirty="0" smtClean="0">
                <a:latin typeface="Calibri"/>
                <a:ea typeface="Calibri"/>
                <a:cs typeface="Calibri"/>
              </a:rPr>
              <a:t>: </a:t>
            </a:r>
            <a:r>
              <a:rPr lang="en-GB" sz="500" dirty="0" smtClean="0">
                <a:latin typeface="Calibri"/>
                <a:ea typeface="Calibri"/>
                <a:cs typeface="Calibri"/>
              </a:rPr>
              <a:t>Ne </a:t>
            </a:r>
            <a:r>
              <a:rPr lang="en-GB" sz="500" dirty="0">
                <a:latin typeface="Calibri"/>
                <a:ea typeface="Calibri"/>
                <a:cs typeface="Calibri"/>
              </a:rPr>
              <a:t>pas jeter le vêtement après utilisation. Si le vêtement n'est pas contaminé, il peut intégrer une chaîne de recyclage conventionnelle pour produits textiles. En cas de contamination par des polluants, le vêtement doit suivre une chaîne de retraitement appropriée en conformité avec la réglementation en vigueur.</a:t>
            </a:r>
            <a:endParaRPr lang="en-GB" sz="500" dirty="0">
              <a:latin typeface="Calibri"/>
              <a:cs typeface="Calibri"/>
            </a:endParaRPr>
          </a:p>
          <a:p>
            <a:r>
              <a:rPr lang="en-GB" sz="600" b="1" dirty="0" err="1">
                <a:latin typeface="Calibri"/>
                <a:cs typeface="Calibri"/>
              </a:rPr>
              <a:t>Recommandations</a:t>
            </a:r>
            <a:endParaRPr lang="en-GB" sz="600" b="1" dirty="0">
              <a:latin typeface="Calibri"/>
              <a:cs typeface="Calibri"/>
            </a:endParaRPr>
          </a:p>
          <a:p>
            <a:r>
              <a:rPr lang="en-GB" sz="500" dirty="0">
                <a:latin typeface="Calibri"/>
                <a:cs typeface="Calibri"/>
              </a:rPr>
              <a:t>Ces vêtements sont conçus pour être portés jusqu'à 8 heures d'affilée et à température ambiante.  Les vêtements sales peuvent réduire le niveau de protection. Les propriétés de limitation de propagation des flammes seront réduites en cas de contamination par des liquides inflammables. Les vêtements, s'ils sont portés à même la peau, peuvent de ne pas éliminer tout risque de brûlures. Ces vêtements protègent uniquement les zones du corps qu'ils couvrent, d'autres équipements de protection corporelle partielle peuvent être nécessaires. Porter des vêtement non conformes aux normes EN 11612 et/ou EN 1149-5 par-dessus ces vêtements élimine leur efficacité. </a:t>
            </a:r>
          </a:p>
          <a:p>
            <a:r>
              <a:rPr lang="en-GB" sz="500" dirty="0">
                <a:latin typeface="Calibri"/>
                <a:cs typeface="Calibri"/>
              </a:rPr>
              <a:t>Durant les opérations de soudage, il est recommandé à l'opérateur de couvrir l'avant du corps, au minimum depuis la couture d'un coté jusqu'à celle de l'autre. </a:t>
            </a:r>
          </a:p>
          <a:p>
            <a:r>
              <a:rPr lang="en-GB" sz="500" dirty="0">
                <a:latin typeface="Calibri"/>
                <a:cs typeface="Calibri"/>
              </a:rPr>
              <a:t>Le niveau de protection contre les flammes sera réduit si les vêtements de protection du soudeur sont contaminés par des matériaux inflammables. </a:t>
            </a:r>
          </a:p>
          <a:p>
            <a:r>
              <a:rPr lang="en-GB" sz="500" dirty="0">
                <a:latin typeface="Calibri"/>
                <a:cs typeface="Calibri"/>
              </a:rPr>
              <a:t>Une augmentation de la teneur en oxygène de l'air risque de réduire considérablement l'efficacité des vêtements de protection du soudeur contre les flammes. Il convient de prendre des précautions lors de soudage dans des espaces confinés par exemple, car l'atmosphère peut devenir plus riche en oxygène. </a:t>
            </a:r>
          </a:p>
          <a:p>
            <a:r>
              <a:rPr lang="en-GB" sz="500" dirty="0">
                <a:latin typeface="Calibri"/>
                <a:cs typeface="Calibri"/>
              </a:rPr>
              <a:t>Toutes les parties transportant de la tension de soudage des installations de soudage à l'arc peuvent ne pas être protégées contre les contacts directs.  Des équipements de protection corporelle partielle supplémentaires peuvent être nécessaires, par exemple lors du soudage en hauteur. Le vêtement est conçu uniquement pour protéger contre un bref contact accidentel avec les éléments sous tension d'un circuit de soudage à l'arc, par conséquent des couches d'isolation électrique supplémentaires sont nécessaires lorsque le risque de choc électrique est plus important. </a:t>
            </a:r>
          </a:p>
          <a:p>
            <a:r>
              <a:rPr lang="en-GB" sz="500" dirty="0">
                <a:latin typeface="Calibri"/>
                <a:cs typeface="Calibri"/>
              </a:rPr>
              <a:t>En cas d'exposition à du gaz ou à des projections de liquide sous haute pression, l'utilisation de vêtements de protection contre les produits chimiques de Type 6 ou PB6 pourrait être insuffisante. L'utilisation de certains produits chimiques très concentrés peut nécessiter que les propriétés du vêtement soient de performance supérieure, tant en terme de performance des matériaux que de fabrication. Seul l'utilisateur saura juger de l'adéquation du vêtement à d'autres équipements et de sa durabilité. Le fabricant ne peut être tenu responsable de la mauvaise utilisation du vêtement.</a:t>
            </a:r>
          </a:p>
          <a:p>
            <a:r>
              <a:rPr lang="en-GB" sz="500" dirty="0">
                <a:latin typeface="Calibri"/>
                <a:cs typeface="Calibri"/>
              </a:rPr>
              <a:t>Les opérateurs portant des vêtements de protection à dissipation électrostatique doivent être correctement reliés à la terre </a:t>
            </a:r>
            <a:r>
              <a:rPr lang="en-GB" sz="500" dirty="0">
                <a:latin typeface="Calibri" charset="0"/>
                <a:ea typeface="Calibri" charset="0"/>
                <a:cs typeface="Calibri" charset="0"/>
              </a:rPr>
              <a:t>, de sorte que la résistance entre la personne et la terre soit inférieure à 10</a:t>
            </a:r>
            <a:r>
              <a:rPr lang="en-GB" sz="500" baseline="30000" dirty="0">
                <a:latin typeface="Calibri" charset="0"/>
                <a:ea typeface="Calibri" charset="0"/>
                <a:cs typeface="Calibri" charset="0"/>
              </a:rPr>
              <a:t>8</a:t>
            </a:r>
            <a:r>
              <a:rPr lang="en-GB" sz="500" dirty="0">
                <a:latin typeface="Calibri" charset="0"/>
                <a:ea typeface="Calibri" charset="0"/>
                <a:cs typeface="Calibri" charset="0"/>
              </a:rPr>
              <a:t>Ω </a:t>
            </a:r>
            <a:r>
              <a:rPr lang="en-GB" sz="500" dirty="0">
                <a:latin typeface="Calibri"/>
                <a:cs typeface="Calibri"/>
              </a:rPr>
              <a:t>(via des chaussures à dissipation électrostatique respectant la norme EN 20345 ou EN 20347 avec l'exigence supplémentaire A ou par d'autres moyens adéquats). </a:t>
            </a:r>
          </a:p>
          <a:p>
            <a:r>
              <a:rPr lang="en-GB" sz="500" dirty="0">
                <a:latin typeface="Calibri"/>
                <a:cs typeface="Calibri"/>
              </a:rPr>
              <a:t>Les vêtements de protection à dissipation électrostatique ne doivent pas être ouverts ou retirés dans une atmosphère inflammable ou explosive ou lors de la manipulation de substances inflammables ou explosives. </a:t>
            </a:r>
          </a:p>
          <a:p>
            <a:r>
              <a:rPr lang="en-GB" sz="500" dirty="0">
                <a:latin typeface="Calibri"/>
                <a:cs typeface="Calibri"/>
              </a:rPr>
              <a:t>L'efficacité de la dissipation électrostatique des vêtements de protection à dissipation électrostatique peut être affectée par l'usure normale, le blanchiment et une contamination éventuelle. </a:t>
            </a:r>
          </a:p>
          <a:p>
            <a:r>
              <a:rPr lang="en-GB" sz="500" dirty="0">
                <a:latin typeface="Calibri"/>
                <a:cs typeface="Calibri"/>
              </a:rPr>
              <a:t>Les vêtements de protection à dissipation électrostatique ne doivent pas être utilisés dans des atmosphères enrichies en oxygène sans autorisation préalable de l'ingénieur de sécurité responsable. </a:t>
            </a:r>
          </a:p>
          <a:p>
            <a:r>
              <a:rPr lang="en-GB" sz="500" dirty="0">
                <a:latin typeface="Calibri"/>
                <a:cs typeface="Calibri"/>
              </a:rPr>
              <a:t>La protection électrostatique fournie par le vêtement est réduite lorsque celui-ci est mouillé, sale ou imprégné de sueur. </a:t>
            </a:r>
          </a:p>
          <a:p>
            <a:r>
              <a:rPr lang="en-GB" sz="500" dirty="0">
                <a:latin typeface="Calibri"/>
                <a:cs typeface="Calibri"/>
              </a:rPr>
              <a:t>La norme EN 1149-5 peut être insuffisante en cas d'utilisation dans certaines atmosphères explosives.</a:t>
            </a:r>
          </a:p>
          <a:p>
            <a:r>
              <a:rPr lang="en-GB" sz="500" dirty="0">
                <a:latin typeface="Calibri"/>
                <a:cs typeface="Calibri"/>
              </a:rPr>
              <a:t>Dans le cas d'un vêtement de protection composé de deux pièces, les deux parties doivent être portées ensemble pour pouvoir fournir le niveau de protection spécifié.</a:t>
            </a:r>
          </a:p>
          <a:p>
            <a:r>
              <a:rPr lang="en-GB" sz="500" dirty="0">
                <a:latin typeface="Calibri"/>
                <a:cs typeface="Calibri"/>
              </a:rPr>
              <a:t>Ce vêtement de protection à haute visibilité ne doit pas être couvert par d'autres vêtements ou équipements. L'utilisation d'un vêtement à haute visibilité ne garantit pas que le porteur sera visible en toutes circonstances et conditions. La classe de performance peut être obtenue en utilisant un seul vêtement ou un ensemble de vêtements. Un ensemble de vêtements peut être répertorié dans une classe de protection supérieure à celles de chacun de ces vêtements pris séparément. Cette éventuelle classe supérieure est indiquée dans le marquage du vêtement. Si le vêtement de protection haute visibilité est sale, son efficacité sera compromise. Notez que la classe du vêtement est basée sur la surface de matériau visible, c'est pourquoi la surface de marquage des vêtements est limitée. </a:t>
            </a:r>
          </a:p>
          <a:p>
            <a:r>
              <a:rPr lang="en-GB" sz="500" dirty="0" err="1">
                <a:latin typeface="Calibri"/>
                <a:cs typeface="Calibri"/>
              </a:rPr>
              <a:t>Aucune</a:t>
            </a:r>
            <a:r>
              <a:rPr lang="en-GB" sz="500" dirty="0">
                <a:latin typeface="Calibri"/>
                <a:cs typeface="Calibri"/>
              </a:rPr>
              <a:t> modification de ce vêtement (p. ex. ajout de logos) n'est autorisée après la déclaration </a:t>
            </a:r>
            <a:r>
              <a:rPr lang="en-GB" sz="500" dirty="0" err="1">
                <a:latin typeface="Calibri"/>
                <a:cs typeface="Calibri"/>
              </a:rPr>
              <a:t>d'approbation</a:t>
            </a:r>
            <a:r>
              <a:rPr lang="en-GB" sz="500" dirty="0">
                <a:latin typeface="Calibri"/>
                <a:cs typeface="Calibri"/>
              </a:rPr>
              <a:t> de type CE </a:t>
            </a:r>
          </a:p>
          <a:p>
            <a:pPr lvl="0" eaLnBrk="0" hangingPunct="0"/>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AITEX N°0161. La déclaration de conformité et disponible sur le site internet : voir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728659027"/>
              </p:ext>
            </p:extLst>
          </p:nvPr>
        </p:nvGraphicFramePr>
        <p:xfrm>
          <a:off x="304801" y="9129464"/>
          <a:ext cx="6324600" cy="601216"/>
        </p:xfrm>
        <a:graphic>
          <a:graphicData uri="http://schemas.openxmlformats.org/drawingml/2006/table">
            <a:tbl>
              <a:tblPr firstRow="1" bandRow="1">
                <a:effectLst/>
                <a:tableStyleId>{5C22544A-7EE6-4342-B048-85BDC9FD1C3A}</a:tableStyleId>
              </a:tblPr>
              <a:tblGrid>
                <a:gridCol w="2057399">
                  <a:extLst>
                    <a:ext uri="{9D8B030D-6E8A-4147-A177-3AD203B41FA5}">
                      <a16:colId xmlns:a16="http://schemas.microsoft.com/office/drawing/2014/main" xmlns="" val="20000"/>
                    </a:ext>
                  </a:extLst>
                </a:gridCol>
                <a:gridCol w="2033355">
                  <a:extLst>
                    <a:ext uri="{9D8B030D-6E8A-4147-A177-3AD203B41FA5}">
                      <a16:colId xmlns:a16="http://schemas.microsoft.com/office/drawing/2014/main" xmlns="" val="20001"/>
                    </a:ext>
                  </a:extLst>
                </a:gridCol>
                <a:gridCol w="2233846">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dirty="0">
                          <a:ln>
                            <a:noFill/>
                          </a:ln>
                          <a:solidFill>
                            <a:schemeClr val="tx1"/>
                          </a:solidFill>
                          <a:latin typeface="Calibri"/>
                          <a:cs typeface="Calibri"/>
                        </a:rPr>
                        <a:t>ORGANISME NOTIFIÉ - CONTRÔLE DE LA PRODUCTION</a:t>
                      </a:r>
                      <a:r>
                        <a:rPr lang="en-US" sz="600" baseline="0" dirty="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N° 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(Alicante) - Espagne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+34 965 54 22 00 - Fax.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N° 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Royaume-Uni</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Tél.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Fax.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algn="r"/>
            <a:r>
              <a:rPr lang="en-GB" sz="500" dirty="0">
                <a:latin typeface="Calibri"/>
                <a:cs typeface="Calibri"/>
              </a:rPr>
              <a:t>Pour la combinaison, choisir les mesures les plus grandes entre B et C</a:t>
            </a:r>
          </a:p>
          <a:p>
            <a:pPr algn="r"/>
            <a:r>
              <a:rPr lang="en-GB" sz="500" dirty="0">
                <a:latin typeface="Calibri"/>
                <a:cs typeface="Calibri"/>
              </a:rPr>
              <a:t>En cas de doute entre deux tailles, choisir la plus grande</a:t>
            </a:r>
          </a:p>
          <a:p>
            <a:pPr algn="r"/>
            <a:r>
              <a:rPr lang="en-GB" sz="500" dirty="0">
                <a:latin typeface="Calibri"/>
                <a:cs typeface="Calibri"/>
              </a:rPr>
              <a:t>Tailles – de S à 3XL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anchor="ctr">
            <a:spAutoFit/>
          </a:bodyPr>
          <a:lstStyle/>
          <a:p>
            <a:pPr algn="ctr"/>
            <a:r>
              <a:rPr lang="fr-FR" sz="800" dirty="0" smtClean="0">
                <a:latin typeface="Calibri"/>
                <a:cs typeface="Calibri"/>
              </a:rPr>
              <a:t>v.20190214</a:t>
            </a:r>
            <a:endParaRPr lang="fr-FR" sz="800" dirty="0">
              <a:latin typeface="Calibri"/>
              <a:cs typeface="Calibri"/>
            </a:endParaRPr>
          </a:p>
        </p:txBody>
      </p:sp>
      <p:grpSp>
        <p:nvGrpSpPr>
          <p:cNvPr id="43" name="Grouper 42"/>
          <p:cNvGrpSpPr/>
          <p:nvPr/>
        </p:nvGrpSpPr>
        <p:grpSpPr>
          <a:xfrm>
            <a:off x="2871514" y="819400"/>
            <a:ext cx="341462" cy="364031"/>
            <a:chOff x="311379" y="1060561"/>
            <a:chExt cx="341462" cy="364031"/>
          </a:xfrm>
        </p:grpSpPr>
        <p:pic>
          <p:nvPicPr>
            <p:cNvPr id="44" name="Picture 20" descr="c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a:spcAft>
                  <a:spcPts val="0"/>
                </a:spcAft>
              </a:pPr>
              <a:r>
                <a:rPr lang="fr-FR" sz="1100" b="1" dirty="0">
                  <a:solidFill>
                    <a:srgbClr val="595959"/>
                  </a:solidFill>
                  <a:effectLst/>
                  <a:latin typeface="Calibri"/>
                  <a:ea typeface="Calibri"/>
                  <a:cs typeface="Times New Roman"/>
                </a:rPr>
                <a:t> </a:t>
              </a:r>
              <a:r>
                <a:rPr lang="fr-FR" sz="1100" b="1" dirty="0">
                  <a:effectLst/>
                  <a:latin typeface="Calibri"/>
                  <a:ea typeface="Calibri"/>
                  <a:cs typeface="Times New Roman"/>
                </a:rPr>
                <a:t>0339</a:t>
              </a:r>
              <a:endParaRPr lang="fr-FR" sz="1100" dirty="0">
                <a:effectLst/>
                <a:latin typeface="Calibri"/>
                <a:ea typeface="Calibri"/>
                <a:cs typeface="Times New Roman"/>
              </a:endParaRPr>
            </a:p>
          </p:txBody>
        </p:sp>
      </p:grpSp>
      <p:sp>
        <p:nvSpPr>
          <p:cNvPr id="48" name="ZoneTexte 47"/>
          <p:cNvSpPr txBox="1"/>
          <p:nvPr/>
        </p:nvSpPr>
        <p:spPr>
          <a:xfrm>
            <a:off x="116632" y="527120"/>
            <a:ext cx="3672408" cy="969496"/>
          </a:xfrm>
          <a:prstGeom prst="rect">
            <a:avLst/>
          </a:prstGeom>
          <a:noFill/>
        </p:spPr>
        <p:txBody>
          <a:bodyPr wrap="square">
            <a:spAutoFit/>
          </a:bodyPr>
          <a:lstStyle/>
          <a:p>
            <a:r>
              <a:rPr lang="en-GB" sz="900" b="1" u="sng" dirty="0">
                <a:latin typeface="Calibri"/>
                <a:cs typeface="Calibri"/>
              </a:rPr>
              <a:t>MANUEL D’UTILISATION</a:t>
            </a:r>
          </a:p>
          <a:p>
            <a:r>
              <a:rPr lang="en-US" sz="800" b="1" dirty="0">
                <a:latin typeface="Calibri" charset="0"/>
                <a:ea typeface="Calibri" charset="0"/>
                <a:cs typeface="Calibri" charset="0"/>
              </a:rPr>
              <a:t>Ces informations doivent être fournies et lues par l'utilisateur final</a:t>
            </a:r>
            <a:endParaRPr lang="en-GB" sz="800" b="1" dirty="0">
              <a:latin typeface="Calibri"/>
              <a:cs typeface="Calibri"/>
            </a:endParaRPr>
          </a:p>
          <a:p>
            <a:r>
              <a:rPr lang="en-GB" sz="800" dirty="0">
                <a:latin typeface="Calibri"/>
                <a:cs typeface="Calibri"/>
              </a:rPr>
              <a:t>Combinaison THOR - Marine réf. 8MTHCN, Orange réf. 8MTHCO</a:t>
            </a:r>
          </a:p>
          <a:p>
            <a:r>
              <a:rPr lang="en-GB" sz="800" dirty="0">
                <a:latin typeface="Calibri"/>
                <a:cs typeface="Calibri"/>
              </a:rPr>
              <a:t>Veste THOR - Marine Ref. 8MTHJN</a:t>
            </a:r>
          </a:p>
          <a:p>
            <a:r>
              <a:rPr lang="en-GB" sz="800" dirty="0">
                <a:latin typeface="Calibri"/>
                <a:cs typeface="Calibri"/>
              </a:rPr>
              <a:t>Pantalon THOR HV – Marine Réf. 8MTHTN</a:t>
            </a:r>
          </a:p>
          <a:p>
            <a:r>
              <a:rPr lang="en-GB" sz="800" b="1" dirty="0">
                <a:latin typeface="Calibri"/>
                <a:cs typeface="Calibri"/>
              </a:rPr>
              <a:t>78 % coton, 20 % polyester, 2 % antistatique, 300 g/m²</a:t>
            </a:r>
          </a:p>
          <a:p>
            <a:r>
              <a:rPr lang="en-GB" sz="800" dirty="0">
                <a:latin typeface="Calibri"/>
                <a:cs typeface="Calibri"/>
              </a:rPr>
              <a:t>Marine/Orange</a:t>
            </a:r>
          </a:p>
        </p:txBody>
      </p:sp>
      <p:pic>
        <p:nvPicPr>
          <p:cNvPr id="51" name="Image 50" descr="1161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3152800"/>
            <a:ext cx="180000" cy="180000"/>
          </a:xfrm>
          <a:prstGeom prst="rect">
            <a:avLst/>
          </a:prstGeom>
        </p:spPr>
      </p:pic>
      <p:pic>
        <p:nvPicPr>
          <p:cNvPr id="57" name="Image 56" descr="61482.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512880"/>
            <a:ext cx="180000" cy="180000"/>
          </a:xfrm>
          <a:prstGeom prst="rect">
            <a:avLst/>
          </a:prstGeom>
        </p:spPr>
      </p:pic>
      <p:pic>
        <p:nvPicPr>
          <p:cNvPr id="58" name="Image 57" descr="1440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5246" y="4429719"/>
            <a:ext cx="180000" cy="180000"/>
          </a:xfrm>
          <a:prstGeom prst="rect">
            <a:avLst/>
          </a:prstGeom>
        </p:spPr>
      </p:pic>
      <p:pic>
        <p:nvPicPr>
          <p:cNvPr id="59" name="Image 58" descr="1303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3908884"/>
            <a:ext cx="180000" cy="180000"/>
          </a:xfrm>
          <a:prstGeom prst="rect">
            <a:avLst/>
          </a:prstGeom>
        </p:spPr>
      </p:pic>
      <p:pic>
        <p:nvPicPr>
          <p:cNvPr id="33" name="Imag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222293" y="5679195"/>
            <a:ext cx="1066664" cy="252000"/>
          </a:xfrm>
          <a:prstGeom prst="rect">
            <a:avLst/>
          </a:prstGeom>
        </p:spPr>
      </p:pic>
      <p:pic>
        <p:nvPicPr>
          <p:cNvPr id="24" name="Image 23"/>
          <p:cNvPicPr>
            <a:picLocks noChangeAspect="1"/>
          </p:cNvPicPr>
          <p:nvPr/>
        </p:nvPicPr>
        <p:blipFill>
          <a:blip r:embed="rId12"/>
          <a:stretch>
            <a:fillRect/>
          </a:stretch>
        </p:blipFill>
        <p:spPr>
          <a:xfrm>
            <a:off x="5066945" y="2144688"/>
            <a:ext cx="1602415" cy="2808356"/>
          </a:xfrm>
          <a:prstGeom prst="rect">
            <a:avLst/>
          </a:prstGeom>
        </p:spPr>
      </p:pic>
      <p:pic>
        <p:nvPicPr>
          <p:cNvPr id="25" name="Image 24"/>
          <p:cNvPicPr>
            <a:picLocks noChangeAspect="1"/>
          </p:cNvPicPr>
          <p:nvPr/>
        </p:nvPicPr>
        <p:blipFill>
          <a:blip r:embed="rId13"/>
          <a:stretch>
            <a:fillRect/>
          </a:stretch>
        </p:blipFill>
        <p:spPr>
          <a:xfrm>
            <a:off x="3962400" y="1749096"/>
            <a:ext cx="2706960" cy="380642"/>
          </a:xfrm>
          <a:prstGeom prst="rect">
            <a:avLst/>
          </a:prstGeom>
        </p:spPr>
      </p:pic>
      <p:pic>
        <p:nvPicPr>
          <p:cNvPr id="28" name="Image 27">
            <a:extLst>
              <a:ext uri="{FF2B5EF4-FFF2-40B4-BE49-F238E27FC236}">
                <a16:creationId xmlns:a16="http://schemas.microsoft.com/office/drawing/2014/main" xmlns="" id="{A2552884-2F66-4564-BF62-829F14F24D1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pic>
        <p:nvPicPr>
          <p:cNvPr id="29" name="Image 28">
            <a:extLst>
              <a:ext uri="{FF2B5EF4-FFF2-40B4-BE49-F238E27FC236}">
                <a16:creationId xmlns:a16="http://schemas.microsoft.com/office/drawing/2014/main" xmlns="" id="{97F38B2C-5C28-4771-883D-474495930FCE}"/>
              </a:ext>
            </a:extLst>
          </p:cNvPr>
          <p:cNvPicPr>
            <a:picLocks noChangeAspect="1"/>
          </p:cNvPicPr>
          <p:nvPr/>
        </p:nvPicPr>
        <p:blipFill>
          <a:blip r:embed="rId15"/>
          <a:stretch>
            <a:fillRect/>
          </a:stretch>
        </p:blipFill>
        <p:spPr>
          <a:xfrm>
            <a:off x="4158545" y="462320"/>
            <a:ext cx="2590800" cy="643739"/>
          </a:xfrm>
          <a:prstGeom prst="rect">
            <a:avLst/>
          </a:prstGeom>
        </p:spPr>
      </p:pic>
    </p:spTree>
    <p:extLst>
      <p:ext uri="{BB962C8B-B14F-4D97-AF65-F5344CB8AC3E}">
        <p14:creationId xmlns:p14="http://schemas.microsoft.com/office/powerpoint/2010/main" val="201330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527120"/>
            <a:ext cx="3672408" cy="969496"/>
          </a:xfrm>
          <a:prstGeom prst="rect">
            <a:avLst/>
          </a:prstGeom>
          <a:noFill/>
        </p:spPr>
        <p:txBody>
          <a:bodyPr wrap="square">
            <a:spAutoFit/>
          </a:bodyPr>
          <a:lstStyle/>
          <a:p>
            <a:r>
              <a:rPr lang="hu-HU" sz="900" b="1" u="sng" dirty="0">
                <a:latin typeface="Calibri"/>
                <a:cs typeface="Calibri"/>
              </a:rPr>
              <a:t>FELHASZNÁLÓI KÉZIKÖNYV</a:t>
            </a:r>
          </a:p>
          <a:p>
            <a:r>
              <a:rPr lang="hu-HU" sz="800" b="1" dirty="0">
                <a:latin typeface="Calibri" charset="0"/>
                <a:ea typeface="Calibri" charset="0"/>
                <a:cs typeface="Calibri" charset="0"/>
              </a:rPr>
              <a:t>A jelen információkat a végfelhasználónak meg kell kapnia és el kell olvasnia</a:t>
            </a:r>
            <a:endParaRPr lang="hu-HU" sz="800" b="1" dirty="0">
              <a:latin typeface="Calibri"/>
              <a:cs typeface="Calibri"/>
            </a:endParaRPr>
          </a:p>
          <a:p>
            <a:r>
              <a:rPr lang="hu-HU" sz="800" dirty="0">
                <a:latin typeface="Calibri"/>
                <a:cs typeface="Calibri"/>
              </a:rPr>
              <a:t>THOR overál – Matrózkék, ref.: 8MTHCN, Narancssárga, ref.: 8MTHCO</a:t>
            </a:r>
          </a:p>
          <a:p>
            <a:r>
              <a:rPr lang="hu-HU" sz="800" dirty="0">
                <a:latin typeface="Calibri"/>
                <a:cs typeface="Calibri"/>
              </a:rPr>
              <a:t>THOR kabát – Matrózkék, ref.: 8MTHJN</a:t>
            </a:r>
          </a:p>
          <a:p>
            <a:r>
              <a:rPr lang="hu-HU" sz="800" dirty="0">
                <a:latin typeface="Calibri"/>
                <a:cs typeface="Calibri"/>
              </a:rPr>
              <a:t>THOR nadrág – Matrózkék, ref.: 8MTHTN</a:t>
            </a:r>
          </a:p>
          <a:p>
            <a:r>
              <a:rPr lang="hu-HU" sz="800" b="1" dirty="0">
                <a:latin typeface="Calibri"/>
                <a:cs typeface="Calibri"/>
              </a:rPr>
              <a:t>78% pamut, 20% poliészter, 2% antisztatikus anyag, 300 g/m2</a:t>
            </a:r>
          </a:p>
          <a:p>
            <a:r>
              <a:rPr lang="hu-HU" sz="800" dirty="0">
                <a:latin typeface="Calibri"/>
                <a:cs typeface="Calibri"/>
              </a:rPr>
              <a:t>Matrózkék / Narancssárga</a:t>
            </a:r>
          </a:p>
        </p:txBody>
      </p:sp>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algn="ctr"/>
            <a:r>
              <a:rPr lang="hu-HU" sz="1200" b="1" dirty="0">
                <a:latin typeface="Calibri"/>
                <a:cs typeface="Calibri"/>
              </a:rPr>
              <a:t>THOR TERMÉKCSALÁD</a:t>
            </a:r>
            <a:endParaRPr lang="hu-HU" sz="3600" dirty="0">
              <a:latin typeface="Calibri"/>
              <a:cs typeface="Calibri"/>
            </a:endParaRPr>
          </a:p>
        </p:txBody>
      </p:sp>
      <p:sp>
        <p:nvSpPr>
          <p:cNvPr id="22" name="Rectangle 21"/>
          <p:cNvSpPr/>
          <p:nvPr/>
        </p:nvSpPr>
        <p:spPr>
          <a:xfrm>
            <a:off x="188800" y="1496616"/>
            <a:ext cx="6552568" cy="7201972"/>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hu-HU" sz="500" b="1" u="sng" dirty="0">
                <a:latin typeface="Calibri"/>
                <a:cs typeface="Calibri"/>
              </a:rPr>
              <a:t>3. kategóriájú egyéni védőeszköz - a szabványoknak megfelelően</a:t>
            </a:r>
          </a:p>
          <a:p>
            <a:pPr algn="ctr"/>
            <a:r>
              <a:rPr lang="hu-HU" sz="500" dirty="0">
                <a:solidFill>
                  <a:srgbClr val="000000"/>
                </a:solidFill>
                <a:latin typeface="Calibri"/>
                <a:cs typeface="Calibri"/>
              </a:rPr>
              <a:t>A fényvisszaverő csíkok jelenlététől ez a védőruha nem minősül láthatósági egyéni védőeszköznek</a:t>
            </a:r>
          </a:p>
          <a:p>
            <a:pPr algn="ctr"/>
            <a:endParaRPr lang="hu-HU" sz="500" b="1" dirty="0">
              <a:latin typeface="Calibri"/>
              <a:cs typeface="Calibri"/>
            </a:endParaRPr>
          </a:p>
          <a:p>
            <a:pPr>
              <a:tabLst>
                <a:tab pos="266700" algn="l"/>
              </a:tabLst>
            </a:pPr>
            <a:r>
              <a:rPr lang="hu-HU" sz="500" b="1" dirty="0">
                <a:latin typeface="Calibri"/>
                <a:cs typeface="Calibri"/>
              </a:rPr>
              <a:t>	EN ISO 13688:2013 (EN 340:2003) - Védőruházat: Általános követelmények</a:t>
            </a:r>
          </a:p>
          <a:p>
            <a:pPr>
              <a:tabLst>
                <a:tab pos="266700" algn="l"/>
              </a:tabLst>
            </a:pPr>
            <a:endParaRPr lang="hu-HU" sz="500" b="1" dirty="0">
              <a:latin typeface="Calibri"/>
              <a:cs typeface="Calibri"/>
            </a:endParaRPr>
          </a:p>
          <a:p>
            <a:pPr>
              <a:tabLst>
                <a:tab pos="266700" algn="l"/>
              </a:tabLst>
            </a:pPr>
            <a:r>
              <a:rPr lang="hu-HU" sz="500" b="1" dirty="0">
                <a:latin typeface="Calibri"/>
                <a:cs typeface="Calibri"/>
              </a:rPr>
              <a:t>	EN ISO 11612:2015 – A1 A2 B1 C1 E2 F1 – Védőruházat. Hő és láng ellen védő ruházat</a:t>
            </a:r>
          </a:p>
          <a:p>
            <a:pPr>
              <a:tabLst>
                <a:tab pos="261938" algn="l"/>
              </a:tabLst>
            </a:pPr>
            <a:endParaRPr lang="hu-HU" sz="500" b="1" dirty="0">
              <a:latin typeface="Calibri"/>
              <a:cs typeface="Calibri"/>
            </a:endParaRPr>
          </a:p>
          <a:p>
            <a:pPr>
              <a:tabLst>
                <a:tab pos="261938" algn="l"/>
              </a:tabLst>
            </a:pPr>
            <a:r>
              <a:rPr lang="hu-HU" sz="500" dirty="0">
                <a:solidFill>
                  <a:srgbClr val="FF0000"/>
                </a:solidFill>
                <a:latin typeface="Calibri"/>
                <a:cs typeface="Calibri"/>
              </a:rPr>
              <a:t>	</a:t>
            </a:r>
            <a:r>
              <a:rPr lang="hu-HU" sz="500" dirty="0">
                <a:latin typeface="Calibri"/>
                <a:cs typeface="Calibri"/>
              </a:rPr>
              <a:t>Előkezelés – 5 és 50 mosási ciklus 75°C hőmérsékleten az ISO 15797:2002/COR 1:2004 szabványnak megfelelően - 8-as eljárás és A szárítás (szárítógép) </a:t>
            </a:r>
          </a:p>
          <a:p>
            <a:pPr>
              <a:tabLst>
                <a:tab pos="266700" algn="l"/>
              </a:tabLst>
            </a:pPr>
            <a:r>
              <a:rPr lang="hu-HU" sz="500" b="1" dirty="0">
                <a:latin typeface="Calibri"/>
                <a:cs typeface="Calibri"/>
              </a:rPr>
              <a:t>	A1/A2: </a:t>
            </a:r>
            <a:r>
              <a:rPr lang="hu-HU" sz="500" dirty="0">
                <a:latin typeface="Calibri"/>
                <a:cs typeface="Calibri"/>
              </a:rPr>
              <a:t>Korlátozott lángterjedés elleni védelem, </a:t>
            </a:r>
            <a:r>
              <a:rPr lang="hu-HU" sz="500" b="1" dirty="0">
                <a:latin typeface="Calibri"/>
                <a:cs typeface="Calibri"/>
              </a:rPr>
              <a:t>B1:</a:t>
            </a:r>
            <a:r>
              <a:rPr lang="hu-HU" sz="500" dirty="0">
                <a:latin typeface="Calibri"/>
                <a:cs typeface="Calibri"/>
              </a:rPr>
              <a:t> Konvektív hő elleni védelem, </a:t>
            </a:r>
            <a:r>
              <a:rPr lang="hu-HU" sz="500" b="1" dirty="0">
                <a:latin typeface="Calibri"/>
                <a:cs typeface="Calibri"/>
              </a:rPr>
              <a:t>C1: </a:t>
            </a:r>
            <a:r>
              <a:rPr lang="hu-HU" sz="500" dirty="0">
                <a:latin typeface="Calibri"/>
                <a:cs typeface="Calibri"/>
              </a:rPr>
              <a:t>Sugárzó hő elleni védelem, </a:t>
            </a:r>
            <a:r>
              <a:rPr lang="hu-HU" sz="500" b="1" dirty="0">
                <a:latin typeface="Calibri"/>
                <a:cs typeface="Calibri"/>
              </a:rPr>
              <a:t>F1: </a:t>
            </a:r>
            <a:r>
              <a:rPr lang="hu-HU" sz="500" dirty="0">
                <a:latin typeface="Calibri"/>
                <a:cs typeface="Calibri"/>
              </a:rPr>
              <a:t>Kontakt hő elleni védelem</a:t>
            </a:r>
          </a:p>
          <a:p>
            <a:pPr>
              <a:tabLst>
                <a:tab pos="266700" algn="l"/>
              </a:tabLst>
            </a:pPr>
            <a:r>
              <a:rPr lang="hu-HU" sz="500" b="1" dirty="0">
                <a:latin typeface="Calibri"/>
                <a:cs typeface="Calibri"/>
              </a:rPr>
              <a:t>	E2:</a:t>
            </a:r>
            <a:r>
              <a:rPr lang="hu-HU" sz="500" dirty="0">
                <a:latin typeface="Calibri"/>
                <a:cs typeface="Calibri"/>
              </a:rPr>
              <a:t> Olvadt vas fröccsenése elleni védelem</a:t>
            </a:r>
          </a:p>
          <a:p>
            <a:pPr>
              <a:tabLst>
                <a:tab pos="266700" algn="l"/>
              </a:tabLst>
            </a:pPr>
            <a:endParaRPr lang="hu-HU" sz="500" dirty="0">
              <a:latin typeface="Calibri"/>
              <a:cs typeface="Calibri"/>
            </a:endParaRPr>
          </a:p>
          <a:p>
            <a:pPr>
              <a:tabLst>
                <a:tab pos="266700" algn="l"/>
              </a:tabLst>
            </a:pPr>
            <a:r>
              <a:rPr lang="hu-HU" sz="500" b="1" dirty="0">
                <a:latin typeface="Calibri"/>
                <a:cs typeface="Calibri"/>
              </a:rPr>
              <a:t>	EN ISO 11611:2015 – 1. osztály - A1 A2 -Hegesztéshez és rokon eljárásokhoz használatos védőruházat </a:t>
            </a:r>
          </a:p>
          <a:p>
            <a:pPr>
              <a:tabLst>
                <a:tab pos="266700" algn="l"/>
              </a:tabLst>
            </a:pPr>
            <a:endParaRPr lang="hu-HU" sz="500" b="1" dirty="0">
              <a:latin typeface="Calibri"/>
              <a:cs typeface="Calibri"/>
            </a:endParaRPr>
          </a:p>
          <a:p>
            <a:pPr>
              <a:tabLst>
                <a:tab pos="266700" algn="l"/>
              </a:tabLst>
            </a:pPr>
            <a:r>
              <a:rPr lang="hu-HU" sz="500" dirty="0">
                <a:latin typeface="Calibri"/>
                <a:cs typeface="Calibri"/>
              </a:rPr>
              <a:t>	Előkezelés – 5 mosási ciklus 75°C hőmérsékleten az ISO 15797:2002/COR 1:2004 szabványnak megfelelően - 8-as eljárás és A szárítás (szárítógép) </a:t>
            </a:r>
          </a:p>
          <a:p>
            <a:pPr>
              <a:tabLst>
                <a:tab pos="266700" algn="l"/>
              </a:tabLst>
            </a:pPr>
            <a:r>
              <a:rPr lang="hu-HU" sz="500" b="1" dirty="0">
                <a:latin typeface="Calibri"/>
                <a:cs typeface="Calibri"/>
              </a:rPr>
              <a:t>	1. osztály</a:t>
            </a:r>
            <a:r>
              <a:rPr lang="hu-HU" sz="500" dirty="0">
                <a:latin typeface="Calibri"/>
                <a:cs typeface="Calibri"/>
              </a:rPr>
              <a:t> - Kevésbé veszélyes, kevesebb szikrával és kisebb sugárzó hővel járó hegesztési technikákhoz és helyzetekhez nyújt védelmet</a:t>
            </a:r>
          </a:p>
          <a:p>
            <a:pPr>
              <a:tabLst>
                <a:tab pos="266700" algn="l"/>
              </a:tabLst>
            </a:pPr>
            <a:r>
              <a:rPr lang="hu-HU" sz="500" dirty="0">
                <a:latin typeface="Calibri"/>
                <a:cs typeface="Calibri"/>
              </a:rPr>
              <a:t>	</a:t>
            </a:r>
            <a:r>
              <a:rPr lang="hu-HU" sz="500" b="1" dirty="0">
                <a:latin typeface="Calibri"/>
                <a:cs typeface="Calibri"/>
              </a:rPr>
              <a:t>A1/A2</a:t>
            </a:r>
            <a:r>
              <a:rPr lang="hu-HU" sz="500" dirty="0">
                <a:latin typeface="Calibri"/>
                <a:cs typeface="Calibri"/>
              </a:rPr>
              <a:t> - Korlátozott lángterjedés elleni védelem</a:t>
            </a:r>
          </a:p>
          <a:p>
            <a:pPr>
              <a:tabLst>
                <a:tab pos="266700" algn="l"/>
              </a:tabLst>
            </a:pPr>
            <a:endParaRPr lang="hu-HU" sz="500" b="1" dirty="0">
              <a:latin typeface="Calibri"/>
              <a:cs typeface="Calibri"/>
            </a:endParaRPr>
          </a:p>
          <a:p>
            <a:pPr>
              <a:tabLst>
                <a:tab pos="261938" algn="l"/>
              </a:tabLst>
            </a:pPr>
            <a:r>
              <a:rPr lang="hu-HU" sz="500" b="1" dirty="0">
                <a:latin typeface="Calibri"/>
                <a:cs typeface="Calibri"/>
              </a:rPr>
              <a:t>	EN 1149-5:2008 - Védőruházat – Elektrosztatikus tulajdonságok – 5. rész</a:t>
            </a:r>
            <a:br>
              <a:rPr lang="hu-HU" sz="500" b="1" dirty="0">
                <a:latin typeface="Calibri"/>
                <a:cs typeface="Calibri"/>
              </a:rPr>
            </a:br>
            <a:r>
              <a:rPr lang="hu-HU" sz="500" b="1" dirty="0">
                <a:latin typeface="Calibri"/>
                <a:cs typeface="Calibri"/>
              </a:rPr>
              <a:t>	</a:t>
            </a:r>
            <a:r>
              <a:rPr lang="hu-HU" sz="500" dirty="0">
                <a:latin typeface="Calibri"/>
                <a:cs typeface="Calibri"/>
              </a:rPr>
              <a:t>Előkezelés - 5 mosási ciklus 75°C hőmérsékleten az ISO 15797:2002/COR 1:2004 szabványnak megfelelően - 8-as eljárás és A szárítás (szárítógép) </a:t>
            </a:r>
          </a:p>
          <a:p>
            <a:pPr>
              <a:tabLst>
                <a:tab pos="261938" algn="l"/>
              </a:tabLst>
            </a:pPr>
            <a:r>
              <a:rPr lang="hu-HU" sz="500" dirty="0">
                <a:latin typeface="Calibri"/>
                <a:cs typeface="Calibri"/>
              </a:rPr>
              <a:t>	A tesztelésre az EN1149-3 szabvány 2. módszere szerint került sor </a:t>
            </a:r>
            <a:r>
              <a:rPr lang="hu-HU" sz="500" dirty="0">
                <a:latin typeface="Calibri" charset="0"/>
                <a:ea typeface="Calibri" charset="0"/>
                <a:cs typeface="Calibri" charset="0"/>
              </a:rPr>
              <a:t>23±1</a:t>
            </a:r>
            <a:r>
              <a:rPr lang="hu-HU" sz="500" dirty="0">
                <a:latin typeface="Calibri"/>
                <a:cs typeface="Calibri"/>
              </a:rPr>
              <a:t>°C hőmérsékleten és </a:t>
            </a:r>
            <a:r>
              <a:rPr lang="hu-HU" sz="500" dirty="0">
                <a:latin typeface="Calibri" charset="0"/>
                <a:ea typeface="Calibri" charset="0"/>
                <a:cs typeface="Calibri" charset="0"/>
              </a:rPr>
              <a:t>25±5</a:t>
            </a:r>
            <a:r>
              <a:rPr lang="hu-HU" sz="500" dirty="0">
                <a:latin typeface="Calibri"/>
                <a:cs typeface="Calibri"/>
              </a:rPr>
              <a:t>%-os relatív páratartalom mellett: t50&lt;4 mp vagy S&gt;0,2</a:t>
            </a:r>
          </a:p>
          <a:p>
            <a:pPr>
              <a:tabLst>
                <a:tab pos="266700" algn="l"/>
              </a:tabLst>
            </a:pPr>
            <a:endParaRPr lang="hu-HU" sz="500" b="1" dirty="0">
              <a:latin typeface="Calibri"/>
              <a:cs typeface="Calibri"/>
            </a:endParaRPr>
          </a:p>
          <a:p>
            <a:pPr>
              <a:tabLst>
                <a:tab pos="266700" algn="l"/>
              </a:tabLst>
            </a:pPr>
            <a:r>
              <a:rPr lang="hu-HU" sz="500" b="1" dirty="0">
                <a:latin typeface="Calibri"/>
                <a:cs typeface="Calibri"/>
              </a:rPr>
              <a:t>	IEC 61482-2:2009 – 1. osztály - 4 kA - Védőruházat elektromos ív hőhatásai ellen </a:t>
            </a:r>
          </a:p>
          <a:p>
            <a:pPr>
              <a:tabLst>
                <a:tab pos="266700" algn="l"/>
              </a:tabLst>
            </a:pPr>
            <a:r>
              <a:rPr lang="hu-HU" sz="500" dirty="0">
                <a:latin typeface="Calibri"/>
                <a:cs typeface="Calibri"/>
              </a:rPr>
              <a:t>	Előkezelés - 5 mosási ciklus 75°C hőmérsékleten az ISO 15797:2002/COR 1:2004 szabványnak megfelelően - 8-as eljárás és A szárítás (szárítógép) </a:t>
            </a:r>
          </a:p>
          <a:p>
            <a:pPr>
              <a:tabLst>
                <a:tab pos="266700" algn="l"/>
              </a:tabLst>
            </a:pPr>
            <a:r>
              <a:rPr lang="hu-HU" sz="500" b="1" dirty="0">
                <a:latin typeface="Calibri"/>
                <a:cs typeface="Calibri"/>
              </a:rPr>
              <a:t>	1. osztály </a:t>
            </a:r>
            <a:r>
              <a:rPr lang="hu-HU" sz="500" dirty="0">
                <a:latin typeface="Calibri"/>
                <a:cs typeface="Calibri"/>
              </a:rPr>
              <a:t>– 4kA-es ív – Idő: 500 ms</a:t>
            </a:r>
          </a:p>
          <a:p>
            <a:pPr>
              <a:tabLst>
                <a:tab pos="266700" algn="l"/>
              </a:tabLst>
            </a:pPr>
            <a:endParaRPr lang="hu-HU" sz="500" b="1" dirty="0">
              <a:latin typeface="Calibri"/>
              <a:cs typeface="Calibri"/>
            </a:endParaRPr>
          </a:p>
          <a:p>
            <a:pPr>
              <a:tabLst>
                <a:tab pos="266700" algn="l"/>
              </a:tabLst>
            </a:pPr>
            <a:r>
              <a:rPr lang="hu-HU" sz="500" b="1" dirty="0">
                <a:latin typeface="Calibri"/>
                <a:cs typeface="Calibri"/>
              </a:rPr>
              <a:t>	EN 13034:2005+A1:2009 –  Védőruházat folyékony vegyszerek ellen.</a:t>
            </a:r>
            <a:r>
              <a:rPr lang="hu-HU" sz="500" dirty="0">
                <a:latin typeface="Calibri"/>
                <a:cs typeface="Calibri"/>
              </a:rPr>
              <a:t> </a:t>
            </a:r>
          </a:p>
          <a:p>
            <a:pPr>
              <a:tabLst>
                <a:tab pos="266700" algn="l"/>
                <a:tab pos="717550" algn="l"/>
              </a:tabLst>
            </a:pPr>
            <a:r>
              <a:rPr lang="hu-HU" sz="500" dirty="0">
                <a:latin typeface="Calibri"/>
                <a:cs typeface="Calibri"/>
              </a:rPr>
              <a:t>	Előkezelés – 5 és 10 mosási ciklus 75°C hőmérsékleten az ISO 15797:2002/COR 1:2004 szabványnak megfelelően - 8-as eljárás és A szárítás (szárítógép) </a:t>
            </a:r>
          </a:p>
          <a:p>
            <a:pPr>
              <a:tabLst>
                <a:tab pos="266700" algn="l"/>
                <a:tab pos="717550" algn="l"/>
              </a:tabLst>
            </a:pPr>
            <a:r>
              <a:rPr lang="hu-HU" sz="500" dirty="0">
                <a:latin typeface="Calibri"/>
                <a:cs typeface="Calibri"/>
              </a:rPr>
              <a:t>	Teljesítményszintek: 8MTHCN és 8MTHCO overál - </a:t>
            </a:r>
            <a:r>
              <a:rPr lang="hu-HU" sz="500" b="1" dirty="0">
                <a:latin typeface="Calibri"/>
                <a:cs typeface="Calibri"/>
              </a:rPr>
              <a:t>6-os típus</a:t>
            </a:r>
          </a:p>
          <a:p>
            <a:pPr>
              <a:tabLst>
                <a:tab pos="266700" algn="l"/>
                <a:tab pos="717550" algn="l"/>
              </a:tabLst>
            </a:pPr>
            <a:r>
              <a:rPr lang="hu-HU" sz="500" dirty="0">
                <a:latin typeface="Calibri"/>
                <a:cs typeface="Calibri"/>
              </a:rPr>
              <a:t>			8MTHJN kabát - </a:t>
            </a:r>
            <a:r>
              <a:rPr lang="hu-HU" sz="500" b="1" dirty="0">
                <a:latin typeface="Calibri"/>
                <a:cs typeface="Calibri"/>
              </a:rPr>
              <a:t>PB 6-os típus</a:t>
            </a:r>
          </a:p>
          <a:p>
            <a:pPr>
              <a:tabLst>
                <a:tab pos="266700" algn="l"/>
                <a:tab pos="717550" algn="l"/>
              </a:tabLst>
            </a:pPr>
            <a:r>
              <a:rPr lang="hu-HU" sz="500" dirty="0">
                <a:latin typeface="Calibri"/>
                <a:cs typeface="Calibri"/>
              </a:rPr>
              <a:t>			8MTHTN nadrág - </a:t>
            </a:r>
            <a:r>
              <a:rPr lang="hu-HU" sz="500" b="1" dirty="0">
                <a:latin typeface="Calibri"/>
                <a:cs typeface="Calibri"/>
              </a:rPr>
              <a:t>PB 6-os típus</a:t>
            </a:r>
          </a:p>
          <a:p>
            <a:pPr>
              <a:tabLst>
                <a:tab pos="266700" algn="l"/>
              </a:tabLst>
            </a:pPr>
            <a:endParaRPr lang="hu-HU" sz="500" b="1" dirty="0">
              <a:latin typeface="Calibri"/>
              <a:cs typeface="Calibri"/>
            </a:endParaRPr>
          </a:p>
          <a:p>
            <a:pPr>
              <a:tabLst>
                <a:tab pos="266700" algn="l"/>
              </a:tabLst>
            </a:pPr>
            <a:r>
              <a:rPr lang="hu-HU" sz="500" b="1" dirty="0">
                <a:latin typeface="Calibri"/>
                <a:cs typeface="Calibri"/>
              </a:rPr>
              <a:t>	EN 14404:2004+A1:2010 (overálok és nadrágok) Térdvédők térdelő helyzetben végzett munkához </a:t>
            </a:r>
          </a:p>
          <a:p>
            <a:pPr>
              <a:tabLst>
                <a:tab pos="266700" algn="l"/>
              </a:tabLst>
            </a:pPr>
            <a:r>
              <a:rPr lang="hu-HU" sz="500" dirty="0">
                <a:latin typeface="Calibri"/>
                <a:cs typeface="Calibri"/>
              </a:rPr>
              <a:t>	Előkezelés - 5 mosási ciklus 75°C hőmérsékleten az ISO 15797:2002/COR 1:2004 szabványnak megfelelően - 8-as eljárás és A szárítás (szárítógép) </a:t>
            </a:r>
          </a:p>
          <a:p>
            <a:pPr>
              <a:tabLst>
                <a:tab pos="266700" algn="l"/>
              </a:tabLst>
            </a:pPr>
            <a:r>
              <a:rPr lang="hu-HU" sz="500" dirty="0">
                <a:latin typeface="Calibri"/>
                <a:cs typeface="Calibri"/>
              </a:rPr>
              <a:t>	Teljesítményszintek: 8MTHCN és 8MTHCO overál - </a:t>
            </a:r>
            <a:r>
              <a:rPr lang="hu-HU" sz="500" b="1" dirty="0">
                <a:latin typeface="Calibri"/>
                <a:cs typeface="Calibri"/>
              </a:rPr>
              <a:t>2. típus – 0. szint </a:t>
            </a:r>
            <a:r>
              <a:rPr lang="hu-HU" sz="500" dirty="0">
                <a:latin typeface="Calibri"/>
                <a:cs typeface="Calibri"/>
              </a:rPr>
              <a:t>(a 8KNEE referenciájú térdpárnák használata esetén)</a:t>
            </a:r>
          </a:p>
          <a:p>
            <a:pPr>
              <a:tabLst>
                <a:tab pos="266700" algn="l"/>
              </a:tabLst>
            </a:pPr>
            <a:r>
              <a:rPr lang="hu-HU" sz="500" dirty="0">
                <a:latin typeface="Calibri"/>
                <a:cs typeface="Calibri"/>
              </a:rPr>
              <a:t>		Nadrág 8MTHTN - </a:t>
            </a:r>
            <a:r>
              <a:rPr lang="hu-HU" sz="500" b="1" dirty="0">
                <a:latin typeface="Calibri"/>
                <a:cs typeface="Calibri"/>
              </a:rPr>
              <a:t>2. típus – 0. szint  </a:t>
            </a:r>
            <a:r>
              <a:rPr lang="hu-HU" sz="500" dirty="0">
                <a:latin typeface="Calibri"/>
                <a:cs typeface="Calibri"/>
              </a:rPr>
              <a:t>(a 8KNEE referenciájú térdpárnák használata esetén)</a:t>
            </a:r>
          </a:p>
          <a:p>
            <a:pPr>
              <a:tabLst>
                <a:tab pos="266700" algn="l"/>
              </a:tabLst>
            </a:pPr>
            <a:endParaRPr lang="hu-HU" sz="500" dirty="0">
              <a:latin typeface="Calibri"/>
              <a:cs typeface="Calibri"/>
            </a:endParaRPr>
          </a:p>
          <a:p>
            <a:pPr>
              <a:tabLst>
                <a:tab pos="266700" algn="l"/>
              </a:tabLst>
            </a:pPr>
            <a:r>
              <a:rPr lang="hu-HU" sz="500" b="1" dirty="0">
                <a:latin typeface="Calibri"/>
                <a:cs typeface="Calibri"/>
              </a:rPr>
              <a:t>	A térdvédő osztályok jelentése:</a:t>
            </a:r>
          </a:p>
          <a:p>
            <a:pPr>
              <a:tabLst>
                <a:tab pos="266700" algn="l"/>
              </a:tabLst>
            </a:pPr>
            <a:r>
              <a:rPr lang="hu-HU" sz="500" b="1" dirty="0">
                <a:latin typeface="Calibri"/>
                <a:cs typeface="Calibri"/>
              </a:rPr>
              <a:t>	1. típus: </a:t>
            </a:r>
            <a:r>
              <a:rPr lang="hu-HU" sz="500" dirty="0">
                <a:latin typeface="Calibri"/>
                <a:cs typeface="Calibri"/>
              </a:rPr>
              <a:t>A térdpárnák függetlenek az egyéb ruhadaraboktól, és a lábszárra vannak rögzítve.	</a:t>
            </a:r>
          </a:p>
          <a:p>
            <a:pPr>
              <a:tabLst>
                <a:tab pos="266700" algn="l"/>
              </a:tabLst>
            </a:pPr>
            <a:r>
              <a:rPr lang="hu-HU" sz="500" b="1" dirty="0">
                <a:latin typeface="Calibri"/>
                <a:cs typeface="Calibri"/>
              </a:rPr>
              <a:t>	2. típus: </a:t>
            </a:r>
            <a:r>
              <a:rPr lang="hu-HU" sz="500" dirty="0">
                <a:latin typeface="Calibri"/>
                <a:cs typeface="Calibri"/>
              </a:rPr>
              <a:t>Hab anyagú párnák vagy egyéb párnázat, amely a nadrágszáron kialakított zsebbe van helyezve, vagy folyamatosan a nadrágon található.	</a:t>
            </a:r>
          </a:p>
          <a:p>
            <a:pPr>
              <a:tabLst>
                <a:tab pos="266700" algn="l"/>
              </a:tabLst>
            </a:pPr>
            <a:r>
              <a:rPr lang="hu-HU" sz="500" b="1" dirty="0">
                <a:latin typeface="Calibri"/>
                <a:cs typeface="Calibri"/>
              </a:rPr>
              <a:t>	3. típus: </a:t>
            </a:r>
            <a:r>
              <a:rPr lang="hu-HU" sz="500" dirty="0">
                <a:latin typeface="Calibri"/>
                <a:cs typeface="Calibri"/>
              </a:rPr>
              <a:t>A térdpárnák nincsenek a testhez rögzítve, hanem a felhasználó a megfelelő pozícióba helyezi azokat, amikor el kell mozdulnia.	</a:t>
            </a:r>
          </a:p>
          <a:p>
            <a:pPr>
              <a:tabLst>
                <a:tab pos="266700" algn="l"/>
              </a:tabLst>
            </a:pPr>
            <a:r>
              <a:rPr lang="hu-HU" sz="500" b="1" dirty="0">
                <a:latin typeface="Calibri"/>
                <a:cs typeface="Calibri"/>
              </a:rPr>
              <a:t>	4. típus: </a:t>
            </a:r>
            <a:r>
              <a:rPr lang="hu-HU" sz="500" dirty="0">
                <a:latin typeface="Calibri"/>
                <a:cs typeface="Calibri"/>
              </a:rPr>
              <a:t>A térdpárnák további funkciókat betöltő egység részét képezik, ilyen egységek a felállást segítő keretek vagy a térdeplőszékek. Lehetnek testre rögzített vagy független eszközök.</a:t>
            </a:r>
          </a:p>
          <a:p>
            <a:pPr>
              <a:tabLst>
                <a:tab pos="266700" algn="l"/>
              </a:tabLst>
            </a:pPr>
            <a:endParaRPr lang="hu-HU" sz="500" b="1" dirty="0">
              <a:latin typeface="Calibri"/>
              <a:cs typeface="Calibri"/>
            </a:endParaRPr>
          </a:p>
          <a:p>
            <a:pPr>
              <a:tabLst>
                <a:tab pos="266700" algn="l"/>
              </a:tabLst>
            </a:pPr>
            <a:r>
              <a:rPr lang="hu-HU" sz="500" b="1" dirty="0">
                <a:latin typeface="Calibri"/>
                <a:cs typeface="Calibri"/>
              </a:rPr>
              <a:t>	0. védelmi szint: </a:t>
            </a:r>
            <a:r>
              <a:rPr lang="hu-HU" sz="500" dirty="0">
                <a:latin typeface="Calibri"/>
                <a:cs typeface="Calibri"/>
              </a:rPr>
              <a:t>Sima felületek	</a:t>
            </a:r>
          </a:p>
          <a:p>
            <a:pPr>
              <a:tabLst>
                <a:tab pos="266700" algn="l"/>
              </a:tabLst>
            </a:pPr>
            <a:r>
              <a:rPr lang="hu-HU" sz="500" b="1" dirty="0">
                <a:latin typeface="Calibri"/>
                <a:cs typeface="Calibri"/>
              </a:rPr>
              <a:t>	1. védelmi szint: </a:t>
            </a:r>
            <a:r>
              <a:rPr lang="hu-HU" sz="500" dirty="0">
                <a:latin typeface="Calibri"/>
                <a:cs typeface="Calibri"/>
              </a:rPr>
              <a:t>Sima vagy egyenetlen felületek. Védelmet nyújt legalább (100 ± 5) N-os áthatolással szemben.	</a:t>
            </a:r>
          </a:p>
          <a:p>
            <a:pPr>
              <a:tabLst>
                <a:tab pos="266700" algn="l"/>
              </a:tabLst>
            </a:pPr>
            <a:r>
              <a:rPr lang="hu-HU" sz="500" b="1" dirty="0">
                <a:latin typeface="Calibri"/>
                <a:cs typeface="Calibri"/>
              </a:rPr>
              <a:t>	2. védelmi szint: </a:t>
            </a:r>
            <a:r>
              <a:rPr lang="hu-HU" sz="500" dirty="0">
                <a:latin typeface="Calibri"/>
                <a:cs typeface="Calibri"/>
              </a:rPr>
              <a:t>Sima vagy egyenetlen felületek zord körülmények között. Védelmet nyújt legalább (250 ± 10) N-os áthatolással szemben.</a:t>
            </a:r>
          </a:p>
          <a:p>
            <a:endParaRPr lang="hu-HU" sz="500" b="1" dirty="0">
              <a:latin typeface="Calibri"/>
              <a:cs typeface="Calibri"/>
            </a:endParaRPr>
          </a:p>
          <a:p>
            <a:r>
              <a:rPr lang="hu-HU" sz="500" b="1" dirty="0">
                <a:latin typeface="Calibri"/>
                <a:cs typeface="Calibri"/>
              </a:rPr>
              <a:t>Mosási és kezelési utasítások</a:t>
            </a:r>
            <a:endParaRPr lang="hu-HU" sz="500" dirty="0">
              <a:latin typeface="Calibri"/>
              <a:cs typeface="Calibri"/>
            </a:endParaRPr>
          </a:p>
          <a:p>
            <a:r>
              <a:rPr lang="hu-HU" sz="500" dirty="0">
                <a:latin typeface="Calibri"/>
                <a:cs typeface="Calibri"/>
              </a:rPr>
              <a:t>Mossa 75°C hőmérsékleten, az ISO 15797:2002/COR 1:2004 szabvány 8-as eljárásának megfelelően és alkalmazzon A szárítást (szárítógép).</a:t>
            </a:r>
          </a:p>
          <a:p>
            <a:r>
              <a:rPr lang="hu-HU" sz="500" dirty="0">
                <a:latin typeface="Calibri"/>
                <a:cs typeface="Calibri"/>
              </a:rPr>
              <a:t>Ne fehérítse, és öblítéshez ne használjon savakat. </a:t>
            </a:r>
          </a:p>
          <a:p>
            <a:r>
              <a:rPr lang="hu-HU" sz="500" dirty="0">
                <a:latin typeface="Calibri"/>
                <a:cs typeface="Calibri"/>
              </a:rPr>
              <a:t>Szárítógépben szárítható. </a:t>
            </a:r>
          </a:p>
          <a:p>
            <a:r>
              <a:rPr lang="hu-HU" sz="500" dirty="0">
                <a:latin typeface="Calibri"/>
                <a:cs typeface="Calibri"/>
              </a:rPr>
              <a:t>Közepes hőfokon vasalja (150°C alatt). </a:t>
            </a:r>
          </a:p>
          <a:p>
            <a:r>
              <a:rPr lang="hu-HU" sz="500" dirty="0">
                <a:latin typeface="Calibri"/>
                <a:cs typeface="Calibri"/>
              </a:rPr>
              <a:t>Vegytisztításhoz ne használjon triklór-etilént. </a:t>
            </a:r>
          </a:p>
          <a:p>
            <a:r>
              <a:rPr lang="hu-HU" sz="500" dirty="0">
                <a:latin typeface="Calibri"/>
                <a:cs typeface="Calibri"/>
              </a:rPr>
              <a:t>A lángálló egyéni védőeszközöket mindig mossa külön, hogy ne kerülhessenek rá gyúlékony szálak vagy összetevők. A szennyezett ruhadarabokat mossa elő, mosást követően pedig öblítse ki alaposan. 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 Ne használjon piszkos, szennyezett, sérült vagy javított védőruházatot.</a:t>
            </a:r>
          </a:p>
          <a:p>
            <a:endParaRPr lang="hu-HU" sz="300" dirty="0">
              <a:latin typeface="Calibri"/>
              <a:cs typeface="Calibri"/>
            </a:endParaRPr>
          </a:p>
          <a:p>
            <a:r>
              <a:rPr lang="hu-HU" sz="600" b="1" dirty="0">
                <a:latin typeface="Calibri"/>
                <a:cs typeface="Calibri"/>
              </a:rPr>
              <a:t>Tárolás</a:t>
            </a:r>
          </a:p>
          <a:p>
            <a:r>
              <a:rPr lang="hu-HU" sz="500" dirty="0">
                <a:latin typeface="Calibri"/>
                <a:cs typeface="Calibri"/>
              </a:rPr>
              <a:t>Ügyelni kell arra, hogy a védőruházat tárolása ne nedves környezetben és közvetlen napfénynek kitette helyen történjen, mert a közvetlen napfénytől kifakulhat. </a:t>
            </a:r>
          </a:p>
          <a:p>
            <a:r>
              <a:rPr lang="hu-HU" sz="500" dirty="0">
                <a:latin typeface="Calibri"/>
                <a:cs typeface="Calibri"/>
              </a:rPr>
              <a:t>Ha a védőruházatot 1 évig nem használja, akkor használat előtt mossa ki az utasításoknak megfelelően. </a:t>
            </a:r>
          </a:p>
          <a:p>
            <a:endParaRPr lang="hu-HU" sz="300" dirty="0">
              <a:latin typeface="Calibri"/>
              <a:cs typeface="Calibri"/>
            </a:endParaRPr>
          </a:p>
          <a:p>
            <a:pPr>
              <a:spcAft>
                <a:spcPts val="0"/>
              </a:spcAft>
            </a:pPr>
            <a:r>
              <a:rPr lang="hu-HU" sz="600" b="1" dirty="0">
                <a:latin typeface="Calibri"/>
                <a:ea typeface="Calibri"/>
                <a:cs typeface="Calibri"/>
              </a:rPr>
              <a:t>Újrahasznosítás </a:t>
            </a:r>
          </a:p>
          <a:p>
            <a:pPr>
              <a:spcAft>
                <a:spcPts val="0"/>
              </a:spcAft>
            </a:pPr>
            <a:r>
              <a:rPr lang="hu-HU" sz="500" dirty="0">
                <a:latin typeface="Calibri"/>
                <a:ea typeface="Calibri"/>
                <a:cs typeface="Calibri"/>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500" dirty="0">
              <a:latin typeface="Calibri"/>
              <a:cs typeface="Calibri"/>
            </a:endParaRPr>
          </a:p>
          <a:p>
            <a:endParaRPr lang="hu-HU" sz="400" dirty="0">
              <a:latin typeface="Calibri"/>
              <a:cs typeface="Calibri"/>
            </a:endParaRPr>
          </a:p>
          <a:p>
            <a:r>
              <a:rPr lang="hu-HU" sz="600" b="1" dirty="0">
                <a:latin typeface="Calibri"/>
                <a:cs typeface="Calibri"/>
              </a:rPr>
              <a:t>Ajánlások</a:t>
            </a:r>
          </a:p>
          <a:p>
            <a:r>
              <a:rPr lang="hu-HU" sz="500" dirty="0">
                <a:latin typeface="Calibri"/>
                <a:cs typeface="Calibri"/>
              </a:rPr>
              <a:t>Ezek a védőruhák maximum 8 órás viseletre alkalmasak környező hőmérsékleten.  A piszkos ruhadarabok védelmi szintje lecsökkenhet. A korlátozott lángterjedés elleni védelem csökken, ha gyúlékony folyadékokkal van szennyezve. A közvetlenül a bőrön viselt ruhadarabok nem minden esetben nyújtanak védelmet az égési sérülésekkel szemben. Ezek a védőruhák csak a testnek azokat a részeit védik, amelyeket eltakarnak, ezért további védelem biztosítására lehet szükség. Ezeknek a védőruháknak a hatékonysága megszűnik, ha fölöttük az EN 11612 és/vagy EN 1149-5 szabványnak nem megfelelő egyéb ruhadarabot visel. </a:t>
            </a:r>
          </a:p>
          <a:p>
            <a:r>
              <a:rPr lang="hu-HU" sz="500" dirty="0">
                <a:latin typeface="Calibri"/>
                <a:cs typeface="Calibri"/>
              </a:rPr>
              <a:t>Hegesztési műveletek közben javasolt, hogy a védőruházat viselője legalább oldalvarrástól oldalvarrásig eltakarja a teste elülső részét. </a:t>
            </a:r>
          </a:p>
          <a:p>
            <a:r>
              <a:rPr lang="hu-HU" sz="500" dirty="0">
                <a:latin typeface="Calibri"/>
                <a:cs typeface="Calibri"/>
              </a:rPr>
              <a:t>A lángokkal szemben nyújtott védelem csökken, ha a hegesztő védőruházata gyúlékony anyagokkal van szennyezve. </a:t>
            </a:r>
          </a:p>
          <a:p>
            <a:r>
              <a:rPr lang="hu-HU" sz="500" dirty="0">
                <a:latin typeface="Calibri"/>
                <a:cs typeface="Calibri"/>
              </a:rPr>
              <a:t>A levegő oxigéntartalmának növekedése jelentősen csökkenti a hegesztő védőruházatának lánggal szemben nyújtott védelmét. Szűk helyeken végzett hegesztés során elővigyázatosan kell eljárni, mert előfordulhat például, hogy a légkör oxigéntartalma megnő. </a:t>
            </a:r>
          </a:p>
          <a:p>
            <a:r>
              <a:rPr lang="hu-HU" sz="500" dirty="0">
                <a:latin typeface="Calibri"/>
                <a:cs typeface="Calibri"/>
              </a:rPr>
              <a:t>Az ívhegesztő berendezés nem minden feszültség alatt lévő részén helyezhető el közvetlen érintkezés elleni védelem.  Kiegészítő részleges testvédő termékek használata válhat szükségessé, például fej fölött végzett hegesztési műveletek esetén. A védőruha csak az ívhegesztő rendszer feszültség alatt lévő alkatrészeinek rövid véletlenszerű megérintése elleni védelemre lett tervezve, ezért az áramütés fokozott veszélyének fennállása esetén további elektromos szigetelőrétegek alkalmazása válhat szükségessé. </a:t>
            </a:r>
          </a:p>
          <a:p>
            <a:r>
              <a:rPr lang="hu-HU" sz="500" dirty="0">
                <a:latin typeface="Calibri"/>
                <a:cs typeface="Calibri"/>
              </a:rPr>
              <a:t>Nagynyomású gázoknak vagy folyadékoknak való kitettség esetén előfordulhat, hogy a 6-os vagy PB6-os típusú vegyvédelmi ruhák nem nyújtanak megfelelő védelmet. Előfordulhat, hogy nagykoncentrációjú vegyszerek esetén nagyobb teljesítményű védőruha használata szükséges, úgy anyagteljesítmény, mint kivitelezés szempontjából. Az egyéb felszerelésekkel való megfelelőség és tartósság szempontjából a védőruha értékelése kizárólag a felhasználó feladata. A gyártó nem vonható felelősségre a védőruha nem megfelelő használata miatt.</a:t>
            </a:r>
          </a:p>
          <a:p>
            <a:r>
              <a:rPr lang="hu-HU" sz="500" dirty="0">
                <a:latin typeface="Calibri"/>
                <a:cs typeface="Calibri"/>
              </a:rPr>
              <a:t>Az elektrosztatikusan disszipatív védőruházatot viselő munkások megfelelően le kell legyenek földelve</a:t>
            </a:r>
            <a:r>
              <a:rPr lang="hu-HU" sz="500" dirty="0">
                <a:latin typeface="Calibri" charset="0"/>
                <a:ea typeface="Calibri" charset="0"/>
                <a:cs typeface="Calibri" charset="0"/>
              </a:rPr>
              <a:t>, hogy a személy és a föld közötti ellenállás 10</a:t>
            </a:r>
            <a:r>
              <a:rPr lang="hu-HU" sz="500" baseline="30000" dirty="0">
                <a:latin typeface="Calibri" charset="0"/>
                <a:ea typeface="Calibri" charset="0"/>
                <a:cs typeface="Calibri" charset="0"/>
              </a:rPr>
              <a:t>8</a:t>
            </a:r>
            <a:r>
              <a:rPr lang="hu-HU" sz="500" dirty="0">
                <a:latin typeface="Calibri" charset="0"/>
                <a:ea typeface="Calibri" charset="0"/>
                <a:cs typeface="Calibri" charset="0"/>
              </a:rPr>
              <a:t>Ω </a:t>
            </a:r>
            <a:r>
              <a:rPr lang="hu-HU" sz="500" dirty="0">
                <a:latin typeface="Calibri"/>
                <a:cs typeface="Calibri"/>
              </a:rPr>
              <a:t>alatt legyen (az EN 20345 vagy az EN 20347 szabványnak megfelelő „A” teljesítményszintű elektrosztatikusan disszipatív lábbelivel vagy egyéb megfelelő módon). </a:t>
            </a:r>
          </a:p>
          <a:p>
            <a:r>
              <a:rPr lang="hu-HU" sz="500" dirty="0">
                <a:latin typeface="Calibri"/>
                <a:cs typeface="Calibri"/>
              </a:rPr>
              <a:t>Az elektrosztatikusan disszipatív védőruházat nem nyitható ki és nem vehető le gyúlékony vagy robbanásveszélyes légkörben, illetve gyúlékony vagy robbanásveszélyes anyagok kezelésekor. </a:t>
            </a:r>
          </a:p>
          <a:p>
            <a:r>
              <a:rPr lang="hu-HU" sz="500" dirty="0">
                <a:latin typeface="Calibri"/>
                <a:cs typeface="Calibri"/>
              </a:rPr>
              <a:t>Az elektrosztatikusan disszipatív védőruházat elektrosztatikus disszipatív tulajdonságára hatással lehetnek a kopás, a tisztítás és az esetleges szennyeződések. </a:t>
            </a:r>
          </a:p>
          <a:p>
            <a:r>
              <a:rPr lang="hu-HU" sz="500" dirty="0">
                <a:latin typeface="Calibri"/>
                <a:cs typeface="Calibri"/>
              </a:rPr>
              <a:t>Az elektrosztatikusan disszipatív védőruházat nem használható oxigénnel dúsított légkörben a felelős biztonságtechnikai mérnök előzetes beleegyezése nélkül. </a:t>
            </a:r>
          </a:p>
          <a:p>
            <a:r>
              <a:rPr lang="hu-HU" sz="500" dirty="0">
                <a:latin typeface="Calibri"/>
                <a:cs typeface="Calibri"/>
              </a:rPr>
              <a:t>A védőruha által nyújtott elektrosztatikus védelem csökken, ha nedves, szennyezett vagy verejtékkel van átitatva. </a:t>
            </a:r>
          </a:p>
          <a:p>
            <a:r>
              <a:rPr lang="hu-HU" sz="500" dirty="0">
                <a:latin typeface="Calibri"/>
                <a:cs typeface="Calibri"/>
              </a:rPr>
              <a:t>Előfordulhat, hogy az EN 1149-5 szabvány által előírt védelem nem elegendő bizonyos robbanásveszélyes légkörökben.</a:t>
            </a:r>
          </a:p>
          <a:p>
            <a:r>
              <a:rPr lang="hu-HU" sz="500" dirty="0">
                <a:latin typeface="Calibri"/>
                <a:cs typeface="Calibri"/>
              </a:rPr>
              <a:t>Két darabból álló védőruha esetén a megjelölt védelmi szint biztosítása érdekében mindkét darabot együtt kell viselni.</a:t>
            </a:r>
          </a:p>
          <a:p>
            <a:r>
              <a:rPr lang="hu-HU" sz="500" dirty="0">
                <a:latin typeface="Calibri"/>
                <a:cs typeface="Calibri"/>
              </a:rPr>
              <a:t>Ezt a láthatósági védőruházatot nem szabad eltakarni más ruhadarabbal vagy felszereléssel. A láthatósági védőruházat viselése nem garantálja, hogy a felhasználó minden körülmények és feltételek mellett látható lesz. A teljesítményszint elérhető egyetlen ruhadarabbal vagy egy ruhaegyüttessel. Előfordulhat, hogy a ruhaegyüttes védelmi szintje magasabb a különálló védőruha szintjénél. Ez az esetlegesen magasabb osztály fel van tüntetve a védőruha jelölésén. Ha a láthatósági védőruha piszkos, akkor csökkenhet a teljesítménye. Vegye figyelembe, hogy a védőruha osztályának meghatározása a látható anyagterületen alapszik, ezért tilos jelölések elhelyezése a ruhadarab felületén. </a:t>
            </a:r>
          </a:p>
          <a:p>
            <a:endParaRPr lang="hu-HU" sz="300" dirty="0">
              <a:latin typeface="Calibri"/>
              <a:cs typeface="Calibri"/>
            </a:endParaRPr>
          </a:p>
          <a:p>
            <a:r>
              <a:rPr lang="hu-HU" sz="500" dirty="0">
                <a:latin typeface="Calibri"/>
                <a:cs typeface="Calibri"/>
              </a:rPr>
              <a:t>A ruhadarab módosítása nem engedélyezett, például nem helyezhetők el rajta logók az EK-típusjóváhagyást követően. </a:t>
            </a:r>
          </a:p>
          <a:p>
            <a:endParaRPr lang="hu-HU" sz="300" dirty="0">
              <a:latin typeface="Calibri"/>
              <a:cs typeface="Calibri"/>
            </a:endParaRP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571045481"/>
              </p:ext>
            </p:extLst>
          </p:nvPr>
        </p:nvGraphicFramePr>
        <p:xfrm>
          <a:off x="188799" y="9129464"/>
          <a:ext cx="6552570" cy="601216"/>
        </p:xfrm>
        <a:graphic>
          <a:graphicData uri="http://schemas.openxmlformats.org/drawingml/2006/table">
            <a:tbl>
              <a:tblPr firstRow="1" bandRow="1">
                <a:effectLst/>
                <a:tableStyleId>{5C22544A-7EE6-4342-B048-85BDC9FD1C3A}</a:tableStyleId>
              </a:tblPr>
              <a:tblGrid>
                <a:gridCol w="2097201">
                  <a:extLst>
                    <a:ext uri="{9D8B030D-6E8A-4147-A177-3AD203B41FA5}">
                      <a16:colId xmlns:a16="http://schemas.microsoft.com/office/drawing/2014/main" xmlns="" val="20000"/>
                    </a:ext>
                  </a:extLst>
                </a:gridCol>
                <a:gridCol w="2141003">
                  <a:extLst>
                    <a:ext uri="{9D8B030D-6E8A-4147-A177-3AD203B41FA5}">
                      <a16:colId xmlns:a16="http://schemas.microsoft.com/office/drawing/2014/main" xmlns="" val="20001"/>
                    </a:ext>
                  </a:extLst>
                </a:gridCol>
                <a:gridCol w="2314366">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dirty="0">
                          <a:ln>
                            <a:noFill/>
                          </a:ln>
                          <a:solidFill>
                            <a:schemeClr val="tx1"/>
                          </a:solidFill>
                          <a:latin typeface="Calibri"/>
                          <a:cs typeface="Calibri"/>
                        </a:rPr>
                        <a:t>BEJELENTETT SZERVEZET – TERMELÉSELLENŐRZÉS</a:t>
                      </a:r>
                      <a:r>
                        <a:rPr lang="en-US" sz="600" baseline="0" dirty="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szám: 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(Alicante) - Spanyolország</a:t>
                      </a:r>
                    </a:p>
                    <a:p>
                      <a:pPr algn="ctr"/>
                      <a:r>
                        <a:rPr lang="fr-FR" sz="600" dirty="0">
                          <a:ln>
                            <a:noFill/>
                          </a:ln>
                          <a:solidFill>
                            <a:schemeClr val="tx1"/>
                          </a:solidFill>
                          <a:latin typeface="Calibri"/>
                          <a:cs typeface="Calibri"/>
                        </a:rPr>
                        <a:t>Tel.:</a:t>
                      </a:r>
                      <a:r>
                        <a:rPr lang="fr-FR" sz="600" baseline="0" dirty="0">
                          <a:ln>
                            <a:noFill/>
                          </a:ln>
                          <a:solidFill>
                            <a:schemeClr val="tx1"/>
                          </a:solidFill>
                          <a:latin typeface="Calibri"/>
                          <a:cs typeface="Calibri"/>
                        </a:rPr>
                        <a:t> +34 965 54 22 00 - Fax: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szám: 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Egyesült Királyság</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Tel.: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Fax: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algn="r"/>
            <a:r>
              <a:rPr lang="hu-HU" sz="500" dirty="0">
                <a:latin typeface="Calibri"/>
                <a:cs typeface="Calibri"/>
              </a:rPr>
              <a:t>Az overálok esetében válassza a nagyobb méretet a B vagy C közül.</a:t>
            </a:r>
          </a:p>
          <a:p>
            <a:pPr algn="r"/>
            <a:r>
              <a:rPr lang="hu-HU" sz="500" dirty="0">
                <a:latin typeface="Calibri"/>
                <a:cs typeface="Calibri"/>
              </a:rPr>
              <a:t>A méretekkel kapcsolatos kétségek esetén válassza a nagyobbat</a:t>
            </a:r>
          </a:p>
          <a:p>
            <a:pPr algn="r"/>
            <a:r>
              <a:rPr lang="hu-HU" sz="500" dirty="0">
                <a:latin typeface="Calibri"/>
                <a:cs typeface="Calibri"/>
              </a:rPr>
              <a:t>Méretek - S és 3XL között</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sp>
        <p:nvSpPr>
          <p:cNvPr id="41" name="ZoneTexte 40"/>
          <p:cNvSpPr txBox="1"/>
          <p:nvPr/>
        </p:nvSpPr>
        <p:spPr>
          <a:xfrm>
            <a:off x="6235679" y="228956"/>
            <a:ext cx="482504" cy="123111"/>
          </a:xfrm>
          <a:prstGeom prst="rect">
            <a:avLst/>
          </a:prstGeom>
          <a:noFill/>
        </p:spPr>
        <p:txBody>
          <a:bodyPr wrap="none" lIns="0" tIns="0" rIns="0" bIns="0" anchor="ctr">
            <a:spAutoFit/>
          </a:bodyPr>
          <a:lstStyle/>
          <a:p>
            <a:pPr algn="ctr"/>
            <a:r>
              <a:rPr lang="fr-FR" sz="800" dirty="0" smtClean="0">
                <a:latin typeface="Calibri"/>
                <a:cs typeface="Calibri"/>
              </a:rPr>
              <a:t>v.20190214</a:t>
            </a:r>
            <a:endParaRPr lang="hu-HU" sz="800" dirty="0">
              <a:latin typeface="Calibri"/>
              <a:cs typeface="Calibri"/>
            </a:endParaRPr>
          </a:p>
        </p:txBody>
      </p:sp>
      <p:grpSp>
        <p:nvGrpSpPr>
          <p:cNvPr id="43" name="Grouper 42"/>
          <p:cNvGrpSpPr/>
          <p:nvPr/>
        </p:nvGrpSpPr>
        <p:grpSpPr>
          <a:xfrm>
            <a:off x="3294353" y="914023"/>
            <a:ext cx="341462" cy="364031"/>
            <a:chOff x="311379" y="1060561"/>
            <a:chExt cx="341462" cy="364031"/>
          </a:xfrm>
        </p:grpSpPr>
        <p:pic>
          <p:nvPicPr>
            <p:cNvPr id="44" name="Picture 20" descr="c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a:spcAft>
                  <a:spcPts val="0"/>
                </a:spcAft>
              </a:pPr>
              <a:r>
                <a:rPr lang="hu-HU" sz="1100" b="1" dirty="0">
                  <a:solidFill>
                    <a:srgbClr val="595959"/>
                  </a:solidFill>
                  <a:effectLst/>
                  <a:latin typeface="Calibri"/>
                  <a:ea typeface="Calibri"/>
                  <a:cs typeface="Times New Roman"/>
                </a:rPr>
                <a:t> </a:t>
              </a:r>
              <a:r>
                <a:rPr lang="hu-HU" sz="1100" b="1" dirty="0">
                  <a:effectLst/>
                  <a:latin typeface="Calibri"/>
                  <a:ea typeface="Calibri"/>
                  <a:cs typeface="Times New Roman"/>
                </a:rPr>
                <a:t>0339</a:t>
              </a:r>
              <a:endParaRPr lang="hu-HU" sz="1100" dirty="0">
                <a:effectLst/>
                <a:latin typeface="Calibri"/>
                <a:ea typeface="Calibri"/>
                <a:cs typeface="Times New Roman"/>
              </a:endParaRPr>
            </a:p>
          </p:txBody>
        </p:sp>
      </p:grpSp>
      <p:pic>
        <p:nvPicPr>
          <p:cNvPr id="51" name="Image 50" descr="1161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3152800"/>
            <a:ext cx="180000" cy="180000"/>
          </a:xfrm>
          <a:prstGeom prst="rect">
            <a:avLst/>
          </a:prstGeom>
        </p:spPr>
      </p:pic>
      <p:pic>
        <p:nvPicPr>
          <p:cNvPr id="57" name="Image 56" descr="61482.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512880"/>
            <a:ext cx="180000" cy="180000"/>
          </a:xfrm>
          <a:prstGeom prst="rect">
            <a:avLst/>
          </a:prstGeom>
        </p:spPr>
      </p:pic>
      <p:pic>
        <p:nvPicPr>
          <p:cNvPr id="58" name="Image 57" descr="1440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5246" y="4429719"/>
            <a:ext cx="180000" cy="180000"/>
          </a:xfrm>
          <a:prstGeom prst="rect">
            <a:avLst/>
          </a:prstGeom>
        </p:spPr>
      </p:pic>
      <p:pic>
        <p:nvPicPr>
          <p:cNvPr id="59" name="Image 58" descr="1303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3908884"/>
            <a:ext cx="180000" cy="180000"/>
          </a:xfrm>
          <a:prstGeom prst="rect">
            <a:avLst/>
          </a:prstGeom>
        </p:spPr>
      </p:pic>
      <p:pic>
        <p:nvPicPr>
          <p:cNvPr id="33" name="Imag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33613" y="5791200"/>
            <a:ext cx="1066664" cy="252000"/>
          </a:xfrm>
          <a:prstGeom prst="rect">
            <a:avLst/>
          </a:prstGeom>
        </p:spPr>
      </p:pic>
      <p:pic>
        <p:nvPicPr>
          <p:cNvPr id="24" name="Image 23"/>
          <p:cNvPicPr>
            <a:picLocks noChangeAspect="1"/>
          </p:cNvPicPr>
          <p:nvPr/>
        </p:nvPicPr>
        <p:blipFill>
          <a:blip r:embed="rId12"/>
          <a:stretch>
            <a:fillRect/>
          </a:stretch>
        </p:blipFill>
        <p:spPr>
          <a:xfrm>
            <a:off x="5066945" y="2144688"/>
            <a:ext cx="1602415" cy="2808356"/>
          </a:xfrm>
          <a:prstGeom prst="rect">
            <a:avLst/>
          </a:prstGeom>
        </p:spPr>
      </p:pic>
      <p:pic>
        <p:nvPicPr>
          <p:cNvPr id="25" name="Image 24"/>
          <p:cNvPicPr>
            <a:picLocks noChangeAspect="1"/>
          </p:cNvPicPr>
          <p:nvPr/>
        </p:nvPicPr>
        <p:blipFill>
          <a:blip r:embed="rId13"/>
          <a:stretch>
            <a:fillRect/>
          </a:stretch>
        </p:blipFill>
        <p:spPr>
          <a:xfrm>
            <a:off x="3789040" y="1708465"/>
            <a:ext cx="2880320" cy="380642"/>
          </a:xfrm>
          <a:prstGeom prst="rect">
            <a:avLst/>
          </a:prstGeom>
        </p:spPr>
      </p:pic>
      <p:pic>
        <p:nvPicPr>
          <p:cNvPr id="29" name="Image 28">
            <a:extLst>
              <a:ext uri="{FF2B5EF4-FFF2-40B4-BE49-F238E27FC236}">
                <a16:creationId xmlns:a16="http://schemas.microsoft.com/office/drawing/2014/main" xmlns="" id="{D7B3D3AC-3007-4E60-BCE3-5B85789791A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pic>
        <p:nvPicPr>
          <p:cNvPr id="30" name="Image 29">
            <a:extLst>
              <a:ext uri="{FF2B5EF4-FFF2-40B4-BE49-F238E27FC236}">
                <a16:creationId xmlns:a16="http://schemas.microsoft.com/office/drawing/2014/main" xmlns="" id="{C636FE24-3AA5-4FD1-A723-E2FC85E0860A}"/>
              </a:ext>
            </a:extLst>
          </p:cNvPr>
          <p:cNvPicPr>
            <a:picLocks noChangeAspect="1"/>
          </p:cNvPicPr>
          <p:nvPr/>
        </p:nvPicPr>
        <p:blipFill>
          <a:blip r:embed="rId15"/>
          <a:stretch>
            <a:fillRect/>
          </a:stretch>
        </p:blipFill>
        <p:spPr>
          <a:xfrm>
            <a:off x="4158545" y="462320"/>
            <a:ext cx="2590800" cy="643739"/>
          </a:xfrm>
          <a:prstGeom prst="rect">
            <a:avLst/>
          </a:prstGeom>
        </p:spPr>
      </p:pic>
    </p:spTree>
    <p:extLst>
      <p:ext uri="{BB962C8B-B14F-4D97-AF65-F5344CB8AC3E}">
        <p14:creationId xmlns:p14="http://schemas.microsoft.com/office/powerpoint/2010/main" val="280839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algn="ctr"/>
            <a:r>
              <a:rPr lang="en-GB" sz="1200" b="1" dirty="0">
                <a:latin typeface="Calibri"/>
                <a:cs typeface="Calibri"/>
              </a:rPr>
              <a:t>GAMA THOR</a:t>
            </a:r>
            <a:endParaRPr lang="en-GB" sz="3600" dirty="0">
              <a:latin typeface="Calibri"/>
              <a:cs typeface="Calibri"/>
            </a:endParaRPr>
          </a:p>
        </p:txBody>
      </p:sp>
      <p:sp>
        <p:nvSpPr>
          <p:cNvPr id="22" name="Rectangle 21"/>
          <p:cNvSpPr/>
          <p:nvPr/>
        </p:nvSpPr>
        <p:spPr>
          <a:xfrm>
            <a:off x="188800" y="1496616"/>
            <a:ext cx="6552568" cy="7571184"/>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EPI categoría 3 - En conformidad con la normativa correspondiente</a:t>
            </a:r>
          </a:p>
          <a:p>
            <a:pPr algn="ctr"/>
            <a:r>
              <a:rPr lang="en-GB" sz="500" dirty="0">
                <a:solidFill>
                  <a:srgbClr val="000000"/>
                </a:solidFill>
                <a:latin typeface="Calibri"/>
                <a:cs typeface="Calibri"/>
              </a:rPr>
              <a:t>La presencia de cintas retrorreflectantes sobre esta prenda no la convierten en una EPI de alta visibilidad.</a:t>
            </a:r>
          </a:p>
          <a:p>
            <a:pPr algn="ctr"/>
            <a:endParaRPr lang="en-GB" sz="600" b="1" dirty="0">
              <a:latin typeface="Calibri"/>
              <a:cs typeface="Calibri"/>
            </a:endParaRPr>
          </a:p>
          <a:p>
            <a:pPr>
              <a:tabLst>
                <a:tab pos="266700" algn="l"/>
              </a:tabLst>
            </a:pPr>
            <a:r>
              <a:rPr lang="en-GB" sz="600" b="1" dirty="0">
                <a:latin typeface="Calibri"/>
                <a:cs typeface="Calibri"/>
              </a:rPr>
              <a:t>	EN ISO 13688:2013 (EN 340:2003) - Ropa de protección. Requisitos generales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ISO 11612: 2015 - A1 A2 B1 C1 E2 F1 - Ropa de protección para trabajadores contra el </a:t>
            </a:r>
          </a:p>
          <a:p>
            <a:pPr>
              <a:tabLst>
                <a:tab pos="266700" algn="l"/>
              </a:tabLst>
            </a:pPr>
            <a:r>
              <a:rPr lang="en-GB" sz="600" b="1" dirty="0">
                <a:latin typeface="Calibri"/>
                <a:cs typeface="Calibri"/>
              </a:rPr>
              <a:t>	</a:t>
            </a:r>
            <a:r>
              <a:rPr lang="en-GB" sz="600" b="1" dirty="0" err="1">
                <a:latin typeface="Calibri"/>
                <a:cs typeface="Calibri"/>
              </a:rPr>
              <a:t>calor</a:t>
            </a:r>
            <a:r>
              <a:rPr lang="en-GB" sz="600" b="1" dirty="0">
                <a:latin typeface="Calibri"/>
                <a:cs typeface="Calibri"/>
              </a:rPr>
              <a:t> y la llama</a:t>
            </a:r>
          </a:p>
          <a:p>
            <a:pPr>
              <a:tabLst>
                <a:tab pos="261938" algn="l"/>
              </a:tabLst>
            </a:pPr>
            <a:endParaRPr lang="en-GB" sz="600" b="1" dirty="0">
              <a:latin typeface="Calibri"/>
              <a:cs typeface="Calibri"/>
            </a:endParaRPr>
          </a:p>
          <a:p>
            <a:pPr>
              <a:tabLst>
                <a:tab pos="261938" algn="l"/>
              </a:tabLst>
            </a:pPr>
            <a:r>
              <a:rPr lang="en-GB" sz="600" dirty="0">
                <a:latin typeface="Calibri"/>
                <a:cs typeface="Calibri"/>
              </a:rPr>
              <a:t>	Pretratamiento – 5 y 50 ciclos de lavado a 75 °C, de acuerdo con la norma ISO 15797: 2002/COR 1: 2004 - Método 8 y A (Secado en secadora) </a:t>
            </a:r>
          </a:p>
          <a:p>
            <a:pPr>
              <a:tabLst>
                <a:tab pos="266700" algn="l"/>
              </a:tabLst>
            </a:pPr>
            <a:r>
              <a:rPr lang="en-GB" sz="600" b="1" dirty="0">
                <a:latin typeface="Calibri"/>
                <a:cs typeface="Calibri"/>
              </a:rPr>
              <a:t>	A1/A2: </a:t>
            </a:r>
            <a:r>
              <a:rPr lang="en-GB" sz="600" dirty="0">
                <a:latin typeface="Calibri"/>
                <a:cs typeface="Calibri"/>
              </a:rPr>
              <a:t>Propagación limitada de la llama, </a:t>
            </a:r>
            <a:r>
              <a:rPr lang="en-GB" sz="600" b="1" dirty="0">
                <a:latin typeface="Calibri"/>
                <a:cs typeface="Calibri"/>
              </a:rPr>
              <a:t>B1:</a:t>
            </a:r>
            <a:r>
              <a:rPr lang="en-GB" sz="600" dirty="0">
                <a:latin typeface="Calibri"/>
                <a:cs typeface="Calibri"/>
              </a:rPr>
              <a:t>Resistencia al calor de convección, </a:t>
            </a:r>
            <a:r>
              <a:rPr lang="en-GB" sz="600" b="1" dirty="0">
                <a:latin typeface="Calibri"/>
                <a:cs typeface="Calibri"/>
              </a:rPr>
              <a:t>C1: </a:t>
            </a:r>
            <a:r>
              <a:rPr lang="en-GB" sz="600" dirty="0">
                <a:latin typeface="Calibri"/>
                <a:cs typeface="Calibri"/>
              </a:rPr>
              <a:t>Resistencia al calor radiante, </a:t>
            </a:r>
          </a:p>
          <a:p>
            <a:pPr>
              <a:tabLst>
                <a:tab pos="266700" algn="l"/>
              </a:tabLst>
            </a:pPr>
            <a:r>
              <a:rPr lang="en-GB" sz="600" b="1" dirty="0">
                <a:latin typeface="Calibri"/>
                <a:cs typeface="Calibri"/>
              </a:rPr>
              <a:t>	F1: </a:t>
            </a:r>
            <a:r>
              <a:rPr lang="en-GB" sz="600" dirty="0">
                <a:latin typeface="Calibri"/>
                <a:cs typeface="Calibri"/>
              </a:rPr>
              <a:t>Resistencia al calor </a:t>
            </a:r>
            <a:r>
              <a:rPr lang="en-GB" sz="600" dirty="0" err="1">
                <a:latin typeface="Calibri"/>
                <a:cs typeface="Calibri"/>
              </a:rPr>
              <a:t>por</a:t>
            </a:r>
            <a:r>
              <a:rPr lang="en-GB" sz="600" dirty="0">
                <a:latin typeface="Calibri"/>
                <a:cs typeface="Calibri"/>
              </a:rPr>
              <a:t> </a:t>
            </a:r>
            <a:r>
              <a:rPr lang="en-GB" sz="600" dirty="0" err="1">
                <a:latin typeface="Calibri"/>
                <a:cs typeface="Calibri"/>
              </a:rPr>
              <a:t>contacto</a:t>
            </a:r>
            <a:r>
              <a:rPr lang="en-GB" sz="600" dirty="0">
                <a:latin typeface="Calibri"/>
                <a:cs typeface="Calibri"/>
              </a:rPr>
              <a:t>. </a:t>
            </a:r>
            <a:r>
              <a:rPr lang="en-GB" sz="600" b="1" dirty="0">
                <a:latin typeface="Calibri"/>
                <a:cs typeface="Calibri"/>
              </a:rPr>
              <a:t>E2:</a:t>
            </a:r>
            <a:r>
              <a:rPr lang="en-GB" sz="600" dirty="0">
                <a:latin typeface="Calibri"/>
                <a:cs typeface="Calibri"/>
              </a:rPr>
              <a:t> Resistencia a las salpicaduras de hierro fundido</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EN ISO 11611:2015 - Clase 1 - A1 A2- Ropa de protección para su uso durante la soldadura y procesos afines </a:t>
            </a:r>
          </a:p>
          <a:p>
            <a:pPr>
              <a:tabLst>
                <a:tab pos="266700" algn="l"/>
              </a:tabLst>
            </a:pPr>
            <a:endParaRPr lang="en-GB" sz="600" b="1" dirty="0">
              <a:latin typeface="Calibri"/>
              <a:cs typeface="Calibri"/>
            </a:endParaRPr>
          </a:p>
          <a:p>
            <a:pPr>
              <a:tabLst>
                <a:tab pos="266700" algn="l"/>
              </a:tabLst>
            </a:pPr>
            <a:r>
              <a:rPr lang="en-GB" sz="600" dirty="0">
                <a:latin typeface="Calibri"/>
                <a:cs typeface="Calibri"/>
              </a:rPr>
              <a:t>	Pretratamiento– 5 ciclos de lavadoa 75 °C de acuerdo con la norma ISO 15797:2002/COR 1:2004 método 8 y secado A (Secado en secadora) </a:t>
            </a:r>
          </a:p>
          <a:p>
            <a:pPr>
              <a:tabLst>
                <a:tab pos="266700" algn="l"/>
              </a:tabLst>
            </a:pPr>
            <a:r>
              <a:rPr lang="en-GB" sz="600" b="1" dirty="0">
                <a:latin typeface="Calibri"/>
                <a:cs typeface="Calibri"/>
              </a:rPr>
              <a:t>	</a:t>
            </a:r>
            <a:r>
              <a:rPr lang="en-GB" sz="600" b="1" dirty="0" err="1">
                <a:latin typeface="Calibri"/>
                <a:cs typeface="Calibri"/>
              </a:rPr>
              <a:t>Clase</a:t>
            </a:r>
            <a:r>
              <a:rPr lang="en-GB" sz="600" b="1" dirty="0">
                <a:latin typeface="Calibri"/>
                <a:cs typeface="Calibri"/>
              </a:rPr>
              <a:t> 1</a:t>
            </a:r>
            <a:r>
              <a:rPr lang="en-GB" sz="600" dirty="0">
                <a:latin typeface="Calibri"/>
                <a:cs typeface="Calibri"/>
              </a:rPr>
              <a:t> - Protección contra técnicas de soldadura y situaciones menos peligrosas, con pocas salpicaduras y bajo calor radiante.</a:t>
            </a:r>
          </a:p>
          <a:p>
            <a:pPr>
              <a:tabLst>
                <a:tab pos="266700" algn="l"/>
              </a:tabLst>
            </a:pPr>
            <a:r>
              <a:rPr lang="en-GB" sz="600" dirty="0">
                <a:latin typeface="Calibri"/>
                <a:cs typeface="Calibri"/>
              </a:rPr>
              <a:t>	 </a:t>
            </a:r>
            <a:r>
              <a:rPr lang="en-GB" sz="600" b="1" dirty="0">
                <a:latin typeface="Calibri"/>
                <a:cs typeface="Calibri"/>
              </a:rPr>
              <a:t>A1/A2</a:t>
            </a:r>
            <a:r>
              <a:rPr lang="en-GB" sz="600" dirty="0">
                <a:latin typeface="Calibri"/>
                <a:cs typeface="Calibri"/>
              </a:rPr>
              <a:t>- Propagación limitada de la llama</a:t>
            </a:r>
          </a:p>
          <a:p>
            <a:pPr>
              <a:tabLst>
                <a:tab pos="266700" algn="l"/>
              </a:tabLst>
            </a:pPr>
            <a:endParaRPr lang="en-GB" sz="500" b="1" dirty="0">
              <a:latin typeface="Calibri"/>
              <a:cs typeface="Calibri"/>
            </a:endParaRPr>
          </a:p>
          <a:p>
            <a:pPr>
              <a:tabLst>
                <a:tab pos="261938" algn="l"/>
              </a:tabLst>
            </a:pPr>
            <a:r>
              <a:rPr lang="en-GB" sz="600" b="1" dirty="0">
                <a:latin typeface="Calibri"/>
                <a:cs typeface="Calibri"/>
              </a:rPr>
              <a:t>	EN &gt;1149-5:2008 - Ropa de protección – Propiedades electrostáticas – Parte 5</a:t>
            </a:r>
            <a:br>
              <a:rPr lang="en-GB" sz="600" b="1" dirty="0">
                <a:latin typeface="Calibri"/>
                <a:cs typeface="Calibri"/>
              </a:rPr>
            </a:br>
            <a:r>
              <a:rPr lang="en-GB" sz="600" b="1" dirty="0">
                <a:latin typeface="Calibri"/>
                <a:cs typeface="Calibri"/>
              </a:rPr>
              <a:t>	</a:t>
            </a:r>
            <a:r>
              <a:rPr lang="en-GB" sz="600" dirty="0" err="1">
                <a:latin typeface="Calibri"/>
                <a:cs typeface="Calibri"/>
              </a:rPr>
              <a:t>Pretratamiento</a:t>
            </a:r>
            <a:r>
              <a:rPr lang="en-GB" sz="600" dirty="0">
                <a:latin typeface="Calibri"/>
                <a:cs typeface="Calibri"/>
              </a:rPr>
              <a:t>- 5 ciclos de lavado a 75 °C de acuerdo con la norma ISO 15797:2002/COR 1:2004 método 8 y secado A </a:t>
            </a:r>
          </a:p>
          <a:p>
            <a:pPr>
              <a:tabLst>
                <a:tab pos="261938" algn="l"/>
              </a:tabLst>
            </a:pPr>
            <a:r>
              <a:rPr lang="en-GB" sz="600" dirty="0">
                <a:latin typeface="Calibri"/>
                <a:cs typeface="Calibri"/>
              </a:rPr>
              <a:t>	</a:t>
            </a:r>
            <a:r>
              <a:rPr lang="en-GB" sz="600" dirty="0" err="1">
                <a:latin typeface="Calibri"/>
                <a:cs typeface="Calibri"/>
              </a:rPr>
              <a:t>Ensayadas</a:t>
            </a:r>
            <a:r>
              <a:rPr lang="en-GB" sz="600" dirty="0">
                <a:latin typeface="Calibri"/>
                <a:cs typeface="Calibri"/>
              </a:rPr>
              <a:t> de acuerdo con el método 2 a una temperatura de: </a:t>
            </a:r>
            <a:r>
              <a:rPr lang="en-GB" sz="600" dirty="0">
                <a:latin typeface="Calibri" charset="0"/>
                <a:ea typeface="Calibri" charset="0"/>
                <a:cs typeface="Calibri" charset="0"/>
              </a:rPr>
              <a:t>23±1</a:t>
            </a:r>
            <a:r>
              <a:rPr lang="en-GB" sz="600" dirty="0">
                <a:latin typeface="Calibri"/>
                <a:cs typeface="Calibri"/>
              </a:rPr>
              <a:t>°C y </a:t>
            </a:r>
            <a:r>
              <a:rPr lang="en-GB" sz="600" dirty="0">
                <a:latin typeface="Calibri" charset="0"/>
                <a:ea typeface="Calibri" charset="0"/>
                <a:cs typeface="Calibri" charset="0"/>
              </a:rPr>
              <a:t>25±5</a:t>
            </a:r>
            <a:r>
              <a:rPr lang="en-GB" sz="600" dirty="0">
                <a:latin typeface="Calibri"/>
                <a:cs typeface="Calibri"/>
              </a:rPr>
              <a:t>% de humedad relativa: t50&lt;4s or S&gt;0.2</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IEC 61482-2:2009 - Clase 1 - 4 kA - Ropa de protección contra riesgos térmicos de arco eléctrico </a:t>
            </a:r>
          </a:p>
          <a:p>
            <a:pPr>
              <a:tabLst>
                <a:tab pos="266700" algn="l"/>
              </a:tabLst>
            </a:pPr>
            <a:r>
              <a:rPr lang="en-GB" sz="600" dirty="0">
                <a:latin typeface="Calibri"/>
                <a:cs typeface="Calibri"/>
              </a:rPr>
              <a:t>	Pretratamiento - 5 ciclos de lavado a 75 °C, de acuerdo con la norma ISO 15797:2002/COR 1:2004 - Método 8 y secado A (secado en secadora) </a:t>
            </a:r>
          </a:p>
          <a:p>
            <a:pPr>
              <a:tabLst>
                <a:tab pos="266700" algn="l"/>
              </a:tabLst>
            </a:pPr>
            <a:r>
              <a:rPr lang="en-GB" sz="600" b="1" dirty="0">
                <a:latin typeface="Calibri"/>
                <a:cs typeface="Calibri"/>
              </a:rPr>
              <a:t>                </a:t>
            </a:r>
            <a:r>
              <a:rPr lang="en-GB" sz="600" b="1" dirty="0" err="1">
                <a:latin typeface="Calibri"/>
                <a:cs typeface="Calibri"/>
              </a:rPr>
              <a:t>Clase</a:t>
            </a:r>
            <a:r>
              <a:rPr lang="en-GB" sz="600" b="1" dirty="0">
                <a:latin typeface="Calibri"/>
                <a:cs typeface="Calibri"/>
              </a:rPr>
              <a:t> 1 </a:t>
            </a:r>
            <a:r>
              <a:rPr lang="en-GB" sz="600" dirty="0">
                <a:latin typeface="Calibri"/>
                <a:cs typeface="Calibri"/>
              </a:rPr>
              <a:t>- Arco de 4 kA - Tiempo 500 ms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13034:2005 + A1:2009 - Ropa de protección contra productos químicos líquidos.</a:t>
            </a:r>
            <a:r>
              <a:rPr lang="en-GB" sz="600" dirty="0">
                <a:latin typeface="Calibri"/>
                <a:cs typeface="Calibri"/>
              </a:rPr>
              <a:t> </a:t>
            </a:r>
          </a:p>
          <a:p>
            <a:pPr>
              <a:tabLst>
                <a:tab pos="266700" algn="l"/>
                <a:tab pos="717550" algn="l"/>
              </a:tabLst>
            </a:pPr>
            <a:r>
              <a:rPr lang="fr-FR" sz="600" dirty="0">
                <a:latin typeface="Calibri"/>
                <a:cs typeface="Calibri"/>
              </a:rPr>
              <a:t>	</a:t>
            </a:r>
            <a:r>
              <a:rPr lang="en-GB" sz="600" dirty="0">
                <a:latin typeface="Calibri"/>
                <a:cs typeface="Calibri"/>
              </a:rPr>
              <a:t>Pretratamiento– 5 y 10 ciclos de lavadoa 75 °C de acuerdo con la norma ISO 15797:2002/COR 1:2004 método 8 y secado A (Secado en secadora) </a:t>
            </a:r>
            <a:endParaRPr lang="fr-FR" sz="600" dirty="0">
              <a:latin typeface="Calibri"/>
              <a:cs typeface="Calibri"/>
            </a:endParaRPr>
          </a:p>
          <a:p>
            <a:pPr>
              <a:tabLst>
                <a:tab pos="266700" algn="l"/>
                <a:tab pos="717550" algn="l"/>
              </a:tabLst>
            </a:pPr>
            <a:r>
              <a:rPr lang="fr-FR" sz="600" dirty="0">
                <a:latin typeface="Calibri"/>
                <a:cs typeface="Calibri"/>
              </a:rPr>
              <a:t>	</a:t>
            </a:r>
            <a:r>
              <a:rPr lang="en-GB" sz="600" dirty="0">
                <a:latin typeface="Calibri"/>
                <a:cs typeface="Calibri"/>
              </a:rPr>
              <a:t>Actuaciones: Mono 8MTHCN y 8MTHCO - </a:t>
            </a:r>
            <a:r>
              <a:rPr lang="en-GB" sz="600" b="1" dirty="0">
                <a:latin typeface="Calibri"/>
                <a:cs typeface="Calibri"/>
              </a:rPr>
              <a:t>tipo 6</a:t>
            </a:r>
          </a:p>
          <a:p>
            <a:pPr>
              <a:tabLst>
                <a:tab pos="266700" algn="l"/>
                <a:tab pos="717550" algn="l"/>
              </a:tabLst>
            </a:pPr>
            <a:r>
              <a:rPr lang="en-GB" sz="600" dirty="0">
                <a:latin typeface="Calibri"/>
                <a:cs typeface="Calibri"/>
              </a:rPr>
              <a:t>			Chaqueta 8MTHJN - </a:t>
            </a:r>
            <a:r>
              <a:rPr lang="en-GB" sz="600" b="1" dirty="0">
                <a:latin typeface="Calibri"/>
                <a:cs typeface="Calibri"/>
              </a:rPr>
              <a:t>Tipo PB 6</a:t>
            </a:r>
          </a:p>
          <a:p>
            <a:pPr>
              <a:tabLst>
                <a:tab pos="266700" algn="l"/>
                <a:tab pos="717550" algn="l"/>
              </a:tabLst>
            </a:pPr>
            <a:r>
              <a:rPr lang="en-GB" sz="600" dirty="0">
                <a:latin typeface="Calibri"/>
                <a:cs typeface="Calibri"/>
              </a:rPr>
              <a:t>			Pantalones 8MTHTN - </a:t>
            </a:r>
            <a:r>
              <a:rPr lang="en-GB" sz="600" b="1" dirty="0">
                <a:latin typeface="Calibri"/>
                <a:cs typeface="Calibri"/>
              </a:rPr>
              <a:t>Tipo PB 6</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14404: 2004 + A1:2010 (Mono y pantalones) Rodilleras para trabajo en posición arrodillada </a:t>
            </a:r>
          </a:p>
          <a:p>
            <a:pPr>
              <a:tabLst>
                <a:tab pos="266700" algn="l"/>
              </a:tabLst>
            </a:pPr>
            <a:r>
              <a:rPr lang="en-GB" sz="600" dirty="0">
                <a:latin typeface="Calibri"/>
                <a:cs typeface="Calibri"/>
              </a:rPr>
              <a:t>         	</a:t>
            </a:r>
            <a:r>
              <a:rPr lang="en-GB" sz="600" dirty="0" err="1">
                <a:latin typeface="Calibri"/>
                <a:cs typeface="Calibri"/>
              </a:rPr>
              <a:t>Pretratamiento</a:t>
            </a:r>
            <a:r>
              <a:rPr lang="en-GB" sz="600" dirty="0">
                <a:latin typeface="Calibri"/>
                <a:cs typeface="Calibri"/>
              </a:rPr>
              <a:t>– 5 ciclos de lavado a 75 °C de acuerdo con la norma ISO 15797:2002/COR 1:2004 método 8 y secado A (Secado en secadora) </a:t>
            </a:r>
          </a:p>
          <a:p>
            <a:pPr>
              <a:tabLst>
                <a:tab pos="266700" algn="l"/>
              </a:tabLst>
            </a:pPr>
            <a:r>
              <a:rPr lang="en-GB" sz="600" dirty="0">
                <a:latin typeface="Calibri"/>
                <a:cs typeface="Calibri"/>
              </a:rPr>
              <a:t>	Actuaciones: Mono 8MTHCN y 8MTHCO - </a:t>
            </a:r>
            <a:r>
              <a:rPr lang="en-GB" sz="600" b="1" dirty="0">
                <a:latin typeface="Calibri"/>
                <a:cs typeface="Calibri"/>
              </a:rPr>
              <a:t>Tipo 2 - Nivel 0 </a:t>
            </a:r>
            <a:r>
              <a:rPr lang="en-GB" sz="600" dirty="0">
                <a:latin typeface="Calibri"/>
                <a:cs typeface="Calibri"/>
              </a:rPr>
              <a:t>(Aplicable con rodilleras ref. 8KNEE)</a:t>
            </a:r>
          </a:p>
          <a:p>
            <a:pPr>
              <a:tabLst>
                <a:tab pos="266700" algn="l"/>
              </a:tabLst>
            </a:pPr>
            <a:r>
              <a:rPr lang="en-GB" sz="600" dirty="0">
                <a:latin typeface="Calibri"/>
                <a:cs typeface="Calibri"/>
              </a:rPr>
              <a:t>		Pantalones 8MTHTN - </a:t>
            </a:r>
            <a:r>
              <a:rPr lang="en-GB" sz="600" b="1" dirty="0">
                <a:latin typeface="Calibri"/>
                <a:cs typeface="Calibri"/>
              </a:rPr>
              <a:t>Tipo 2 - N ivel0 </a:t>
            </a:r>
            <a:r>
              <a:rPr lang="en-GB" sz="600" dirty="0">
                <a:latin typeface="Calibri"/>
                <a:cs typeface="Calibri"/>
              </a:rPr>
              <a:t>(Aplicable con rodilleras ref. 8KNEE)</a:t>
            </a:r>
          </a:p>
          <a:p>
            <a:pPr>
              <a:tabLst>
                <a:tab pos="266700" algn="l"/>
              </a:tabLst>
            </a:pPr>
            <a:endParaRPr lang="en-GB" sz="200" dirty="0">
              <a:latin typeface="Calibri"/>
              <a:cs typeface="Calibri"/>
            </a:endParaRPr>
          </a:p>
          <a:p>
            <a:pPr>
              <a:tabLst>
                <a:tab pos="266700" algn="l"/>
              </a:tabLst>
            </a:pPr>
            <a:r>
              <a:rPr lang="en-GB" sz="600" b="1" dirty="0">
                <a:latin typeface="Calibri"/>
                <a:cs typeface="Calibri"/>
              </a:rPr>
              <a:t>	Las rodilleras se clasifican en clases de la siguiente manera:</a:t>
            </a:r>
          </a:p>
          <a:p>
            <a:pPr>
              <a:tabLst>
                <a:tab pos="266700" algn="l"/>
              </a:tabLst>
            </a:pPr>
            <a:r>
              <a:rPr lang="en-GB" sz="600" b="1" dirty="0" err="1">
                <a:latin typeface="Calibri"/>
                <a:cs typeface="Calibri"/>
              </a:rPr>
              <a:t>Tipo</a:t>
            </a:r>
            <a:r>
              <a:rPr lang="en-GB" sz="600" b="1" dirty="0">
                <a:latin typeface="Calibri"/>
                <a:cs typeface="Calibri"/>
              </a:rPr>
              <a:t> 1: </a:t>
            </a:r>
            <a:r>
              <a:rPr lang="en-GB" sz="600" dirty="0">
                <a:latin typeface="Calibri"/>
                <a:cs typeface="Calibri"/>
              </a:rPr>
              <a:t>Protectores de rodillas independientes de otras prendas de vestir, fijados alrededor de las piernas.	</a:t>
            </a:r>
          </a:p>
          <a:p>
            <a:pPr>
              <a:tabLst>
                <a:tab pos="266700" algn="l"/>
              </a:tabLst>
            </a:pPr>
            <a:r>
              <a:rPr lang="en-GB" sz="600" b="1" dirty="0">
                <a:latin typeface="Calibri"/>
                <a:cs typeface="Calibri"/>
              </a:rPr>
              <a:t>Tipo 2 : </a:t>
            </a:r>
            <a:r>
              <a:rPr lang="en-GB" sz="600" dirty="0">
                <a:latin typeface="Calibri"/>
                <a:cs typeface="Calibri"/>
              </a:rPr>
              <a:t>Protectores de rodillas de espuma o con otro relleno, insertados en bolsillos sobre las piernas o unidos permanentemente a los pantalones.⇥</a:t>
            </a:r>
          </a:p>
          <a:p>
            <a:pPr>
              <a:tabLst>
                <a:tab pos="266700" algn="l"/>
              </a:tabLst>
            </a:pPr>
            <a:r>
              <a:rPr lang="en-GB" sz="600" b="1" dirty="0" err="1">
                <a:latin typeface="Calibri"/>
                <a:cs typeface="Calibri"/>
              </a:rPr>
              <a:t>Tipo</a:t>
            </a:r>
            <a:r>
              <a:rPr lang="en-GB" sz="600" b="1" dirty="0">
                <a:latin typeface="Calibri"/>
                <a:cs typeface="Calibri"/>
              </a:rPr>
              <a:t> 3: </a:t>
            </a:r>
            <a:r>
              <a:rPr lang="en-GB" sz="600" dirty="0">
                <a:latin typeface="Calibri"/>
                <a:cs typeface="Calibri"/>
              </a:rPr>
              <a:t>Protectores de rodillas no pegados al cuerpo, que se colocan en su posición con el movimiento del usuario.⇥</a:t>
            </a:r>
          </a:p>
          <a:p>
            <a:pPr>
              <a:tabLst>
                <a:tab pos="266700" algn="l"/>
              </a:tabLst>
            </a:pPr>
            <a:r>
              <a:rPr lang="en-GB" sz="600" b="1" dirty="0" err="1">
                <a:latin typeface="Calibri"/>
                <a:cs typeface="Calibri"/>
              </a:rPr>
              <a:t>Tipo</a:t>
            </a:r>
            <a:r>
              <a:rPr lang="en-GB" sz="600" b="1" dirty="0">
                <a:latin typeface="Calibri"/>
                <a:cs typeface="Calibri"/>
              </a:rPr>
              <a:t> 4: </a:t>
            </a:r>
            <a:r>
              <a:rPr lang="en-GB" sz="600" dirty="0">
                <a:latin typeface="Calibri"/>
                <a:cs typeface="Calibri"/>
              </a:rPr>
              <a:t>Protectores de rodillas que forman parte de una unidad con funciones adicionales, tales como un marco de apoyo para estar de pie o un asiento con soporte para rodillas. Se pueden llevar pegados el cuerpo o como un accesorio independiente.</a:t>
            </a:r>
          </a:p>
          <a:p>
            <a:pPr>
              <a:tabLst>
                <a:tab pos="266700" algn="l"/>
              </a:tabLst>
            </a:pPr>
            <a:endParaRPr lang="en-GB" sz="300" b="1" dirty="0">
              <a:latin typeface="Calibri"/>
              <a:cs typeface="Calibri"/>
            </a:endParaRPr>
          </a:p>
          <a:p>
            <a:pPr>
              <a:tabLst>
                <a:tab pos="266700" algn="l"/>
              </a:tabLst>
            </a:pPr>
            <a:r>
              <a:rPr lang="en-GB" sz="600" b="1" dirty="0" err="1">
                <a:latin typeface="Calibri"/>
                <a:cs typeface="Calibri"/>
              </a:rPr>
              <a:t>Nivel</a:t>
            </a:r>
            <a:r>
              <a:rPr lang="en-GB" sz="600" b="1" dirty="0">
                <a:latin typeface="Calibri"/>
                <a:cs typeface="Calibri"/>
              </a:rPr>
              <a:t> de Protección de 0: </a:t>
            </a:r>
            <a:r>
              <a:rPr lang="en-GB" sz="600" dirty="0">
                <a:latin typeface="Calibri"/>
                <a:cs typeface="Calibri"/>
              </a:rPr>
              <a:t>superficies de los suelos planos⇥</a:t>
            </a:r>
          </a:p>
          <a:p>
            <a:pPr>
              <a:tabLst>
                <a:tab pos="266700" algn="l"/>
              </a:tabLst>
            </a:pPr>
            <a:r>
              <a:rPr lang="en-GB" sz="600" b="1" dirty="0" err="1">
                <a:latin typeface="Calibri"/>
                <a:cs typeface="Calibri"/>
              </a:rPr>
              <a:t>Proteccion</a:t>
            </a:r>
            <a:r>
              <a:rPr lang="en-GB" sz="600" b="1" dirty="0">
                <a:latin typeface="Calibri"/>
                <a:cs typeface="Calibri"/>
              </a:rPr>
              <a:t> Nivel 1: </a:t>
            </a:r>
            <a:r>
              <a:rPr lang="en-GB" sz="600" dirty="0">
                <a:latin typeface="Calibri"/>
                <a:cs typeface="Calibri"/>
              </a:rPr>
              <a:t>Las superficies planas o irregulares de piso. Protege contra la penetración de una fuerza de al menos (100 ± 5) N	</a:t>
            </a:r>
          </a:p>
          <a:p>
            <a:pPr>
              <a:tabLst>
                <a:tab pos="266700" algn="l"/>
              </a:tabLst>
            </a:pPr>
            <a:r>
              <a:rPr lang="en-GB" sz="600" b="1" dirty="0" err="1">
                <a:latin typeface="Calibri"/>
                <a:cs typeface="Calibri"/>
              </a:rPr>
              <a:t>Nivel</a:t>
            </a:r>
            <a:r>
              <a:rPr lang="en-GB" sz="600" b="1" dirty="0">
                <a:latin typeface="Calibri"/>
                <a:cs typeface="Calibri"/>
              </a:rPr>
              <a:t> de protección 2: </a:t>
            </a:r>
            <a:r>
              <a:rPr lang="en-GB" sz="600" dirty="0">
                <a:latin typeface="Calibri"/>
                <a:cs typeface="Calibri"/>
              </a:rPr>
              <a:t>superficies de suelo planas o irregulares bajo condiciones severas. Protege contra la penetración de una fuerza de al menos (250 ± 10) N.</a:t>
            </a:r>
          </a:p>
          <a:p>
            <a:r>
              <a:rPr lang="en-GB" sz="600" b="1" dirty="0" err="1">
                <a:latin typeface="Calibri"/>
                <a:cs typeface="Calibri"/>
              </a:rPr>
              <a:t>Instrucciones</a:t>
            </a:r>
            <a:r>
              <a:rPr lang="en-GB" sz="600" b="1" dirty="0">
                <a:latin typeface="Calibri"/>
                <a:cs typeface="Calibri"/>
              </a:rPr>
              <a:t> de cuidado</a:t>
            </a:r>
            <a:endParaRPr lang="en-GB" sz="600" dirty="0">
              <a:latin typeface="Calibri"/>
              <a:cs typeface="Calibri"/>
            </a:endParaRPr>
          </a:p>
          <a:p>
            <a:r>
              <a:rPr lang="en-GB" sz="500" dirty="0">
                <a:latin typeface="Calibri"/>
                <a:cs typeface="Calibri"/>
              </a:rPr>
              <a:t>Lavar a 75 °C, según la norma ISO 15797:2002/COR 1:2004 Método 8 y secado A en secadora.</a:t>
            </a:r>
          </a:p>
          <a:p>
            <a:r>
              <a:rPr lang="en-GB" sz="500" dirty="0">
                <a:latin typeface="Calibri"/>
                <a:cs typeface="Calibri"/>
              </a:rPr>
              <a:t>No usar lejía ni ácidos durante el aclarado. </a:t>
            </a:r>
          </a:p>
          <a:p>
            <a:r>
              <a:rPr lang="en-GB" sz="500" dirty="0">
                <a:latin typeface="Calibri"/>
                <a:cs typeface="Calibri"/>
              </a:rPr>
              <a:t>El uso de secadora está permitido. </a:t>
            </a:r>
          </a:p>
          <a:p>
            <a:r>
              <a:rPr lang="en-GB" sz="500" dirty="0">
                <a:latin typeface="Calibri"/>
                <a:cs typeface="Calibri"/>
              </a:rPr>
              <a:t>Planchar a temperatura intermedia (inferior a 150 °C). </a:t>
            </a:r>
          </a:p>
          <a:p>
            <a:r>
              <a:rPr lang="en-GB" sz="500" dirty="0">
                <a:latin typeface="Calibri"/>
                <a:cs typeface="Calibri"/>
              </a:rPr>
              <a:t>Usar un producto de limpieza en seco que no sea el tricloroetileno. </a:t>
            </a:r>
          </a:p>
          <a:p>
            <a:r>
              <a:rPr lang="en-GB" sz="500" dirty="0">
                <a:latin typeface="Calibri"/>
                <a:cs typeface="Calibri"/>
              </a:rPr>
              <a:t>El EPI retardador de la propagación de la llama siempre se debe lavar por separado para evitar la eventual migración de fibras sueltas inflamables o de otros componentes. Prelavar las prendas sucias; es necesario asegurarse de que las prendas se aclaran adecuadamente después del lavado. Las prendas protectoras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r>
              <a:rPr lang="en-GB" sz="600" b="1" dirty="0" err="1">
                <a:latin typeface="Calibri"/>
                <a:cs typeface="Calibri"/>
              </a:rPr>
              <a:t>Almacenaje</a:t>
            </a:r>
            <a:endParaRPr lang="en-GB" sz="600" b="1" dirty="0">
              <a:latin typeface="Calibri"/>
              <a:cs typeface="Calibri"/>
            </a:endParaRPr>
          </a:p>
          <a:p>
            <a:r>
              <a:rPr lang="en-GB" sz="500" dirty="0">
                <a:latin typeface="Calibri"/>
                <a:cs typeface="Calibri"/>
              </a:rPr>
              <a:t>Es importante asegurarse de que las prendas no se almacenen en condiciones de humedad o bajo luz solar directa, ya que esta puede desvirtuar el color. </a:t>
            </a:r>
          </a:p>
          <a:p>
            <a:r>
              <a:rPr lang="en-GB" sz="500" dirty="0">
                <a:latin typeface="Calibri"/>
                <a:cs typeface="Calibri"/>
              </a:rPr>
              <a:t>Si las prendas no se utilizan durante un periodo de 1 año, deben lavarse de acuerdo con las instrucciones de cuidado antes de su uso. </a:t>
            </a:r>
          </a:p>
          <a:p>
            <a:pPr>
              <a:spcAft>
                <a:spcPts val="0"/>
              </a:spcAft>
            </a:pPr>
            <a:r>
              <a:rPr lang="en-GB" sz="600" b="1" dirty="0" err="1">
                <a:latin typeface="Calibri"/>
                <a:ea typeface="Calibri"/>
                <a:cs typeface="Calibri"/>
              </a:rPr>
              <a:t>Reciclaje</a:t>
            </a:r>
            <a:r>
              <a:rPr lang="en-GB" sz="600" b="1" dirty="0">
                <a:latin typeface="Calibri"/>
                <a:ea typeface="Calibri"/>
                <a:cs typeface="Calibri"/>
              </a:rPr>
              <a:t> </a:t>
            </a:r>
          </a:p>
          <a:p>
            <a:pPr>
              <a:spcAft>
                <a:spcPts val="0"/>
              </a:spcAft>
            </a:pPr>
            <a:r>
              <a:rPr lang="en-GB" sz="500" dirty="0">
                <a:latin typeface="Calibri"/>
                <a:ea typeface="Calibri"/>
                <a:cs typeface="Calibri"/>
              </a:rPr>
              <a:t>No tire la prenda a la basura después de su uso. Si la prenda no está contaminada, puede someterse a un proceso de reciclaje textil convencional. Si está contaminada, la prenda debe someterse a un proceso apropiado de recuperación de acuerdo con la normativa vigente.</a:t>
            </a:r>
            <a:endParaRPr lang="en-GB" sz="500" dirty="0">
              <a:latin typeface="Calibri"/>
              <a:cs typeface="Calibri"/>
            </a:endParaRPr>
          </a:p>
          <a:p>
            <a:r>
              <a:rPr lang="en-GB" sz="600" b="1" dirty="0" err="1">
                <a:latin typeface="Calibri"/>
                <a:cs typeface="Calibri"/>
              </a:rPr>
              <a:t>Recomendaciones</a:t>
            </a:r>
            <a:endParaRPr lang="en-GB" sz="600" b="1" dirty="0">
              <a:latin typeface="Calibri"/>
              <a:cs typeface="Calibri"/>
            </a:endParaRPr>
          </a:p>
          <a:p>
            <a:r>
              <a:rPr lang="en-GB" sz="500" dirty="0">
                <a:latin typeface="Calibri"/>
                <a:cs typeface="Calibri"/>
              </a:rPr>
              <a:t>Esta prenda es adecuada para un uso máximo de 8 horas a temperatura ambiente.  La ropa sucia puede dar lugar a una reducción de la protección. Las propiedades limitadas de propagación de la llama disminuirán si se contamina la prenda con líquidos inflamables. Si las prendas están en contacto directo con la piel, el riesgo de quemaduras puede no eliminarse por completo. Esta prenda únicamente protege la zona del cuerpo que cubre, puede ser necesaria protección corporal adicional. El uso de prendas no conformes con las normas EN 11612 y/o EN 1149-5 por encima de estas prendas elimina su efectividad. </a:t>
            </a:r>
          </a:p>
          <a:p>
            <a:r>
              <a:rPr lang="en-GB" sz="500" dirty="0">
                <a:latin typeface="Calibri"/>
                <a:cs typeface="Calibri"/>
              </a:rPr>
              <a:t>Durante las operaciones de soldadura se recomienda al usuario que cubra la parte delantera de su cuerpo al menos entre las costuras laterales. </a:t>
            </a:r>
          </a:p>
          <a:p>
            <a:r>
              <a:rPr lang="en-GB" sz="500" dirty="0">
                <a:latin typeface="Calibri"/>
                <a:cs typeface="Calibri"/>
              </a:rPr>
              <a:t>El nivel de protección contra las llamas se verá reducido si la ropa protectora del soldador está contaminada con materiales inflamables. </a:t>
            </a:r>
          </a:p>
          <a:p>
            <a:r>
              <a:rPr lang="en-GB" sz="500" dirty="0">
                <a:latin typeface="Calibri"/>
                <a:cs typeface="Calibri"/>
              </a:rPr>
              <a:t>Un aumento en el contenido de oxígeno en el aire provocará una reducción considerable de las prestaciones de la ropa de protección del soldador contra llamas. Se debe tener cuidado al soldar en espacios reducidos, ya que es posible, por ejemplo, que la atmósfera sufra un enriquecimiento de oxígeno. </a:t>
            </a:r>
          </a:p>
          <a:p>
            <a:r>
              <a:rPr lang="en-GB" sz="500" dirty="0">
                <a:latin typeface="Calibri"/>
                <a:cs typeface="Calibri"/>
              </a:rPr>
              <a:t>No se pueden proteger contra el contacto directo todas las partes destinadas a la soldadura y sometidas a tensión dentro de las instalaciones de soldadura por arco.  Puede ser necesaria protección parcial adicional para otras partes del cuerpo, por ejemplo, para soldaduras por encima de la cabeza. Esta prenda solo está diseñada para proteger contra un breve contacto accidental con las partes bajo tensión de un circuito de soldadura por arco y serán necesarias capas de aislamiento eléctrico adicional cuando el riesgo de descarga eléctrica sea mayor. </a:t>
            </a:r>
          </a:p>
          <a:p>
            <a:r>
              <a:rPr lang="en-GB" sz="500" dirty="0">
                <a:latin typeface="Calibri"/>
                <a:cs typeface="Calibri"/>
              </a:rPr>
              <a:t>En el caso de exposición a chorros de gas o líquido a alta presión, el uso de ropa de protección contra productos químicos Tipo 6 o PB6 puede resultar insuficiente. En el caso de productos químicos altamente concentrados, las prestaciones de la prenda pueden resultar insuficientes, tanto en términos de rendimiento de los materiales como en lo relativo a su confección. Solo el usuario puede juzgar la idoneidad de la prenda para su utilización con otros equipos, así como la duración de su efectividad. El fabricante no se hace responsable del uso indebido de la prenda.</a:t>
            </a:r>
          </a:p>
          <a:p>
            <a:r>
              <a:rPr lang="en-GB" sz="500" dirty="0">
                <a:latin typeface="Calibri"/>
                <a:cs typeface="Calibri"/>
              </a:rPr>
              <a:t>Los trabajadores que usen ropa de protección para la disipación de la carga electrostática deben estar debidamente conectados a tierra,</a:t>
            </a:r>
            <a:r>
              <a:rPr lang="en-GB" sz="500" dirty="0">
                <a:latin typeface="Calibri" charset="0"/>
                <a:ea typeface="Calibri" charset="0"/>
                <a:cs typeface="Calibri" charset="0"/>
              </a:rPr>
              <a:t>, de manera que la resistencia entre la persona y la tierra sea inferior a 10</a:t>
            </a:r>
            <a:r>
              <a:rPr lang="en-GB" sz="500" baseline="30000" dirty="0">
                <a:latin typeface="Calibri" charset="0"/>
                <a:ea typeface="Calibri" charset="0"/>
                <a:cs typeface="Calibri" charset="0"/>
              </a:rPr>
              <a:t> 8</a:t>
            </a:r>
            <a:r>
              <a:rPr lang="en-GB" sz="500" dirty="0">
                <a:latin typeface="Calibri" charset="0"/>
                <a:ea typeface="Calibri" charset="0"/>
                <a:cs typeface="Calibri" charset="0"/>
              </a:rPr>
              <a:t> Ω </a:t>
            </a:r>
            <a:r>
              <a:rPr lang="en-GB" sz="500" dirty="0">
                <a:latin typeface="Calibri"/>
                <a:cs typeface="Calibri"/>
              </a:rPr>
              <a:t>(mediante calzado para la disipación de la carga electrostática conforme con la EN 20345 o EN 20347 y el requisito auxiliar A u otros medios adecuados). </a:t>
            </a:r>
          </a:p>
          <a:p>
            <a:r>
              <a:rPr lang="en-GB" sz="500" dirty="0">
                <a:latin typeface="Calibri"/>
                <a:cs typeface="Calibri"/>
              </a:rPr>
              <a:t>La ropa de protección para la disipación de la carga electrostática no se debe abrir o quitar en presencia de atmósferas inflamables o explosivas o durante la manipulación de sustancias inflamables o explosivas. </a:t>
            </a:r>
          </a:p>
          <a:p>
            <a:r>
              <a:rPr lang="en-GB" sz="500" dirty="0">
                <a:latin typeface="Calibri"/>
                <a:cs typeface="Calibri"/>
              </a:rPr>
              <a:t>Las prestaciones de la ropa de protección para la disipación de la carga electrostática pueden verse afectadas por el desgaste y la rotura, así como por los lavados y la eventual contaminación. </a:t>
            </a:r>
          </a:p>
          <a:p>
            <a:r>
              <a:rPr lang="en-GB" sz="500" dirty="0">
                <a:latin typeface="Calibri"/>
                <a:cs typeface="Calibri"/>
              </a:rPr>
              <a:t>La ropa de protección para la disipación de la carga electrostática no debe utilizarse en atmósferas enriquecidas con oxígeno sin la aprobación previa del ingeniero de seguridad responsable. </a:t>
            </a:r>
          </a:p>
          <a:p>
            <a:r>
              <a:rPr lang="en-GB" sz="500" dirty="0">
                <a:latin typeface="Calibri"/>
                <a:cs typeface="Calibri"/>
              </a:rPr>
              <a:t>La protección electrostática proporcionada por la prenda se reduce cuando está húmeda, sucia o empapada de sudor. </a:t>
            </a:r>
          </a:p>
          <a:p>
            <a:r>
              <a:rPr lang="en-GB" sz="500" dirty="0">
                <a:latin typeface="Calibri"/>
                <a:cs typeface="Calibri"/>
              </a:rPr>
              <a:t>Los requisitos de la norma EN 1149-5 pueden no ser suficiente para el uso de las prendas en ciertas atmósferas explosivas.</a:t>
            </a:r>
          </a:p>
          <a:p>
            <a:r>
              <a:rPr lang="en-GB" sz="500" dirty="0">
                <a:latin typeface="Calibri"/>
                <a:cs typeface="Calibri"/>
              </a:rPr>
              <a:t>En caso de una prenda de protección de dos piezas, ambos elementos deben utilizarse conjuntamente para proporcionar el nivel de protección especificado.</a:t>
            </a:r>
          </a:p>
          <a:p>
            <a:r>
              <a:rPr lang="en-GB" sz="500" dirty="0">
                <a:latin typeface="Calibri"/>
                <a:cs typeface="Calibri"/>
              </a:rPr>
              <a:t>La prenda de protección de alta visibilidad no debe ser cubierta por otra ropa o equipo. El uso de una prenda de alta visibilidad no garantiza que el portador sea visible en todas las circunstancias y condiciones. La clase correspondiente al nivel de prestaciones correspondiente se puede obtener mediante el uso de una sola prenda o de un conjunto de prendas. Un conjunto de prendas puede presentar una clase de protección más alta que una sola prenda por separado. Esta clase eventualmente mayor se indica en el marcado de la prenda. Si la prenda de protección de alta visibilidad está sucia, sus prestaciones se verán afectadas. Tenga en cuenta que la clase de la prenda se basa en el área de material visible, por lo que el marcado de la superficie de las prendas está restringido. </a:t>
            </a:r>
          </a:p>
          <a:p>
            <a:r>
              <a:rPr lang="en-GB" sz="500" dirty="0">
                <a:latin typeface="Calibri"/>
                <a:cs typeface="Calibri"/>
              </a:rPr>
              <a:t>No se permite la modificación de esta prenda, por ejemplo, añadiendo logotipos, después de su aprobación tipo CE. </a:t>
            </a: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246311509"/>
              </p:ext>
            </p:extLst>
          </p:nvPr>
        </p:nvGraphicFramePr>
        <p:xfrm>
          <a:off x="304801" y="9129464"/>
          <a:ext cx="6248400" cy="601216"/>
        </p:xfrm>
        <a:graphic>
          <a:graphicData uri="http://schemas.openxmlformats.org/drawingml/2006/table">
            <a:tbl>
              <a:tblPr firstRow="1" bandRow="1">
                <a:effectLst/>
                <a:tableStyleId>{5C22544A-7EE6-4342-B048-85BDC9FD1C3A}</a:tableStyleId>
              </a:tblPr>
              <a:tblGrid>
                <a:gridCol w="2057399">
                  <a:extLst>
                    <a:ext uri="{9D8B030D-6E8A-4147-A177-3AD203B41FA5}">
                      <a16:colId xmlns:a16="http://schemas.microsoft.com/office/drawing/2014/main" xmlns="" val="20000"/>
                    </a:ext>
                  </a:extLst>
                </a:gridCol>
                <a:gridCol w="1984068">
                  <a:extLst>
                    <a:ext uri="{9D8B030D-6E8A-4147-A177-3AD203B41FA5}">
                      <a16:colId xmlns:a16="http://schemas.microsoft.com/office/drawing/2014/main" xmlns="" val="20001"/>
                    </a:ext>
                  </a:extLst>
                </a:gridCol>
                <a:gridCol w="2206933">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dirty="0">
                          <a:ln>
                            <a:noFill/>
                          </a:ln>
                          <a:solidFill>
                            <a:schemeClr val="tx1"/>
                          </a:solidFill>
                          <a:latin typeface="Calibri"/>
                          <a:cs typeface="Calibri"/>
                        </a:rPr>
                        <a:t>ENTIDAD NOTIFICADA - CONTROL DE LA PRODUCCIÓN</a:t>
                      </a:r>
                      <a:r>
                        <a:rPr lang="en-US" sz="600" baseline="0" dirty="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N.° 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(Alicante) - España</a:t>
                      </a:r>
                    </a:p>
                    <a:p>
                      <a:pPr algn="ctr"/>
                      <a:r>
                        <a:rPr lang="fr-FR" sz="600" dirty="0">
                          <a:ln>
                            <a:noFill/>
                          </a:ln>
                          <a:solidFill>
                            <a:schemeClr val="tx1"/>
                          </a:solidFill>
                          <a:latin typeface="Calibri"/>
                          <a:cs typeface="Calibri"/>
                        </a:rPr>
                        <a:t>Tel.</a:t>
                      </a:r>
                      <a:r>
                        <a:rPr lang="fr-FR" sz="600" baseline="0" dirty="0">
                          <a:ln>
                            <a:noFill/>
                          </a:ln>
                          <a:solidFill>
                            <a:schemeClr val="tx1"/>
                          </a:solidFill>
                          <a:latin typeface="Calibri"/>
                          <a:cs typeface="Calibri"/>
                        </a:rPr>
                        <a:t> +34 965 54 22 00 - Fax.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N° 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Reino Unido</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Tel.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Fax.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algn="r"/>
            <a:r>
              <a:rPr lang="en-GB" sz="500" dirty="0">
                <a:latin typeface="Calibri"/>
                <a:cs typeface="Calibri"/>
              </a:rPr>
              <a:t>Para el mono, se deben tomar las medidas más grandes entre B y C.</a:t>
            </a:r>
          </a:p>
          <a:p>
            <a:pPr algn="r"/>
            <a:r>
              <a:rPr lang="en-GB" sz="500" dirty="0">
                <a:latin typeface="Calibri"/>
                <a:cs typeface="Calibri"/>
              </a:rPr>
              <a:t>En caso de duda entre dos tallas, elija la mayor.</a:t>
            </a:r>
          </a:p>
          <a:p>
            <a:pPr algn="r"/>
            <a:r>
              <a:rPr lang="en-GB" sz="500" dirty="0">
                <a:latin typeface="Calibri"/>
                <a:cs typeface="Calibri"/>
              </a:rPr>
              <a:t>Tallas - de S a 3XL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anchor="ctr">
            <a:spAutoFit/>
          </a:bodyPr>
          <a:lstStyle/>
          <a:p>
            <a:pPr algn="ctr"/>
            <a:r>
              <a:rPr lang="fr-FR" sz="800" dirty="0" smtClean="0">
                <a:latin typeface="Calibri"/>
                <a:cs typeface="Calibri"/>
              </a:rPr>
              <a:t>v.20190214</a:t>
            </a:r>
            <a:endParaRPr lang="fr-FR" sz="800" dirty="0">
              <a:latin typeface="Calibri"/>
              <a:cs typeface="Calibri"/>
            </a:endParaRPr>
          </a:p>
        </p:txBody>
      </p:sp>
      <p:grpSp>
        <p:nvGrpSpPr>
          <p:cNvPr id="43" name="Grouper 42"/>
          <p:cNvGrpSpPr/>
          <p:nvPr/>
        </p:nvGrpSpPr>
        <p:grpSpPr>
          <a:xfrm>
            <a:off x="2871514" y="819400"/>
            <a:ext cx="341462" cy="364031"/>
            <a:chOff x="311379" y="1060561"/>
            <a:chExt cx="341462" cy="364031"/>
          </a:xfrm>
        </p:grpSpPr>
        <p:pic>
          <p:nvPicPr>
            <p:cNvPr id="44" name="Picture 20" descr="c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a:spcAft>
                  <a:spcPts val="0"/>
                </a:spcAft>
              </a:pPr>
              <a:r>
                <a:rPr lang="fr-FR" sz="1100" b="1" dirty="0">
                  <a:solidFill>
                    <a:srgbClr val="595959"/>
                  </a:solidFill>
                  <a:effectLst/>
                  <a:latin typeface="Calibri"/>
                  <a:ea typeface="Calibri"/>
                  <a:cs typeface="Times New Roman"/>
                </a:rPr>
                <a:t> </a:t>
              </a:r>
              <a:r>
                <a:rPr lang="fr-FR" sz="1100" b="1" dirty="0">
                  <a:effectLst/>
                  <a:latin typeface="Calibri"/>
                  <a:ea typeface="Calibri"/>
                  <a:cs typeface="Times New Roman"/>
                </a:rPr>
                <a:t>0339</a:t>
              </a:r>
              <a:endParaRPr lang="fr-FR" sz="1100" dirty="0">
                <a:effectLst/>
                <a:latin typeface="Calibri"/>
                <a:ea typeface="Calibri"/>
                <a:cs typeface="Times New Roman"/>
              </a:endParaRPr>
            </a:p>
          </p:txBody>
        </p:sp>
      </p:grpSp>
      <p:sp>
        <p:nvSpPr>
          <p:cNvPr id="48" name="ZoneTexte 47"/>
          <p:cNvSpPr txBox="1"/>
          <p:nvPr/>
        </p:nvSpPr>
        <p:spPr>
          <a:xfrm>
            <a:off x="116632" y="509670"/>
            <a:ext cx="3672408" cy="969496"/>
          </a:xfrm>
          <a:prstGeom prst="rect">
            <a:avLst/>
          </a:prstGeom>
          <a:noFill/>
        </p:spPr>
        <p:txBody>
          <a:bodyPr wrap="square">
            <a:spAutoFit/>
          </a:bodyPr>
          <a:lstStyle/>
          <a:p>
            <a:r>
              <a:rPr lang="en-GB" sz="900" b="1" u="sng" dirty="0">
                <a:latin typeface="Calibri"/>
                <a:cs typeface="Calibri"/>
              </a:rPr>
              <a:t>MANUAL DE INSTRUCCIONES</a:t>
            </a:r>
          </a:p>
          <a:p>
            <a:r>
              <a:rPr lang="en-US" sz="800" b="1" dirty="0">
                <a:latin typeface="Calibri" charset="0"/>
                <a:ea typeface="Calibri" charset="0"/>
                <a:cs typeface="Calibri" charset="0"/>
              </a:rPr>
              <a:t>El usuariofinal debe recibir y leer esta información.</a:t>
            </a:r>
            <a:endParaRPr lang="en-GB" sz="800" b="1" dirty="0">
              <a:latin typeface="Calibri"/>
              <a:cs typeface="Calibri"/>
            </a:endParaRPr>
          </a:p>
          <a:p>
            <a:r>
              <a:rPr lang="en-GB" sz="800" dirty="0">
                <a:latin typeface="Calibri"/>
                <a:cs typeface="Calibri"/>
              </a:rPr>
              <a:t>Sobretodo THOR - ref Armada. 8MTHCN, ref naranja. 8MTHCO</a:t>
            </a:r>
          </a:p>
          <a:p>
            <a:r>
              <a:rPr lang="en-GB" sz="800" dirty="0">
                <a:latin typeface="Calibri"/>
                <a:cs typeface="Calibri"/>
              </a:rPr>
              <a:t>Chaqueta THOR - Navy Ref. 8MTHJN</a:t>
            </a:r>
          </a:p>
          <a:p>
            <a:r>
              <a:rPr lang="en-GB" sz="800" dirty="0">
                <a:latin typeface="Calibri"/>
                <a:cs typeface="Calibri"/>
              </a:rPr>
              <a:t>Pantalones THOR - Navy Ref. 8MTHTN</a:t>
            </a:r>
          </a:p>
          <a:p>
            <a:r>
              <a:rPr lang="en-GB" sz="800" b="1" dirty="0">
                <a:latin typeface="Calibri"/>
                <a:cs typeface="Calibri"/>
              </a:rPr>
              <a:t>78 % algodón, 20 % poliéster, 2 % tejido antiestático, 300 g/m2</a:t>
            </a:r>
          </a:p>
          <a:p>
            <a:r>
              <a:rPr lang="en-GB" sz="800" dirty="0">
                <a:latin typeface="Calibri"/>
                <a:cs typeface="Calibri"/>
              </a:rPr>
              <a:t>Azul marino / naranja</a:t>
            </a:r>
          </a:p>
        </p:txBody>
      </p:sp>
      <p:pic>
        <p:nvPicPr>
          <p:cNvPr id="51" name="Image 50" descr="1161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3048000"/>
            <a:ext cx="180000" cy="180000"/>
          </a:xfrm>
          <a:prstGeom prst="rect">
            <a:avLst/>
          </a:prstGeom>
        </p:spPr>
      </p:pic>
      <p:pic>
        <p:nvPicPr>
          <p:cNvPr id="57" name="Image 56" descr="61482.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408080"/>
            <a:ext cx="180000" cy="180000"/>
          </a:xfrm>
          <a:prstGeom prst="rect">
            <a:avLst/>
          </a:prstGeom>
        </p:spPr>
      </p:pic>
      <p:pic>
        <p:nvPicPr>
          <p:cNvPr id="58" name="Image 57" descr="1440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0664" y="4339719"/>
            <a:ext cx="180000" cy="180000"/>
          </a:xfrm>
          <a:prstGeom prst="rect">
            <a:avLst/>
          </a:prstGeom>
        </p:spPr>
      </p:pic>
      <p:pic>
        <p:nvPicPr>
          <p:cNvPr id="59" name="Image 58" descr="1303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3804084"/>
            <a:ext cx="180000" cy="180000"/>
          </a:xfrm>
          <a:prstGeom prst="rect">
            <a:avLst/>
          </a:prstGeom>
        </p:spPr>
      </p:pic>
      <p:pic>
        <p:nvPicPr>
          <p:cNvPr id="33" name="Imag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227071" y="5638800"/>
            <a:ext cx="1066664" cy="252000"/>
          </a:xfrm>
          <a:prstGeom prst="rect">
            <a:avLst/>
          </a:prstGeom>
        </p:spPr>
      </p:pic>
      <p:pic>
        <p:nvPicPr>
          <p:cNvPr id="24" name="Image 23"/>
          <p:cNvPicPr>
            <a:picLocks noChangeAspect="1"/>
          </p:cNvPicPr>
          <p:nvPr/>
        </p:nvPicPr>
        <p:blipFill>
          <a:blip r:embed="rId12"/>
          <a:stretch>
            <a:fillRect/>
          </a:stretch>
        </p:blipFill>
        <p:spPr>
          <a:xfrm>
            <a:off x="5066945" y="2144688"/>
            <a:ext cx="1602415" cy="2808356"/>
          </a:xfrm>
          <a:prstGeom prst="rect">
            <a:avLst/>
          </a:prstGeom>
        </p:spPr>
      </p:pic>
      <p:pic>
        <p:nvPicPr>
          <p:cNvPr id="25" name="Image 24"/>
          <p:cNvPicPr>
            <a:picLocks noChangeAspect="1"/>
          </p:cNvPicPr>
          <p:nvPr/>
        </p:nvPicPr>
        <p:blipFill>
          <a:blip r:embed="rId13"/>
          <a:stretch>
            <a:fillRect/>
          </a:stretch>
        </p:blipFill>
        <p:spPr>
          <a:xfrm>
            <a:off x="3789040" y="1749096"/>
            <a:ext cx="2880320" cy="380642"/>
          </a:xfrm>
          <a:prstGeom prst="rect">
            <a:avLst/>
          </a:prstGeom>
        </p:spPr>
      </p:pic>
      <p:pic>
        <p:nvPicPr>
          <p:cNvPr id="28" name="Image 27">
            <a:extLst>
              <a:ext uri="{FF2B5EF4-FFF2-40B4-BE49-F238E27FC236}">
                <a16:creationId xmlns:a16="http://schemas.microsoft.com/office/drawing/2014/main" xmlns="" id="{BAD45F2F-B401-4BA8-9345-D27B8987144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pic>
        <p:nvPicPr>
          <p:cNvPr id="29" name="Image 28">
            <a:extLst>
              <a:ext uri="{FF2B5EF4-FFF2-40B4-BE49-F238E27FC236}">
                <a16:creationId xmlns:a16="http://schemas.microsoft.com/office/drawing/2014/main" xmlns="" id="{D72D8424-E8AC-4858-B2BC-9E1F6C6C3659}"/>
              </a:ext>
            </a:extLst>
          </p:cNvPr>
          <p:cNvPicPr>
            <a:picLocks noChangeAspect="1"/>
          </p:cNvPicPr>
          <p:nvPr/>
        </p:nvPicPr>
        <p:blipFill>
          <a:blip r:embed="rId15"/>
          <a:stretch>
            <a:fillRect/>
          </a:stretch>
        </p:blipFill>
        <p:spPr>
          <a:xfrm>
            <a:off x="4158545" y="462320"/>
            <a:ext cx="2590800" cy="643739"/>
          </a:xfrm>
          <a:prstGeom prst="rect">
            <a:avLst/>
          </a:prstGeom>
        </p:spPr>
      </p:pic>
    </p:spTree>
    <p:extLst>
      <p:ext uri="{BB962C8B-B14F-4D97-AF65-F5344CB8AC3E}">
        <p14:creationId xmlns:p14="http://schemas.microsoft.com/office/powerpoint/2010/main" val="166636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algn="ctr"/>
            <a:r>
              <a:rPr lang="en-GB" sz="1200" b="1" dirty="0">
                <a:latin typeface="Calibri"/>
                <a:cs typeface="Calibri"/>
              </a:rPr>
              <a:t>THOR Sortiment</a:t>
            </a:r>
            <a:endParaRPr lang="en-GB" sz="3600" dirty="0">
              <a:latin typeface="Calibri"/>
              <a:cs typeface="Calibri"/>
            </a:endParaRPr>
          </a:p>
        </p:txBody>
      </p:sp>
      <p:sp>
        <p:nvSpPr>
          <p:cNvPr id="22" name="Rectangle 21"/>
          <p:cNvSpPr/>
          <p:nvPr/>
        </p:nvSpPr>
        <p:spPr>
          <a:xfrm>
            <a:off x="188800" y="1496616"/>
            <a:ext cx="6552568" cy="7571184"/>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PSA Kategorie 3 – In Übereinstimmung mit den Normen</a:t>
            </a:r>
          </a:p>
          <a:p>
            <a:pPr algn="ctr"/>
            <a:r>
              <a:rPr lang="en-GB" sz="500" dirty="0">
                <a:solidFill>
                  <a:srgbClr val="000000"/>
                </a:solidFill>
                <a:latin typeface="Calibri"/>
                <a:cs typeface="Calibri"/>
              </a:rPr>
              <a:t>Das Vorhandensein von reflektierenden Bändern macht dieses Kleidungsstück nicht zu einer PSA mit hoher Sichtbarkeit</a:t>
            </a:r>
          </a:p>
          <a:p>
            <a:pPr>
              <a:tabLst>
                <a:tab pos="266700" algn="l"/>
              </a:tabLst>
            </a:pPr>
            <a:r>
              <a:rPr lang="en-GB" sz="600" b="1" dirty="0">
                <a:latin typeface="Calibri"/>
                <a:cs typeface="Calibri"/>
              </a:rPr>
              <a:t>	EN ISO 13688:2013 (EN 340:2003) - Schutzkleidung: Allgemeine Anforderungen</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ISO 11612:2015 – A1 A2 B1 C1 E2 F1 – Schutzkleidung - Kleidung zum Schutz </a:t>
            </a:r>
            <a:r>
              <a:rPr lang="en-GB" sz="600" b="1" dirty="0" err="1">
                <a:latin typeface="Calibri"/>
                <a:cs typeface="Calibri"/>
              </a:rPr>
              <a:t>gegen</a:t>
            </a:r>
            <a:r>
              <a:rPr lang="en-GB" sz="600" b="1" dirty="0">
                <a:latin typeface="Calibri"/>
                <a:cs typeface="Calibri"/>
              </a:rPr>
              <a:t> </a:t>
            </a:r>
          </a:p>
          <a:p>
            <a:pPr>
              <a:tabLst>
                <a:tab pos="266700" algn="l"/>
              </a:tabLst>
            </a:pPr>
            <a:r>
              <a:rPr lang="en-GB" sz="600" b="1" dirty="0">
                <a:latin typeface="Calibri"/>
                <a:cs typeface="Calibri"/>
              </a:rPr>
              <a:t>	</a:t>
            </a:r>
            <a:r>
              <a:rPr lang="en-GB" sz="600" b="1" dirty="0" err="1">
                <a:latin typeface="Calibri"/>
                <a:cs typeface="Calibri"/>
              </a:rPr>
              <a:t>Hitze</a:t>
            </a:r>
            <a:r>
              <a:rPr lang="en-GB" sz="600" b="1" dirty="0">
                <a:latin typeface="Calibri"/>
                <a:cs typeface="Calibri"/>
              </a:rPr>
              <a:t> und Flammen</a:t>
            </a:r>
          </a:p>
          <a:p>
            <a:pPr>
              <a:tabLst>
                <a:tab pos="261938" algn="l"/>
              </a:tabLst>
            </a:pPr>
            <a:endParaRPr lang="en-GB" sz="600" b="1" dirty="0">
              <a:latin typeface="Calibri"/>
              <a:cs typeface="Calibri"/>
            </a:endParaRPr>
          </a:p>
          <a:p>
            <a:pPr>
              <a:tabLst>
                <a:tab pos="261938" algn="l"/>
              </a:tabLst>
            </a:pPr>
            <a:r>
              <a:rPr lang="en-GB" sz="600" dirty="0">
                <a:latin typeface="Calibri"/>
                <a:cs typeface="Calibri"/>
              </a:rPr>
              <a:t>	Vorbehandlung – 5 &amp; 50 Wäschen bei 75°C entsprechend Norm ISO 15797:2002/COR 1:2004 Verfahren 8 &amp; A (Trocknen im Tumbler) </a:t>
            </a:r>
          </a:p>
          <a:p>
            <a:pPr>
              <a:tabLst>
                <a:tab pos="266700" algn="l"/>
              </a:tabLst>
            </a:pPr>
            <a:r>
              <a:rPr lang="en-GB" sz="600" b="1" dirty="0">
                <a:latin typeface="Calibri"/>
                <a:cs typeface="Calibri"/>
              </a:rPr>
              <a:t>	A1/A2: </a:t>
            </a:r>
            <a:r>
              <a:rPr lang="en-GB" sz="600" dirty="0">
                <a:latin typeface="Calibri"/>
                <a:cs typeface="Calibri"/>
              </a:rPr>
              <a:t>Begrenzte Flammenausbreitung, </a:t>
            </a:r>
            <a:r>
              <a:rPr lang="en-GB" sz="600" b="1" dirty="0">
                <a:latin typeface="Calibri"/>
                <a:cs typeface="Calibri"/>
              </a:rPr>
              <a:t>B1:</a:t>
            </a:r>
            <a:r>
              <a:rPr lang="en-GB" sz="600" dirty="0">
                <a:latin typeface="Calibri"/>
                <a:cs typeface="Calibri"/>
              </a:rPr>
              <a:t> Konvektionshitze-Widerstand, </a:t>
            </a:r>
            <a:r>
              <a:rPr lang="en-GB" sz="600" b="1" dirty="0">
                <a:latin typeface="Calibri"/>
                <a:cs typeface="Calibri"/>
              </a:rPr>
              <a:t>C1: </a:t>
            </a:r>
            <a:r>
              <a:rPr lang="en-GB" sz="600" dirty="0">
                <a:latin typeface="Calibri"/>
                <a:cs typeface="Calibri"/>
              </a:rPr>
              <a:t>Strahlungshitze-Widerstand, </a:t>
            </a:r>
            <a:r>
              <a:rPr lang="en-GB" sz="600" b="1" dirty="0">
                <a:latin typeface="Calibri"/>
                <a:cs typeface="Calibri"/>
              </a:rPr>
              <a:t>F1: </a:t>
            </a:r>
            <a:r>
              <a:rPr lang="en-GB" sz="600" dirty="0">
                <a:latin typeface="Calibri"/>
                <a:cs typeface="Calibri"/>
              </a:rPr>
              <a:t>Kontaktwärme-Widerstand</a:t>
            </a:r>
          </a:p>
          <a:p>
            <a:pPr>
              <a:tabLst>
                <a:tab pos="266700" algn="l"/>
              </a:tabLst>
            </a:pPr>
            <a:r>
              <a:rPr lang="en-GB" sz="600" b="1" dirty="0">
                <a:latin typeface="Calibri"/>
                <a:cs typeface="Calibri"/>
              </a:rPr>
              <a:t>	E2:</a:t>
            </a:r>
            <a:r>
              <a:rPr lang="en-GB" sz="600" dirty="0">
                <a:latin typeface="Calibri"/>
                <a:cs typeface="Calibri"/>
              </a:rPr>
              <a:t> Schutz gegen flüssiges Eisen</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EN ISO 11611: 2015 Klasse 2 – A1 A2 - Schutzkleidung für Schweißen und verwandte Verfahren </a:t>
            </a:r>
          </a:p>
          <a:p>
            <a:pPr>
              <a:tabLst>
                <a:tab pos="266700" algn="l"/>
              </a:tabLst>
            </a:pPr>
            <a:r>
              <a:rPr lang="en-GB" sz="600" dirty="0">
                <a:latin typeface="Calibri"/>
                <a:cs typeface="Calibri"/>
              </a:rPr>
              <a:t>	Vorbehandlung – 5 Wäschen bei 75°C gemäß Norm ISO 15797: 2002/COR 1:2004 Verfahren 8 &amp; A (Trocknen im Tumbler </a:t>
            </a:r>
          </a:p>
          <a:p>
            <a:pPr>
              <a:tabLst>
                <a:tab pos="266700" algn="l"/>
              </a:tabLst>
            </a:pPr>
            <a:r>
              <a:rPr lang="en-GB" sz="600" b="1" dirty="0">
                <a:latin typeface="Calibri"/>
                <a:cs typeface="Calibri"/>
              </a:rPr>
              <a:t>	Klasse 1</a:t>
            </a:r>
            <a:r>
              <a:rPr lang="en-GB" sz="600" dirty="0">
                <a:latin typeface="Calibri"/>
                <a:cs typeface="Calibri"/>
              </a:rPr>
              <a:t> - Schutz gegen weniger gefährdende Schweißverfahren und Arbeitsplatzsituationen mit weniger Schweißspritzern und </a:t>
            </a:r>
          </a:p>
          <a:p>
            <a:pPr>
              <a:tabLst>
                <a:tab pos="266700" algn="l"/>
              </a:tabLst>
            </a:pPr>
            <a:r>
              <a:rPr lang="en-GB" sz="600" dirty="0">
                <a:latin typeface="Calibri"/>
                <a:cs typeface="Calibri"/>
              </a:rPr>
              <a:t>	</a:t>
            </a:r>
            <a:r>
              <a:rPr lang="en-GB" sz="600" dirty="0" err="1">
                <a:latin typeface="Calibri"/>
                <a:cs typeface="Calibri"/>
              </a:rPr>
              <a:t>niedrigerer</a:t>
            </a:r>
            <a:r>
              <a:rPr lang="en-GB" sz="600" dirty="0">
                <a:latin typeface="Calibri"/>
                <a:cs typeface="Calibri"/>
              </a:rPr>
              <a:t> </a:t>
            </a:r>
            <a:r>
              <a:rPr lang="en-GB" sz="600" dirty="0" err="1">
                <a:latin typeface="Calibri"/>
                <a:cs typeface="Calibri"/>
              </a:rPr>
              <a:t>Strahlungswärme</a:t>
            </a:r>
            <a:r>
              <a:rPr lang="en-GB" sz="600" dirty="0">
                <a:latin typeface="Calibri"/>
                <a:cs typeface="Calibri"/>
              </a:rPr>
              <a:t>. </a:t>
            </a:r>
            <a:r>
              <a:rPr lang="en-GB" sz="600" b="1" dirty="0">
                <a:latin typeface="Calibri"/>
                <a:cs typeface="Calibri"/>
              </a:rPr>
              <a:t>A1 / A2</a:t>
            </a:r>
            <a:r>
              <a:rPr lang="en-GB" sz="600" dirty="0">
                <a:latin typeface="Calibri"/>
                <a:cs typeface="Calibri"/>
              </a:rPr>
              <a:t> - Begrenzte Flammenausbreitung</a:t>
            </a:r>
          </a:p>
          <a:p>
            <a:pPr>
              <a:tabLst>
                <a:tab pos="266700" algn="l"/>
              </a:tabLst>
            </a:pPr>
            <a:endParaRPr lang="en-GB" sz="500" b="1" dirty="0">
              <a:latin typeface="Calibri"/>
              <a:cs typeface="Calibri"/>
            </a:endParaRPr>
          </a:p>
          <a:p>
            <a:pPr>
              <a:tabLst>
                <a:tab pos="261938" algn="l"/>
              </a:tabLst>
            </a:pPr>
            <a:r>
              <a:rPr lang="en-GB" sz="600" b="1" dirty="0">
                <a:latin typeface="Calibri"/>
                <a:cs typeface="Calibri"/>
              </a:rPr>
              <a:t>	EN 1149-5:2008 – Schutzkleidung – Elektrostatische Eigenschaften – Teil 5</a:t>
            </a:r>
            <a:br>
              <a:rPr lang="en-GB" sz="600" b="1" dirty="0">
                <a:latin typeface="Calibri"/>
                <a:cs typeface="Calibri"/>
              </a:rPr>
            </a:br>
            <a:r>
              <a:rPr lang="en-GB" sz="600" b="1" dirty="0">
                <a:latin typeface="Calibri"/>
                <a:cs typeface="Calibri"/>
              </a:rPr>
              <a:t>	</a:t>
            </a:r>
            <a:r>
              <a:rPr lang="en-GB" sz="600" dirty="0">
                <a:latin typeface="Calibri"/>
                <a:cs typeface="Calibri"/>
              </a:rPr>
              <a:t>Vorbehandlung - 5 Wäschen bei 75°C gemäß Norm ISO 15797:2002/COR 1:2004 Verfahren 8 &amp; A (Trocknen im Tumbler) </a:t>
            </a:r>
          </a:p>
          <a:p>
            <a:pPr>
              <a:tabLst>
                <a:tab pos="261938" algn="l"/>
              </a:tabLst>
            </a:pPr>
            <a:r>
              <a:rPr lang="en-GB" sz="600" dirty="0">
                <a:latin typeface="Calibri"/>
                <a:cs typeface="Calibri"/>
              </a:rPr>
              <a:t>	Geprüft nach EN1149-3 Methode 2 bei einer Temperatur von: </a:t>
            </a:r>
            <a:r>
              <a:rPr lang="en-GB" sz="600" dirty="0">
                <a:latin typeface="Calibri" charset="0"/>
                <a:ea typeface="Calibri" charset="0"/>
                <a:cs typeface="Calibri" charset="0"/>
              </a:rPr>
              <a:t>23±1</a:t>
            </a:r>
            <a:r>
              <a:rPr lang="en-GB" sz="600" dirty="0">
                <a:latin typeface="Calibri"/>
                <a:cs typeface="Calibri"/>
              </a:rPr>
              <a:t>°C und </a:t>
            </a:r>
            <a:r>
              <a:rPr lang="en-GB" sz="600" dirty="0">
                <a:latin typeface="Calibri" charset="0"/>
                <a:ea typeface="Calibri" charset="0"/>
                <a:cs typeface="Calibri" charset="0"/>
              </a:rPr>
              <a:t>25±5</a:t>
            </a:r>
            <a:r>
              <a:rPr lang="en-GB" sz="600" dirty="0">
                <a:latin typeface="Calibri"/>
                <a:cs typeface="Calibri"/>
              </a:rPr>
              <a:t>% relative Luftfeuchtigkeit: t50&lt;4s oder S&gt;0.2</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IEC 61482-2:2009 - Klasse 1 - 4kA -Schutzkleidung gegen die thermischen Gefahren eines elektrischen Lichtbogens </a:t>
            </a:r>
          </a:p>
          <a:p>
            <a:pPr>
              <a:tabLst>
                <a:tab pos="266700" algn="l"/>
              </a:tabLst>
            </a:pPr>
            <a:r>
              <a:rPr lang="en-GB" sz="600" dirty="0">
                <a:latin typeface="Calibri"/>
                <a:cs typeface="Calibri"/>
              </a:rPr>
              <a:t>	Vorbehandlung – 5 Wäschen bei 75°C gemäß Norm ISO 15797:2002/COR 1:2004 Verfahren 8 &amp; A (Trocknen im Tumbler) </a:t>
            </a:r>
          </a:p>
          <a:p>
            <a:pPr>
              <a:tabLst>
                <a:tab pos="266700" algn="l"/>
              </a:tabLst>
            </a:pPr>
            <a:r>
              <a:rPr lang="en-GB" sz="600" b="1" dirty="0">
                <a:latin typeface="Calibri"/>
                <a:cs typeface="Calibri"/>
              </a:rPr>
              <a:t>	Klasse 1 </a:t>
            </a:r>
            <a:r>
              <a:rPr lang="en-GB" sz="600" dirty="0">
                <a:latin typeface="Calibri"/>
                <a:cs typeface="Calibri"/>
              </a:rPr>
              <a:t>– Prüfstrom 4kA – Time 500ms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13034:2005+A1:2009 – Schutzkleidung gegen flüssige Chemikalien.</a:t>
            </a:r>
            <a:r>
              <a:rPr lang="en-GB" sz="600" dirty="0">
                <a:latin typeface="Calibri"/>
                <a:cs typeface="Calibri"/>
              </a:rPr>
              <a:t> </a:t>
            </a:r>
          </a:p>
          <a:p>
            <a:pPr>
              <a:tabLst>
                <a:tab pos="266700" algn="l"/>
                <a:tab pos="717550" algn="l"/>
              </a:tabLst>
            </a:pPr>
            <a:r>
              <a:rPr lang="fr-FR" sz="600" dirty="0">
                <a:latin typeface="Calibri"/>
                <a:cs typeface="Calibri"/>
              </a:rPr>
              <a:t>	</a:t>
            </a:r>
            <a:r>
              <a:rPr lang="en-GB" sz="600" dirty="0">
                <a:latin typeface="Calibri"/>
                <a:cs typeface="Calibri"/>
              </a:rPr>
              <a:t>Vorbehandlung – 5 &amp; 10 Wäschen bei 75°C gemäß Norm ISO 15797: 2002/COR 1:2004 Verfahren 8 &amp; A (Trocknen im Tumbler) </a:t>
            </a:r>
            <a:endParaRPr lang="fr-FR" sz="600" dirty="0">
              <a:latin typeface="Calibri"/>
              <a:cs typeface="Calibri"/>
            </a:endParaRPr>
          </a:p>
          <a:p>
            <a:pPr>
              <a:tabLst>
                <a:tab pos="266700" algn="l"/>
                <a:tab pos="717550" algn="l"/>
              </a:tabLst>
            </a:pPr>
            <a:r>
              <a:rPr lang="fr-FR" sz="600" dirty="0">
                <a:latin typeface="Calibri"/>
                <a:cs typeface="Calibri"/>
              </a:rPr>
              <a:t>	</a:t>
            </a:r>
            <a:r>
              <a:rPr lang="en-GB" sz="600" dirty="0">
                <a:latin typeface="Calibri"/>
                <a:cs typeface="Calibri"/>
              </a:rPr>
              <a:t>Eigenschaften: Overall 8MTHCN &amp; 8MTHCO - </a:t>
            </a:r>
            <a:r>
              <a:rPr lang="en-GB" sz="600" b="1" dirty="0">
                <a:latin typeface="Calibri"/>
                <a:cs typeface="Calibri"/>
              </a:rPr>
              <a:t>Typ 6</a:t>
            </a:r>
          </a:p>
          <a:p>
            <a:pPr>
              <a:tabLst>
                <a:tab pos="266700" algn="l"/>
                <a:tab pos="717550" algn="l"/>
              </a:tabLst>
            </a:pPr>
            <a:r>
              <a:rPr lang="en-GB" sz="600" dirty="0">
                <a:latin typeface="Calibri"/>
                <a:cs typeface="Calibri"/>
              </a:rPr>
              <a:t>			Jacke 8MTHJN - </a:t>
            </a:r>
            <a:r>
              <a:rPr lang="en-GB" sz="600" b="1" dirty="0">
                <a:latin typeface="Calibri"/>
                <a:cs typeface="Calibri"/>
              </a:rPr>
              <a:t>Typ PB 6</a:t>
            </a:r>
          </a:p>
          <a:p>
            <a:pPr>
              <a:tabLst>
                <a:tab pos="266700" algn="l"/>
                <a:tab pos="717550" algn="l"/>
              </a:tabLst>
            </a:pPr>
            <a:r>
              <a:rPr lang="en-GB" sz="600" dirty="0">
                <a:latin typeface="Calibri"/>
                <a:cs typeface="Calibri"/>
              </a:rPr>
              <a:t>			Hose 8MTHTN - </a:t>
            </a:r>
            <a:r>
              <a:rPr lang="en-GB" sz="600" b="1" dirty="0">
                <a:latin typeface="Calibri"/>
                <a:cs typeface="Calibri"/>
              </a:rPr>
              <a:t>Typ PB 6</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14404:2004+A1:2010(Overall &amp; Hosen) Knieschutz für Arbeiten in kniender Haltung </a:t>
            </a:r>
          </a:p>
          <a:p>
            <a:pPr>
              <a:tabLst>
                <a:tab pos="266700" algn="l"/>
              </a:tabLst>
            </a:pPr>
            <a:r>
              <a:rPr lang="en-GB" sz="600" dirty="0">
                <a:latin typeface="Calibri"/>
                <a:cs typeface="Calibri"/>
              </a:rPr>
              <a:t>	Vorbehandlung - 5 Wäschen bei 75°C gemäß Norm ISO 15797: 2002/COR 1:2004 Verfahren 8 &amp; A (Trocknen im Tumbler) </a:t>
            </a:r>
          </a:p>
          <a:p>
            <a:pPr>
              <a:tabLst>
                <a:tab pos="266700" algn="l"/>
              </a:tabLst>
            </a:pPr>
            <a:r>
              <a:rPr lang="en-GB" sz="600" dirty="0">
                <a:latin typeface="Calibri"/>
                <a:cs typeface="Calibri"/>
              </a:rPr>
              <a:t>	Eigenschaften: Overall 8MTHCN &amp; 8MTHCO - </a:t>
            </a:r>
            <a:r>
              <a:rPr lang="en-GB" sz="600" b="1" dirty="0">
                <a:latin typeface="Calibri"/>
                <a:cs typeface="Calibri"/>
              </a:rPr>
              <a:t>Type 2 – Level 0 </a:t>
            </a:r>
            <a:r>
              <a:rPr lang="en-GB" sz="600" dirty="0">
                <a:latin typeface="Calibri"/>
                <a:cs typeface="Calibri"/>
              </a:rPr>
              <a:t>(Einsetzbar mit Knieschutz Ref. 8KNEE)</a:t>
            </a:r>
          </a:p>
          <a:p>
            <a:pPr>
              <a:tabLst>
                <a:tab pos="266700" algn="l"/>
              </a:tabLst>
            </a:pPr>
            <a:r>
              <a:rPr lang="en-GB" sz="600" dirty="0">
                <a:latin typeface="Calibri"/>
                <a:cs typeface="Calibri"/>
              </a:rPr>
              <a:t>		Hose 8MTHTN - </a:t>
            </a:r>
            <a:r>
              <a:rPr lang="en-GB" sz="600" b="1" dirty="0">
                <a:latin typeface="Calibri"/>
                <a:cs typeface="Calibri"/>
              </a:rPr>
              <a:t>Typ 2 - Level 0 </a:t>
            </a:r>
            <a:r>
              <a:rPr lang="en-GB" sz="600" dirty="0">
                <a:latin typeface="Calibri"/>
                <a:cs typeface="Calibri"/>
              </a:rPr>
              <a:t>(Einsetzbar mit Knieschutz Ref. 8KNEE)</a:t>
            </a:r>
          </a:p>
          <a:p>
            <a:pPr>
              <a:tabLst>
                <a:tab pos="266700" algn="l"/>
              </a:tabLst>
            </a:pPr>
            <a:endParaRPr lang="en-GB" sz="200" dirty="0">
              <a:latin typeface="Calibri"/>
              <a:cs typeface="Calibri"/>
            </a:endParaRPr>
          </a:p>
          <a:p>
            <a:pPr>
              <a:tabLst>
                <a:tab pos="266700" algn="l"/>
              </a:tabLst>
            </a:pPr>
            <a:r>
              <a:rPr lang="en-GB" sz="600" b="1" dirty="0">
                <a:latin typeface="Calibri"/>
                <a:cs typeface="Calibri"/>
              </a:rPr>
              <a:t>	Knieschutzklassen sind wie folgt eingeteilt:</a:t>
            </a:r>
          </a:p>
          <a:p>
            <a:pPr>
              <a:tabLst>
                <a:tab pos="266700" algn="l"/>
              </a:tabLst>
            </a:pPr>
            <a:r>
              <a:rPr lang="en-GB" sz="600" b="1" dirty="0">
                <a:latin typeface="Calibri"/>
                <a:cs typeface="Calibri"/>
              </a:rPr>
              <a:t>	Typ 1: </a:t>
            </a:r>
            <a:r>
              <a:rPr lang="en-GB" sz="600" dirty="0">
                <a:latin typeface="Calibri"/>
                <a:cs typeface="Calibri"/>
              </a:rPr>
              <a:t>Knieschutz, der von anderer Kleidung unabhängig ist und am Bein befestigt wird.	</a:t>
            </a:r>
          </a:p>
          <a:p>
            <a:pPr>
              <a:tabLst>
                <a:tab pos="266700" algn="l"/>
              </a:tabLst>
            </a:pPr>
            <a:r>
              <a:rPr lang="en-GB" sz="600" b="1" dirty="0">
                <a:latin typeface="Calibri"/>
                <a:cs typeface="Calibri"/>
              </a:rPr>
              <a:t>	Typ 2: </a:t>
            </a:r>
            <a:r>
              <a:rPr lang="en-GB" sz="600" dirty="0">
                <a:latin typeface="Calibri"/>
                <a:cs typeface="Calibri"/>
              </a:rPr>
              <a:t>Knieschutz, mit Schaum- oder anderer Polsterung, in Taschen oder an den Hosenbeinen befestigt.	</a:t>
            </a:r>
          </a:p>
          <a:p>
            <a:pPr>
              <a:tabLst>
                <a:tab pos="266700" algn="l"/>
              </a:tabLst>
            </a:pPr>
            <a:r>
              <a:rPr lang="en-GB" sz="600" b="1" dirty="0">
                <a:latin typeface="Calibri"/>
                <a:cs typeface="Calibri"/>
              </a:rPr>
              <a:t>	Typ 3: </a:t>
            </a:r>
            <a:r>
              <a:rPr lang="en-GB" sz="600" dirty="0">
                <a:latin typeface="Calibri"/>
                <a:cs typeface="Calibri"/>
              </a:rPr>
              <a:t>Knieschutz, der nicht am Körper befestigt wird, sondern positioniert während der Benutzer sich bewegt.	</a:t>
            </a:r>
          </a:p>
          <a:p>
            <a:pPr>
              <a:tabLst>
                <a:tab pos="266700" algn="l"/>
              </a:tabLst>
            </a:pPr>
            <a:r>
              <a:rPr lang="en-GB" sz="600" b="1" dirty="0">
                <a:latin typeface="Calibri"/>
                <a:cs typeface="Calibri"/>
              </a:rPr>
              <a:t>	Typ 4: </a:t>
            </a:r>
            <a:r>
              <a:rPr lang="en-GB" sz="600" dirty="0">
                <a:latin typeface="Calibri"/>
                <a:cs typeface="Calibri"/>
              </a:rPr>
              <a:t>Knieschutz, der Teil von Vorrichtungen mit zusätzlichen Funktionen wie z. B. eines Rahmens als Aufsteh- oder Sitzhilfe ist. Kann auf dem Körper getragen werden oder unabhängig sein.</a:t>
            </a:r>
          </a:p>
          <a:p>
            <a:pPr>
              <a:tabLst>
                <a:tab pos="266700" algn="l"/>
              </a:tabLst>
            </a:pPr>
            <a:endParaRPr lang="en-GB" sz="300" b="1" dirty="0">
              <a:latin typeface="Calibri"/>
              <a:cs typeface="Calibri"/>
            </a:endParaRPr>
          </a:p>
          <a:p>
            <a:pPr>
              <a:tabLst>
                <a:tab pos="266700" algn="l"/>
              </a:tabLst>
            </a:pPr>
            <a:r>
              <a:rPr lang="en-GB" sz="600" b="1" dirty="0">
                <a:latin typeface="Calibri"/>
                <a:cs typeface="Calibri"/>
              </a:rPr>
              <a:t>	Schutzstufe 0: </a:t>
            </a:r>
            <a:r>
              <a:rPr lang="en-GB" sz="600" dirty="0">
                <a:latin typeface="Calibri"/>
                <a:cs typeface="Calibri"/>
              </a:rPr>
              <a:t>Ebene Bodenoberflächen	</a:t>
            </a:r>
          </a:p>
          <a:p>
            <a:pPr>
              <a:tabLst>
                <a:tab pos="266700" algn="l"/>
              </a:tabLst>
            </a:pPr>
            <a:r>
              <a:rPr lang="en-GB" sz="600" b="1" dirty="0">
                <a:latin typeface="Calibri"/>
                <a:cs typeface="Calibri"/>
              </a:rPr>
              <a:t>	Schutz stufe 1: </a:t>
            </a:r>
            <a:r>
              <a:rPr lang="en-GB" sz="600" dirty="0">
                <a:latin typeface="Calibri"/>
                <a:cs typeface="Calibri"/>
              </a:rPr>
              <a:t>Ebene oder unebene Bodenoberflächen. Schützt vor dem Eindringen durch eine Kraft von mindestens (100 ± 5) N	</a:t>
            </a:r>
          </a:p>
          <a:p>
            <a:pPr>
              <a:tabLst>
                <a:tab pos="266700" algn="l"/>
              </a:tabLst>
            </a:pPr>
            <a:r>
              <a:rPr lang="en-GB" sz="600" b="1" dirty="0">
                <a:latin typeface="Calibri"/>
                <a:cs typeface="Calibri"/>
              </a:rPr>
              <a:t>	Schutzstufe 2: </a:t>
            </a:r>
            <a:r>
              <a:rPr lang="en-GB" sz="600" dirty="0">
                <a:latin typeface="Calibri"/>
                <a:cs typeface="Calibri"/>
              </a:rPr>
              <a:t>Ebene oder unebene Bodenflächen unter schwierigen Bedingungen. Schützt vor dem Eindringen durch eine Kraft von mindestens (250 ± 10) N.</a:t>
            </a:r>
          </a:p>
          <a:p>
            <a:endParaRPr lang="en-GB" sz="300" b="1" dirty="0">
              <a:latin typeface="Calibri"/>
              <a:cs typeface="Calibri"/>
            </a:endParaRPr>
          </a:p>
          <a:p>
            <a:r>
              <a:rPr lang="en-GB" sz="600" b="1" dirty="0">
                <a:latin typeface="Calibri"/>
                <a:cs typeface="Calibri"/>
              </a:rPr>
              <a:t>Wasch- und Pflegeanleitung</a:t>
            </a:r>
            <a:endParaRPr lang="en-GB" sz="600" dirty="0">
              <a:latin typeface="Calibri"/>
              <a:cs typeface="Calibri"/>
            </a:endParaRPr>
          </a:p>
          <a:p>
            <a:r>
              <a:rPr lang="en-GB" sz="500" dirty="0">
                <a:latin typeface="Calibri"/>
                <a:cs typeface="Calibri"/>
              </a:rPr>
              <a:t>Waschen bei 75°C gemäß ISO 15797:2002/COR 1:2004 Verfahren 8 &amp; A Trocknen im Tumbler.</a:t>
            </a:r>
          </a:p>
          <a:p>
            <a:r>
              <a:rPr lang="en-GB" sz="500" dirty="0">
                <a:latin typeface="Calibri"/>
                <a:cs typeface="Calibri"/>
              </a:rPr>
              <a:t>Nicht bleichen, keine Säuren beim Spülen verwenden. </a:t>
            </a:r>
          </a:p>
          <a:p>
            <a:r>
              <a:rPr lang="en-GB" sz="500" dirty="0">
                <a:latin typeface="Calibri"/>
                <a:cs typeface="Calibri"/>
              </a:rPr>
              <a:t>Trocknen im Tumbler erlaubt. </a:t>
            </a:r>
          </a:p>
          <a:p>
            <a:r>
              <a:rPr lang="en-GB" sz="500" dirty="0">
                <a:latin typeface="Calibri"/>
                <a:cs typeface="Calibri"/>
              </a:rPr>
              <a:t>Bei mittlerer Einstellung bügeln (unter 150°C). </a:t>
            </a:r>
          </a:p>
          <a:p>
            <a:r>
              <a:rPr lang="en-GB" sz="500" dirty="0">
                <a:latin typeface="Calibri"/>
                <a:cs typeface="Calibri"/>
              </a:rPr>
              <a:t>Als Trockenreinigungsmittel kein Trichloräthylen verwenden. </a:t>
            </a:r>
          </a:p>
          <a:p>
            <a:r>
              <a:rPr lang="en-GB" sz="500" dirty="0">
                <a:latin typeface="Calibri"/>
                <a:cs typeface="Calibri"/>
              </a:rPr>
              <a:t>Flammenfeste PSA immer separat waschen, um die Übertragung von brennbaren losen Fasern oder Bestandteilen zu vermeiden. Schmutzige Kleidung vorwaschen, sorgen Sie nach dem Waschen für ausreichendes Ausspülen. Schutzkleidung ist regelmäßig entsprechend der empfohlenen Anweisungen zu reinigen. Nach dem Waschen die Kleidung vor der Wiederverwendung überprüfen. Bitte trocknen &amp; bügeln Sie die Kleidung nach jeder Wäsche für besseres Ergebnis. Die Lebensdauer der Kleidung hängt von den Nutzungsbedingungen und der Pflege ab, benutzen Sie keine schmutzige, kontaminierte, beschädigte oder reparierte Kleidung.</a:t>
            </a:r>
          </a:p>
          <a:p>
            <a:endParaRPr lang="en-GB" sz="300" dirty="0">
              <a:latin typeface="Calibri"/>
              <a:cs typeface="Calibri"/>
            </a:endParaRPr>
          </a:p>
          <a:p>
            <a:r>
              <a:rPr lang="en-GB" sz="600" b="1" dirty="0">
                <a:latin typeface="Calibri"/>
                <a:cs typeface="Calibri"/>
              </a:rPr>
              <a:t>Aufbewahrung</a:t>
            </a:r>
          </a:p>
          <a:p>
            <a:r>
              <a:rPr lang="en-GB" sz="500" dirty="0">
                <a:latin typeface="Calibri"/>
                <a:cs typeface="Calibri"/>
              </a:rPr>
              <a:t>Es ist darauf zu achten, dass die Kleidung keinen feuchten Lagerbedingungen oder direkter Sonneneinstrahlung ausgesetzt wird, da direkte Sonneneinstrahlung zum Verblassen der Farben führen kann. </a:t>
            </a:r>
          </a:p>
          <a:p>
            <a:r>
              <a:rPr lang="en-GB" sz="500" dirty="0">
                <a:latin typeface="Calibri"/>
                <a:cs typeface="Calibri"/>
              </a:rPr>
              <a:t>Kleidung, die 1 Jahr nicht benutzt wurde, sollte vor Verwendung gemäß Pflegeanleitung gewaschen werden. </a:t>
            </a:r>
          </a:p>
          <a:p>
            <a:endParaRPr lang="en-GB" sz="300" dirty="0">
              <a:latin typeface="Calibri"/>
              <a:cs typeface="Calibri"/>
            </a:endParaRPr>
          </a:p>
          <a:p>
            <a:pPr>
              <a:spcAft>
                <a:spcPts val="0"/>
              </a:spcAft>
            </a:pPr>
            <a:r>
              <a:rPr lang="en-GB" sz="600" b="1" dirty="0">
                <a:latin typeface="Calibri"/>
                <a:ea typeface="Calibri"/>
                <a:cs typeface="Calibri"/>
              </a:rPr>
              <a:t>Recycling </a:t>
            </a:r>
          </a:p>
          <a:p>
            <a:pPr>
              <a:spcAft>
                <a:spcPts val="0"/>
              </a:spcAft>
            </a:pPr>
            <a:r>
              <a:rPr lang="en-GB" sz="500" dirty="0">
                <a:latin typeface="Calibri"/>
                <a:ea typeface="Calibri"/>
                <a:cs typeface="Calibri"/>
              </a:rPr>
              <a:t>Werfen Sie die Kleidung nach Gebrauch nicht in den Abfall. Wenn das Kleidungsstück nicht verunreinigt ist, kann es wie gewöhnliche Textilien recycelt werden. Bei Kontaminierung mit Schadstoffen muss die Kleidung ein angemessenes Wiederaufbereitungsverfahren in Übereinstimmung mit den geltenden Vorschriften durchlaufen.</a:t>
            </a:r>
            <a:endParaRPr lang="en-GB" sz="500" dirty="0">
              <a:latin typeface="Calibri"/>
              <a:cs typeface="Calibri"/>
            </a:endParaRPr>
          </a:p>
          <a:p>
            <a:endParaRPr lang="en-GB" sz="400" dirty="0">
              <a:latin typeface="Calibri"/>
              <a:cs typeface="Calibri"/>
            </a:endParaRPr>
          </a:p>
          <a:p>
            <a:r>
              <a:rPr lang="en-GB" sz="600" b="1" dirty="0">
                <a:latin typeface="Calibri"/>
                <a:cs typeface="Calibri"/>
              </a:rPr>
              <a:t>Empfehlungen</a:t>
            </a:r>
          </a:p>
          <a:p>
            <a:r>
              <a:rPr lang="en-GB" sz="500" dirty="0">
                <a:latin typeface="Calibri"/>
                <a:cs typeface="Calibri"/>
              </a:rPr>
              <a:t>Diese Kleidungsstücke sind geeignet, bis zu 8 Stunden bei Umgebungstemperatur getragen zu werden.  Schmutzige Kleidung kann zur Verringerung des Schutzes führen. Die Eigenschaften zur begrenzten Flammenausbreitung werden bei Verunreinigung mit brennbaren Flüssigkeiten reduziert. Wenn Kleidungsstücke auf der Haut getragen werden, beseitigen sie möglicherweise die Gefahr von Verbrennungen nicht vollständig. Diese Kleidungsstücke schützen nur dort, wo sie den Körper bedecken, zusätzlicher Teilkörperschutz kann erforderlich sein. Nicht-konforme Kleidungsstücke nach EN 11612 und/oder EN 1149-5, die über dieser Schutzbekleidung getragen werden, beseitigen die Wirksamkeit dieser Schutzbekleidung. </a:t>
            </a:r>
          </a:p>
          <a:p>
            <a:r>
              <a:rPr lang="en-GB" sz="500" dirty="0">
                <a:latin typeface="Calibri"/>
                <a:cs typeface="Calibri"/>
              </a:rPr>
              <a:t>Während Schweißarbeiten wird dem Träger empfohlen, den Vorderkörper zumindest von Seitennaht zu Seitennaht zu decken. </a:t>
            </a:r>
          </a:p>
          <a:p>
            <a:r>
              <a:rPr lang="en-GB" sz="500" dirty="0">
                <a:latin typeface="Calibri"/>
                <a:cs typeface="Calibri"/>
              </a:rPr>
              <a:t>Der Wirkung des Flammenschutzes wird reduziert, wenn die Schutzkleidung des Schweißers mit brennbaren Stoffen kontaminiert ist. </a:t>
            </a:r>
          </a:p>
          <a:p>
            <a:r>
              <a:rPr lang="en-GB" sz="500" dirty="0">
                <a:latin typeface="Calibri"/>
                <a:cs typeface="Calibri"/>
              </a:rPr>
              <a:t>Eine Erhöhung des Sauerstoffgehalts in der Luft reduziert deutlich den Flammenschutz der Schweißer-Schutzkleidung. Beim Schweißen auf engstem Raum sollte darauf geachtet werden, dass z.B. die Atmosphäre mit Sauerstoff angereichert werden kann. </a:t>
            </a:r>
          </a:p>
          <a:p>
            <a:r>
              <a:rPr lang="en-GB" sz="500" dirty="0">
                <a:latin typeface="Calibri"/>
                <a:cs typeface="Calibri"/>
              </a:rPr>
              <a:t>Nicht alle Schweißspannung führenden Teile von Bogenschweißanlagen können gegen direkten Kontakt geschützt werden.  Zusätzlicher Teilkörperschutz kann z.B. beim Überkopfschweißen notwendig sein. Das Kleidungsstück soll nur gegen kurzen unbeabsichtigten Kontakt mit unter Spannung stehenden Teilen eines Schweißstromkreises schützen, und es sind zusätzliche elektrische Isolationsmaßnahmen zu treffen, wenn ein erhöhtes Risiko eines elektrischen Schlages besteht. </a:t>
            </a:r>
          </a:p>
          <a:p>
            <a:r>
              <a:rPr lang="en-GB" sz="500" dirty="0">
                <a:latin typeface="Calibri"/>
                <a:cs typeface="Calibri"/>
              </a:rPr>
              <a:t>Wird man Gas- oder Flüssigkeitsstrahlen mit hohem Druck ausgesetzt, kann der Einsatz von Chemikalienschutzkleidung Typ 6 oder PB6 unzureichend sein. Bei Arbeiten mit einigen hochkonzentrierten Chemikalien kann eine genügende Wirksamkeit der Bekleidung ​​es erfordern, dass höhere Eigenschaften, sowohl in Bezug auf Material als auch auf Verarbeitung, notwendig sind. Nur der Anwender kann die Angemessenheit der Schutzkleidung gegenüber Haltbarkeit und den eingesetzten Geräten beurteilen. Der Hersteller nicht verantwortlich für fehlerhaften Einsatz der Schutzkleidung.</a:t>
            </a:r>
          </a:p>
          <a:p>
            <a:r>
              <a:rPr lang="en-GB" sz="500" dirty="0">
                <a:latin typeface="Calibri"/>
                <a:cs typeface="Calibri"/>
              </a:rPr>
              <a:t>Arbeiter, die ESD-Schutzkleidung tragen, müssen richtig geerdet sein </a:t>
            </a:r>
            <a:r>
              <a:rPr lang="en-GB" sz="500" dirty="0">
                <a:latin typeface="Calibri" charset="0"/>
                <a:ea typeface="Calibri" charset="0"/>
                <a:cs typeface="Calibri" charset="0"/>
              </a:rPr>
              <a:t>, sodass der Widerstand zwischen Person und Erde weniger als 10</a:t>
            </a:r>
            <a:r>
              <a:rPr lang="en-GB" sz="500" baseline="30000" dirty="0">
                <a:latin typeface="Calibri" charset="0"/>
                <a:ea typeface="Calibri" charset="0"/>
                <a:cs typeface="Calibri" charset="0"/>
              </a:rPr>
              <a:t>8</a:t>
            </a:r>
            <a:r>
              <a:rPr lang="en-GB" sz="500" dirty="0">
                <a:latin typeface="Calibri" charset="0"/>
                <a:ea typeface="Calibri" charset="0"/>
                <a:cs typeface="Calibri" charset="0"/>
              </a:rPr>
              <a:t>Ω </a:t>
            </a:r>
            <a:r>
              <a:rPr lang="en-GB" sz="500" dirty="0">
                <a:latin typeface="Calibri"/>
                <a:cs typeface="Calibri"/>
              </a:rPr>
              <a:t>(über ableitfähige Schutzschuhe gemäß EN 20345 oder EN 20347 mit Zusatzanforderung A oder durch andere geeignete Mittel). </a:t>
            </a:r>
          </a:p>
          <a:p>
            <a:r>
              <a:rPr lang="en-GB" sz="500" dirty="0">
                <a:latin typeface="Calibri"/>
                <a:cs typeface="Calibri"/>
              </a:rPr>
              <a:t>Die ESD-Schutzkleidung darf in Gegenwart brennbarer oder explosiver Atmosphären oder bei Handhabung entflammbarer oder explosiver Stoffe nicht geöffnet oder ausgezogen werden. </a:t>
            </a:r>
          </a:p>
          <a:p>
            <a:r>
              <a:rPr lang="en-GB" sz="500" dirty="0">
                <a:latin typeface="Calibri"/>
                <a:cs typeface="Calibri"/>
              </a:rPr>
              <a:t>Die ESD-Wirkung der ESD-Schutzkleidung kann durch Abnutzung, Waschen und eventuelle Verschmutzung beeinträchtigt werden. </a:t>
            </a:r>
          </a:p>
          <a:p>
            <a:r>
              <a:rPr lang="en-GB" sz="500" dirty="0">
                <a:latin typeface="Calibri"/>
                <a:cs typeface="Calibri"/>
              </a:rPr>
              <a:t>Die ESD-Schutzkleidung darf ohne vorherige Zustimmung des zuständigen Sicherheitsingenieurs nicht in mit Sauerstoff angereicherter Atmosphäre verwendet werden. </a:t>
            </a:r>
          </a:p>
          <a:p>
            <a:r>
              <a:rPr lang="en-GB" sz="500" dirty="0">
                <a:latin typeface="Calibri"/>
                <a:cs typeface="Calibri"/>
              </a:rPr>
              <a:t>Der elektrostatische Schutz des Kleidungsstücks wird reduziert, wenn es nass, schmutzig oder durchnässt von Schweiß ist. </a:t>
            </a:r>
          </a:p>
          <a:p>
            <a:r>
              <a:rPr lang="en-GB" sz="500" dirty="0">
                <a:latin typeface="Calibri"/>
                <a:cs typeface="Calibri"/>
              </a:rPr>
              <a:t>Die EN 1149-5 Norm ist bei Anwendung in einigen spezifisch explosiven Umgebungen möglicherweise nicht ausreichend</a:t>
            </a:r>
          </a:p>
          <a:p>
            <a:r>
              <a:rPr lang="en-GB" sz="500" dirty="0">
                <a:latin typeface="Calibri"/>
                <a:cs typeface="Calibri"/>
              </a:rPr>
              <a:t>Bei zweiteiliger Schutzkleidung müssen beide Teile zusammen getragen werden, um den spezifizierten Schutzgrad zu gewährleisten.</a:t>
            </a:r>
          </a:p>
          <a:p>
            <a:r>
              <a:rPr lang="en-GB" sz="500" dirty="0">
                <a:latin typeface="Calibri"/>
                <a:cs typeface="Calibri"/>
              </a:rPr>
              <a:t>Diese Warn-Schutzkleidung darf nicht durch andere Kleidung oder Ausrüstung abgedeckt werden. Die Verwendung eines Warn-Kleidungsstücks garantiert nicht, dass der Träger unter allen Umständen und Bedingungen sichtbar ist. Die Leistungsklasse kann durch die Verwendung eines einzigen Kleidungsstücks oder einer Bekleidungskombination ​​erreicht werden. Eine Bekleidungs-Kombination kann in einer höheren Schutzklasse als ein einziges Kleidungsstück klassifiziert werden. Diese eventuell höhere Klasse ist in der Kennzeichnung des Kleidungsstücks angegeben. Wenn die Warn-Schutzkleidung verschmutzt ist, wird ihre Leistung beeinträchtigt werden. Beachten Sie, dass die Klasse des Kleidungsstücks auf dem Bereich des sichtbaren Materials basiert, weshalb Kennzeichnungen auf der Kleidungsoberfläche begrenzt sind. </a:t>
            </a:r>
          </a:p>
          <a:p>
            <a:r>
              <a:rPr lang="en-GB" sz="500" dirty="0" err="1" smtClean="0">
                <a:latin typeface="Calibri"/>
                <a:cs typeface="Calibri"/>
              </a:rPr>
              <a:t>Nach</a:t>
            </a:r>
            <a:r>
              <a:rPr lang="en-GB" sz="500" dirty="0" smtClean="0">
                <a:latin typeface="Calibri"/>
                <a:cs typeface="Calibri"/>
              </a:rPr>
              <a:t> </a:t>
            </a:r>
            <a:r>
              <a:rPr lang="en-GB" sz="500" dirty="0">
                <a:latin typeface="Calibri"/>
                <a:cs typeface="Calibri"/>
              </a:rPr>
              <a:t>EU-Typengenehmigung sind keinerlei Veränderungen dieser Kleidung, wie z.B. das Hinzufügen von Logos, gestattet. </a:t>
            </a:r>
          </a:p>
          <a:p>
            <a:pPr algn="just">
              <a:spcBef>
                <a:spcPts val="0"/>
              </a:spcBef>
              <a:spcAft>
                <a:spcPts val="0"/>
              </a:spcAft>
            </a:pPr>
            <a:r>
              <a:rPr lang="en-GB" sz="600" b="1" dirty="0" err="1" smtClean="0">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978764691"/>
              </p:ext>
            </p:extLst>
          </p:nvPr>
        </p:nvGraphicFramePr>
        <p:xfrm>
          <a:off x="255247" y="9129464"/>
          <a:ext cx="6414114" cy="601216"/>
        </p:xfrm>
        <a:graphic>
          <a:graphicData uri="http://schemas.openxmlformats.org/drawingml/2006/table">
            <a:tbl>
              <a:tblPr firstRow="1" bandRow="1">
                <a:effectLst/>
                <a:tableStyleId>{5C22544A-7EE6-4342-B048-85BDC9FD1C3A}</a:tableStyleId>
              </a:tblPr>
              <a:tblGrid>
                <a:gridCol w="2183153">
                  <a:extLst>
                    <a:ext uri="{9D8B030D-6E8A-4147-A177-3AD203B41FA5}">
                      <a16:colId xmlns:a16="http://schemas.microsoft.com/office/drawing/2014/main" xmlns="" val="20000"/>
                    </a:ext>
                  </a:extLst>
                </a:gridCol>
                <a:gridCol w="1965498">
                  <a:extLst>
                    <a:ext uri="{9D8B030D-6E8A-4147-A177-3AD203B41FA5}">
                      <a16:colId xmlns:a16="http://schemas.microsoft.com/office/drawing/2014/main" xmlns="" val="20001"/>
                    </a:ext>
                  </a:extLst>
                </a:gridCol>
                <a:gridCol w="2265463">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NOTIFIZIERTE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dirty="0">
                          <a:ln>
                            <a:noFill/>
                          </a:ln>
                          <a:solidFill>
                            <a:schemeClr val="tx1"/>
                          </a:solidFill>
                          <a:latin typeface="Calibri"/>
                          <a:cs typeface="Calibri"/>
                        </a:rPr>
                        <a:t>NOTIFIZIERTE STELLE – PRODUKTIONSKONTROLLE</a:t>
                      </a:r>
                      <a:r>
                        <a:rPr lang="en-US" sz="600" baseline="0" dirty="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N°0161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(Alicante) - Spanien</a:t>
                      </a:r>
                    </a:p>
                    <a:p>
                      <a:pPr algn="ctr"/>
                      <a:r>
                        <a:rPr lang="fr-FR" sz="600" dirty="0">
                          <a:ln>
                            <a:noFill/>
                          </a:ln>
                          <a:solidFill>
                            <a:schemeClr val="tx1"/>
                          </a:solidFill>
                          <a:latin typeface="Calibri"/>
                          <a:cs typeface="Calibri"/>
                        </a:rPr>
                        <a:t>Tel.</a:t>
                      </a:r>
                      <a:r>
                        <a:rPr lang="fr-FR" sz="600" baseline="0" dirty="0">
                          <a:ln>
                            <a:noFill/>
                          </a:ln>
                          <a:solidFill>
                            <a:schemeClr val="tx1"/>
                          </a:solidFill>
                          <a:latin typeface="Calibri"/>
                          <a:cs typeface="Calibri"/>
                        </a:rPr>
                        <a:t> +34 965 54 22 00 - Fax.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N°0339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UK</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Tel.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Fax.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algn="r"/>
            <a:r>
              <a:rPr lang="en-GB" sz="500" dirty="0">
                <a:latin typeface="Calibri"/>
                <a:cs typeface="Calibri"/>
              </a:rPr>
              <a:t>Für den Overall nehmen Sie die größeren Maße zwischen B &amp; C</a:t>
            </a:r>
          </a:p>
          <a:p>
            <a:pPr algn="r"/>
            <a:r>
              <a:rPr lang="en-GB" sz="500" dirty="0">
                <a:latin typeface="Calibri"/>
                <a:cs typeface="Calibri"/>
              </a:rPr>
              <a:t>Im Zweifelsfall wählen Sie zwischen zwei Größen die größere</a:t>
            </a:r>
          </a:p>
          <a:p>
            <a:pPr algn="r"/>
            <a:r>
              <a:rPr lang="en-GB" sz="500" dirty="0">
                <a:latin typeface="Calibri"/>
                <a:cs typeface="Calibri"/>
              </a:rPr>
              <a:t>Größen – S bis 3XL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anchor="ctr">
            <a:spAutoFit/>
          </a:bodyPr>
          <a:lstStyle/>
          <a:p>
            <a:pPr algn="ctr"/>
            <a:r>
              <a:rPr lang="fr-FR" sz="800" dirty="0" smtClean="0">
                <a:latin typeface="Calibri"/>
                <a:cs typeface="Calibri"/>
              </a:rPr>
              <a:t>v.20190214</a:t>
            </a:r>
            <a:endParaRPr lang="fr-FR" sz="800" dirty="0">
              <a:latin typeface="Calibri"/>
              <a:cs typeface="Calibri"/>
            </a:endParaRPr>
          </a:p>
        </p:txBody>
      </p:sp>
      <p:grpSp>
        <p:nvGrpSpPr>
          <p:cNvPr id="43" name="Grouper 42"/>
          <p:cNvGrpSpPr/>
          <p:nvPr/>
        </p:nvGrpSpPr>
        <p:grpSpPr>
          <a:xfrm>
            <a:off x="2871514" y="819400"/>
            <a:ext cx="341462" cy="364031"/>
            <a:chOff x="311379" y="1060561"/>
            <a:chExt cx="341462" cy="364031"/>
          </a:xfrm>
        </p:grpSpPr>
        <p:pic>
          <p:nvPicPr>
            <p:cNvPr id="44" name="Picture 20" descr="c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a:spcAft>
                  <a:spcPts val="0"/>
                </a:spcAft>
              </a:pPr>
              <a:r>
                <a:rPr lang="fr-FR" sz="1100" b="1" dirty="0">
                  <a:solidFill>
                    <a:srgbClr val="595959"/>
                  </a:solidFill>
                  <a:effectLst/>
                  <a:latin typeface="Calibri"/>
                  <a:ea typeface="Calibri"/>
                  <a:cs typeface="Times New Roman"/>
                </a:rPr>
                <a:t> </a:t>
              </a:r>
              <a:r>
                <a:rPr lang="fr-FR" sz="1100" b="1" dirty="0">
                  <a:effectLst/>
                  <a:latin typeface="Calibri"/>
                  <a:ea typeface="Calibri"/>
                  <a:cs typeface="Times New Roman"/>
                </a:rPr>
                <a:t>0339</a:t>
              </a:r>
              <a:endParaRPr lang="fr-FR" sz="1100" dirty="0">
                <a:effectLst/>
                <a:latin typeface="Calibri"/>
                <a:ea typeface="Calibri"/>
                <a:cs typeface="Times New Roman"/>
              </a:endParaRPr>
            </a:p>
          </p:txBody>
        </p:sp>
      </p:grpSp>
      <p:sp>
        <p:nvSpPr>
          <p:cNvPr id="48" name="ZoneTexte 47"/>
          <p:cNvSpPr txBox="1"/>
          <p:nvPr/>
        </p:nvSpPr>
        <p:spPr>
          <a:xfrm>
            <a:off x="116632" y="527120"/>
            <a:ext cx="3672408" cy="969496"/>
          </a:xfrm>
          <a:prstGeom prst="rect">
            <a:avLst/>
          </a:prstGeom>
          <a:noFill/>
        </p:spPr>
        <p:txBody>
          <a:bodyPr wrap="square">
            <a:spAutoFit/>
          </a:bodyPr>
          <a:lstStyle/>
          <a:p>
            <a:r>
              <a:rPr lang="en-GB" sz="900" b="1" u="sng" dirty="0">
                <a:latin typeface="Calibri"/>
                <a:cs typeface="Calibri"/>
              </a:rPr>
              <a:t>BEDIENUNGSANLEITUNG</a:t>
            </a:r>
          </a:p>
          <a:p>
            <a:r>
              <a:rPr lang="en-US" sz="800" b="1" dirty="0">
                <a:latin typeface="Calibri" charset="0"/>
                <a:ea typeface="Calibri" charset="0"/>
                <a:cs typeface="Calibri" charset="0"/>
              </a:rPr>
              <a:t>Diese Informationen müssen vom Endanwender erhalten &amp; gelesen werden</a:t>
            </a:r>
            <a:endParaRPr lang="en-GB" sz="800" b="1" dirty="0">
              <a:latin typeface="Calibri"/>
              <a:cs typeface="Calibri"/>
            </a:endParaRPr>
          </a:p>
          <a:p>
            <a:r>
              <a:rPr lang="en-GB" sz="800" dirty="0">
                <a:latin typeface="Calibri"/>
                <a:cs typeface="Calibri"/>
              </a:rPr>
              <a:t>Overall THOR - Marineblau Ref. 8MTHCN, Orange Ref. 8MTHCO</a:t>
            </a:r>
          </a:p>
          <a:p>
            <a:r>
              <a:rPr lang="en-GB" sz="800" dirty="0">
                <a:latin typeface="Calibri"/>
                <a:cs typeface="Calibri"/>
              </a:rPr>
              <a:t>Jacke THOR - Marineblau Ref. 8MTHJN</a:t>
            </a:r>
          </a:p>
          <a:p>
            <a:r>
              <a:rPr lang="en-GB" sz="800" dirty="0">
                <a:latin typeface="Calibri"/>
                <a:cs typeface="Calibri"/>
              </a:rPr>
              <a:t>Hose THOR - Marineblau Ref. 8MTHTN</a:t>
            </a:r>
          </a:p>
          <a:p>
            <a:r>
              <a:rPr lang="en-GB" sz="800" b="1" dirty="0">
                <a:latin typeface="Calibri"/>
                <a:cs typeface="Calibri"/>
              </a:rPr>
              <a:t>78% Baumwolle, 20% Polyester, 2% antistatisch, 300 g/m2</a:t>
            </a:r>
          </a:p>
          <a:p>
            <a:r>
              <a:rPr lang="en-GB" sz="800" dirty="0">
                <a:latin typeface="Calibri"/>
                <a:cs typeface="Calibri"/>
              </a:rPr>
              <a:t>Marineblau / Orange</a:t>
            </a:r>
          </a:p>
        </p:txBody>
      </p:sp>
      <p:pic>
        <p:nvPicPr>
          <p:cNvPr id="51" name="Image 50" descr="1161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64" y="1910672"/>
            <a:ext cx="180000" cy="180000"/>
          </a:xfrm>
          <a:prstGeom prst="rect">
            <a:avLst/>
          </a:prstGeom>
        </p:spPr>
      </p:pic>
      <p:pic>
        <p:nvPicPr>
          <p:cNvPr id="55" name="Image 54" descr="1161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2972800"/>
            <a:ext cx="180000" cy="180000"/>
          </a:xfrm>
          <a:prstGeom prst="rect">
            <a:avLst/>
          </a:prstGeom>
        </p:spPr>
      </p:pic>
      <p:pic>
        <p:nvPicPr>
          <p:cNvPr id="57" name="Image 56" descr="61482.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368866"/>
            <a:ext cx="180000" cy="180000"/>
          </a:xfrm>
          <a:prstGeom prst="rect">
            <a:avLst/>
          </a:prstGeom>
        </p:spPr>
      </p:pic>
      <p:pic>
        <p:nvPicPr>
          <p:cNvPr id="58" name="Image 57" descr="1440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5246" y="4265677"/>
            <a:ext cx="180000" cy="180000"/>
          </a:xfrm>
          <a:prstGeom prst="rect">
            <a:avLst/>
          </a:prstGeom>
        </p:spPr>
      </p:pic>
      <p:pic>
        <p:nvPicPr>
          <p:cNvPr id="59" name="Image 58" descr="1303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3728884"/>
            <a:ext cx="180000" cy="180000"/>
          </a:xfrm>
          <a:prstGeom prst="rect">
            <a:avLst/>
          </a:prstGeom>
        </p:spPr>
      </p:pic>
      <p:pic>
        <p:nvPicPr>
          <p:cNvPr id="33" name="Imag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222293" y="5544444"/>
            <a:ext cx="1066664" cy="252000"/>
          </a:xfrm>
          <a:prstGeom prst="rect">
            <a:avLst/>
          </a:prstGeom>
        </p:spPr>
      </p:pic>
      <p:pic>
        <p:nvPicPr>
          <p:cNvPr id="24" name="Image 23"/>
          <p:cNvPicPr>
            <a:picLocks noChangeAspect="1"/>
          </p:cNvPicPr>
          <p:nvPr/>
        </p:nvPicPr>
        <p:blipFill>
          <a:blip r:embed="rId12"/>
          <a:stretch>
            <a:fillRect/>
          </a:stretch>
        </p:blipFill>
        <p:spPr>
          <a:xfrm>
            <a:off x="5066945" y="2144688"/>
            <a:ext cx="1602415" cy="2808356"/>
          </a:xfrm>
          <a:prstGeom prst="rect">
            <a:avLst/>
          </a:prstGeom>
        </p:spPr>
      </p:pic>
      <p:pic>
        <p:nvPicPr>
          <p:cNvPr id="25" name="Image 24"/>
          <p:cNvPicPr>
            <a:picLocks noChangeAspect="1"/>
          </p:cNvPicPr>
          <p:nvPr/>
        </p:nvPicPr>
        <p:blipFill>
          <a:blip r:embed="rId13"/>
          <a:stretch>
            <a:fillRect/>
          </a:stretch>
        </p:blipFill>
        <p:spPr>
          <a:xfrm>
            <a:off x="3789040" y="1749096"/>
            <a:ext cx="2880320" cy="380642"/>
          </a:xfrm>
          <a:prstGeom prst="rect">
            <a:avLst/>
          </a:prstGeom>
        </p:spPr>
      </p:pic>
      <p:pic>
        <p:nvPicPr>
          <p:cNvPr id="28" name="Image 27">
            <a:extLst>
              <a:ext uri="{FF2B5EF4-FFF2-40B4-BE49-F238E27FC236}">
                <a16:creationId xmlns:a16="http://schemas.microsoft.com/office/drawing/2014/main" xmlns="" id="{09B2F017-D7F2-45D0-B968-35A3E9D48F8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pic>
        <p:nvPicPr>
          <p:cNvPr id="29" name="Image 28">
            <a:extLst>
              <a:ext uri="{FF2B5EF4-FFF2-40B4-BE49-F238E27FC236}">
                <a16:creationId xmlns:a16="http://schemas.microsoft.com/office/drawing/2014/main" xmlns="" id="{458A1F35-27C4-4850-816D-51B1687DE6F7}"/>
              </a:ext>
            </a:extLst>
          </p:cNvPr>
          <p:cNvPicPr>
            <a:picLocks noChangeAspect="1"/>
          </p:cNvPicPr>
          <p:nvPr/>
        </p:nvPicPr>
        <p:blipFill>
          <a:blip r:embed="rId15"/>
          <a:stretch>
            <a:fillRect/>
          </a:stretch>
        </p:blipFill>
        <p:spPr>
          <a:xfrm>
            <a:off x="4158545" y="462320"/>
            <a:ext cx="2590800" cy="643739"/>
          </a:xfrm>
          <a:prstGeom prst="rect">
            <a:avLst/>
          </a:prstGeom>
        </p:spPr>
      </p:pic>
    </p:spTree>
    <p:extLst>
      <p:ext uri="{BB962C8B-B14F-4D97-AF65-F5344CB8AC3E}">
        <p14:creationId xmlns:p14="http://schemas.microsoft.com/office/powerpoint/2010/main" val="3819448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algn="ctr"/>
            <a:r>
              <a:rPr lang="en-GB" sz="1200" b="1" dirty="0">
                <a:latin typeface="Calibri"/>
                <a:cs typeface="Calibri"/>
              </a:rPr>
              <a:t>GAMMA THOR</a:t>
            </a:r>
            <a:endParaRPr lang="en-GB" sz="3600" dirty="0">
              <a:latin typeface="Calibri"/>
              <a:cs typeface="Calibri"/>
            </a:endParaRPr>
          </a:p>
        </p:txBody>
      </p:sp>
      <p:sp>
        <p:nvSpPr>
          <p:cNvPr id="22" name="Rectangle 21"/>
          <p:cNvSpPr/>
          <p:nvPr/>
        </p:nvSpPr>
        <p:spPr>
          <a:xfrm>
            <a:off x="188800" y="1496617"/>
            <a:ext cx="6552568" cy="7571184"/>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DPI categoria 3 - Secondo le norme vigenti</a:t>
            </a:r>
          </a:p>
          <a:p>
            <a:pPr algn="ctr"/>
            <a:r>
              <a:rPr lang="en-GB" sz="500" dirty="0">
                <a:solidFill>
                  <a:srgbClr val="000000"/>
                </a:solidFill>
                <a:latin typeface="Calibri"/>
                <a:cs typeface="Calibri"/>
              </a:rPr>
              <a:t>La presenza di nastri retroriflettenti non rende questo indumento un DPI ad alta visibilità</a:t>
            </a:r>
          </a:p>
          <a:p>
            <a:pPr algn="ctr"/>
            <a:endParaRPr lang="en-GB" sz="600" b="1" dirty="0">
              <a:latin typeface="Calibri"/>
              <a:cs typeface="Calibri"/>
            </a:endParaRPr>
          </a:p>
          <a:p>
            <a:pPr>
              <a:tabLst>
                <a:tab pos="266700" algn="l"/>
              </a:tabLst>
            </a:pPr>
            <a:r>
              <a:rPr lang="en-GB" sz="600" b="1" dirty="0">
                <a:latin typeface="Calibri"/>
                <a:cs typeface="Calibri"/>
              </a:rPr>
              <a:t>	EN ISO 13688:2013 (EN 340:2003) – Indumenti protettivi: requisiti generali</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ISO 11612:2015 – A1 A2 B1 C1 E2 F1 – Indumenti protettivi per lavoratori </a:t>
            </a:r>
            <a:r>
              <a:rPr lang="en-GB" sz="600" b="1" dirty="0" err="1">
                <a:latin typeface="Calibri"/>
                <a:cs typeface="Calibri"/>
              </a:rPr>
              <a:t>esposti</a:t>
            </a:r>
            <a:r>
              <a:rPr lang="en-GB" sz="600" b="1" dirty="0">
                <a:latin typeface="Calibri"/>
                <a:cs typeface="Calibri"/>
              </a:rPr>
              <a:t> al </a:t>
            </a:r>
            <a:r>
              <a:rPr lang="en-GB" sz="600" b="1" dirty="0" err="1">
                <a:latin typeface="Calibri"/>
                <a:cs typeface="Calibri"/>
              </a:rPr>
              <a:t>calore</a:t>
            </a:r>
            <a:r>
              <a:rPr lang="en-GB" sz="600" b="1" dirty="0">
                <a:latin typeface="Calibri"/>
                <a:cs typeface="Calibri"/>
              </a:rPr>
              <a:t> e </a:t>
            </a:r>
            <a:r>
              <a:rPr lang="en-GB" sz="600" b="1" dirty="0" err="1">
                <a:latin typeface="Calibri"/>
                <a:cs typeface="Calibri"/>
              </a:rPr>
              <a:t>alle</a:t>
            </a:r>
            <a:r>
              <a:rPr lang="en-GB" sz="600" b="1" dirty="0">
                <a:latin typeface="Calibri"/>
                <a:cs typeface="Calibri"/>
              </a:rPr>
              <a:t> </a:t>
            </a:r>
            <a:r>
              <a:rPr lang="en-GB" sz="600" b="1" dirty="0" err="1">
                <a:latin typeface="Calibri"/>
                <a:cs typeface="Calibri"/>
              </a:rPr>
              <a:t>fiamme</a:t>
            </a:r>
            <a:endParaRPr lang="en-GB" sz="600" b="1" dirty="0">
              <a:latin typeface="Calibri"/>
              <a:cs typeface="Calibri"/>
            </a:endParaRPr>
          </a:p>
          <a:p>
            <a:pPr>
              <a:tabLst>
                <a:tab pos="261938" algn="l"/>
              </a:tabLst>
            </a:pPr>
            <a:endParaRPr lang="en-GB" sz="600" b="1" dirty="0">
              <a:latin typeface="Calibri"/>
              <a:cs typeface="Calibri"/>
            </a:endParaRPr>
          </a:p>
          <a:p>
            <a:pPr>
              <a:tabLst>
                <a:tab pos="261938" algn="l"/>
              </a:tabLst>
            </a:pPr>
            <a:r>
              <a:rPr lang="en-GB" sz="600" dirty="0">
                <a:latin typeface="Calibri"/>
                <a:cs typeface="Calibri"/>
              </a:rPr>
              <a:t>	Pre-trattamento –  5 + 50 lavaggi a 75° C secondo la norma ISO 15797:2002/COR 1:2004 Metodo 8 + A (asciugatura a macchina) </a:t>
            </a:r>
          </a:p>
          <a:p>
            <a:pPr>
              <a:tabLst>
                <a:tab pos="266700" algn="l"/>
              </a:tabLst>
            </a:pPr>
            <a:r>
              <a:rPr lang="en-GB" sz="600" b="1" dirty="0">
                <a:latin typeface="Calibri"/>
                <a:cs typeface="Calibri"/>
              </a:rPr>
              <a:t>	A1/A2: </a:t>
            </a:r>
            <a:r>
              <a:rPr lang="en-GB" sz="600" dirty="0">
                <a:latin typeface="Calibri"/>
                <a:cs typeface="Calibri"/>
              </a:rPr>
              <a:t>Propagazione limitata della fiamma, </a:t>
            </a:r>
            <a:r>
              <a:rPr lang="en-GB" sz="600" b="1" dirty="0">
                <a:latin typeface="Calibri"/>
                <a:cs typeface="Calibri"/>
              </a:rPr>
              <a:t>B1:</a:t>
            </a:r>
            <a:r>
              <a:rPr lang="en-GB" sz="600" dirty="0">
                <a:latin typeface="Calibri"/>
                <a:cs typeface="Calibri"/>
              </a:rPr>
              <a:t> Resistenza al calore convettivo, </a:t>
            </a:r>
            <a:r>
              <a:rPr lang="en-GB" sz="600" b="1" dirty="0">
                <a:latin typeface="Calibri"/>
                <a:cs typeface="Calibri"/>
              </a:rPr>
              <a:t>C1: </a:t>
            </a:r>
            <a:r>
              <a:rPr lang="en-GB" sz="600" dirty="0">
                <a:latin typeface="Calibri"/>
                <a:cs typeface="Calibri"/>
              </a:rPr>
              <a:t>Resistenza al calore radiante, </a:t>
            </a:r>
          </a:p>
          <a:p>
            <a:pPr>
              <a:tabLst>
                <a:tab pos="266700" algn="l"/>
              </a:tabLst>
            </a:pPr>
            <a:r>
              <a:rPr lang="en-GB" sz="600" b="1" dirty="0">
                <a:latin typeface="Calibri"/>
                <a:cs typeface="Calibri"/>
              </a:rPr>
              <a:t>	F1: </a:t>
            </a:r>
            <a:r>
              <a:rPr lang="en-GB" sz="600" dirty="0">
                <a:latin typeface="Calibri"/>
                <a:cs typeface="Calibri"/>
              </a:rPr>
              <a:t>Resistenza al calore da </a:t>
            </a:r>
            <a:r>
              <a:rPr lang="en-GB" sz="600" dirty="0" err="1">
                <a:latin typeface="Calibri"/>
                <a:cs typeface="Calibri"/>
              </a:rPr>
              <a:t>contatto</a:t>
            </a:r>
            <a:r>
              <a:rPr lang="en-GB" sz="600" dirty="0">
                <a:latin typeface="Calibri"/>
                <a:cs typeface="Calibri"/>
              </a:rPr>
              <a:t>, </a:t>
            </a:r>
            <a:r>
              <a:rPr lang="en-GB" sz="600" b="1" dirty="0">
                <a:latin typeface="Calibri"/>
                <a:cs typeface="Calibri"/>
              </a:rPr>
              <a:t>E2:</a:t>
            </a:r>
            <a:r>
              <a:rPr lang="en-GB" sz="600" dirty="0">
                <a:latin typeface="Calibri"/>
                <a:cs typeface="Calibri"/>
              </a:rPr>
              <a:t> Resistenza agli schizzi di ferro fuso</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EN ISO 11611:2015 – Classe 1 A1 A2 - Indumenti protettivi per saldatura e processi affini </a:t>
            </a:r>
          </a:p>
          <a:p>
            <a:pPr>
              <a:tabLst>
                <a:tab pos="266700" algn="l"/>
              </a:tabLst>
            </a:pPr>
            <a:r>
              <a:rPr lang="en-GB" sz="600" dirty="0">
                <a:latin typeface="Calibri"/>
                <a:cs typeface="Calibri"/>
              </a:rPr>
              <a:t>	Pre-trattamento – 5 lavaggi a 75° C secondo la norma 15797:2002/COR 1:2004  Metodo 8 + A (asciugatura a macchina) </a:t>
            </a:r>
          </a:p>
          <a:p>
            <a:pPr>
              <a:tabLst>
                <a:tab pos="266700" algn="l"/>
              </a:tabLst>
            </a:pPr>
            <a:r>
              <a:rPr lang="en-GB" sz="600" b="1" dirty="0">
                <a:latin typeface="Calibri"/>
                <a:cs typeface="Calibri"/>
              </a:rPr>
              <a:t>	Classe 1</a:t>
            </a:r>
            <a:r>
              <a:rPr lang="en-GB" sz="600" dirty="0">
                <a:latin typeface="Calibri"/>
                <a:cs typeface="Calibri"/>
              </a:rPr>
              <a:t> - Protezione contro le tecniche di saldatura meno pericolose e situazioni annesse, che causino spruzzi e calore radiante in misura limitata</a:t>
            </a:r>
          </a:p>
          <a:p>
            <a:pPr>
              <a:tabLst>
                <a:tab pos="266700" algn="l"/>
              </a:tabLst>
            </a:pPr>
            <a:r>
              <a:rPr lang="en-GB" sz="600" dirty="0">
                <a:latin typeface="Calibri"/>
                <a:cs typeface="Calibri"/>
              </a:rPr>
              <a:t>	</a:t>
            </a:r>
            <a:r>
              <a:rPr lang="en-GB" sz="600" b="1" dirty="0">
                <a:latin typeface="Calibri"/>
                <a:cs typeface="Calibri"/>
              </a:rPr>
              <a:t>A1/A2</a:t>
            </a:r>
            <a:r>
              <a:rPr lang="en-GB" sz="600" dirty="0">
                <a:latin typeface="Calibri"/>
                <a:cs typeface="Calibri"/>
              </a:rPr>
              <a:t> - Propagazione limitata della fiamma</a:t>
            </a:r>
          </a:p>
          <a:p>
            <a:pPr>
              <a:tabLst>
                <a:tab pos="266700" algn="l"/>
              </a:tabLst>
            </a:pPr>
            <a:endParaRPr lang="en-GB" sz="500" b="1" dirty="0">
              <a:latin typeface="Calibri"/>
              <a:cs typeface="Calibri"/>
            </a:endParaRPr>
          </a:p>
          <a:p>
            <a:pPr>
              <a:tabLst>
                <a:tab pos="261938" algn="l"/>
              </a:tabLst>
            </a:pPr>
            <a:r>
              <a:rPr lang="en-GB" sz="600" b="1" dirty="0">
                <a:latin typeface="Calibri"/>
                <a:cs typeface="Calibri"/>
              </a:rPr>
              <a:t>	EN 1149-5:2008 - Indumenti di protezione – Proprietà elettrostatiche – Parte 5</a:t>
            </a:r>
            <a:br>
              <a:rPr lang="en-GB" sz="600" b="1" dirty="0">
                <a:latin typeface="Calibri"/>
                <a:cs typeface="Calibri"/>
              </a:rPr>
            </a:br>
            <a:r>
              <a:rPr lang="en-GB" sz="600" b="1" dirty="0">
                <a:latin typeface="Calibri"/>
                <a:cs typeface="Calibri"/>
              </a:rPr>
              <a:t>	</a:t>
            </a:r>
            <a:r>
              <a:rPr lang="en-GB" sz="600" dirty="0">
                <a:latin typeface="Calibri"/>
                <a:cs typeface="Calibri"/>
              </a:rPr>
              <a:t>Pre-trattamento - 5 lavaggi a 75° C secondo la norma ISO 15797:2002/COR 1:2004 Metodo 8 + A (asciugatura a macchina) </a:t>
            </a:r>
          </a:p>
          <a:p>
            <a:pPr>
              <a:tabLst>
                <a:tab pos="261938" algn="l"/>
              </a:tabLst>
            </a:pPr>
            <a:r>
              <a:rPr lang="en-GB" sz="600" dirty="0">
                <a:latin typeface="Calibri"/>
                <a:cs typeface="Calibri"/>
              </a:rPr>
              <a:t>	Testati in conformità con il metodo 2 EN1149-3 a una temperatura di: </a:t>
            </a:r>
            <a:r>
              <a:rPr lang="en-GB" sz="600" dirty="0">
                <a:latin typeface="Calibri" charset="0"/>
                <a:ea typeface="Calibri" charset="0"/>
                <a:cs typeface="Calibri" charset="0"/>
              </a:rPr>
              <a:t>23±1</a:t>
            </a:r>
            <a:r>
              <a:rPr lang="en-GB" sz="600" dirty="0">
                <a:latin typeface="Calibri"/>
                <a:cs typeface="Calibri"/>
              </a:rPr>
              <a:t>°C e con il </a:t>
            </a:r>
            <a:r>
              <a:rPr lang="en-GB" sz="600" dirty="0">
                <a:latin typeface="Calibri" charset="0"/>
                <a:ea typeface="Calibri" charset="0"/>
                <a:cs typeface="Calibri" charset="0"/>
              </a:rPr>
              <a:t>25±5</a:t>
            </a:r>
            <a:r>
              <a:rPr lang="en-GB" sz="600" dirty="0">
                <a:latin typeface="Calibri"/>
                <a:cs typeface="Calibri"/>
              </a:rPr>
              <a:t>% di umidità relativa: t50 &lt; 4s o S &gt; 0.2</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IEC 61482-2:2009 – Classe 1, 4kA - Indumenti di protezione contro i rischi termici di un arco elettrico </a:t>
            </a:r>
          </a:p>
          <a:p>
            <a:pPr>
              <a:tabLst>
                <a:tab pos="266700" algn="l"/>
              </a:tabLst>
            </a:pPr>
            <a:r>
              <a:rPr lang="en-GB" sz="600" dirty="0">
                <a:latin typeface="Calibri"/>
                <a:cs typeface="Calibri"/>
              </a:rPr>
              <a:t>	Pre-trattamento - 5 lavaggi a 75° C secondo la norma ISO 15797:2002/COR 1:2004 Metodo 8 + A (asciugatura a macchina) </a:t>
            </a:r>
          </a:p>
          <a:p>
            <a:pPr>
              <a:tabLst>
                <a:tab pos="266700" algn="l"/>
              </a:tabLst>
            </a:pPr>
            <a:r>
              <a:rPr lang="en-GB" sz="600" b="1" dirty="0">
                <a:latin typeface="Calibri"/>
                <a:cs typeface="Calibri"/>
              </a:rPr>
              <a:t>	Classe 2 </a:t>
            </a:r>
            <a:r>
              <a:rPr lang="en-GB" sz="600" dirty="0">
                <a:latin typeface="Calibri"/>
                <a:cs typeface="Calibri"/>
              </a:rPr>
              <a:t>– Arc 4KA - Tempo 500 ms</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13034:2005+A1:2009 – Indumenti protettivi contro sostanze chimiche liquide.</a:t>
            </a:r>
            <a:r>
              <a:rPr lang="en-GB" sz="600" dirty="0">
                <a:latin typeface="Calibri"/>
                <a:cs typeface="Calibri"/>
              </a:rPr>
              <a:t> </a:t>
            </a:r>
          </a:p>
          <a:p>
            <a:pPr>
              <a:tabLst>
                <a:tab pos="266700" algn="l"/>
                <a:tab pos="717550" algn="l"/>
              </a:tabLst>
            </a:pPr>
            <a:r>
              <a:rPr lang="fr-FR" sz="600" dirty="0">
                <a:latin typeface="Calibri"/>
                <a:cs typeface="Calibri"/>
              </a:rPr>
              <a:t>	</a:t>
            </a:r>
            <a:r>
              <a:rPr lang="en-GB" sz="600" dirty="0">
                <a:latin typeface="Calibri"/>
                <a:cs typeface="Calibri"/>
              </a:rPr>
              <a:t>Pre-trattamento – 5 + 10 lavaggi a 75° C secondo la norma 15797:2002/COR 1:2004  Metodo 8 + A (asciugatura a macchina) </a:t>
            </a:r>
            <a:endParaRPr lang="fr-FR" sz="600" dirty="0">
              <a:latin typeface="Calibri"/>
              <a:cs typeface="Calibri"/>
            </a:endParaRPr>
          </a:p>
          <a:p>
            <a:pPr>
              <a:tabLst>
                <a:tab pos="266700" algn="l"/>
                <a:tab pos="717550" algn="l"/>
              </a:tabLst>
            </a:pPr>
            <a:r>
              <a:rPr lang="fr-FR" sz="600" dirty="0">
                <a:latin typeface="Calibri"/>
                <a:cs typeface="Calibri"/>
              </a:rPr>
              <a:t>	</a:t>
            </a:r>
            <a:r>
              <a:rPr lang="en-GB" sz="600" dirty="0">
                <a:latin typeface="Calibri"/>
                <a:cs typeface="Calibri"/>
              </a:rPr>
              <a:t>Prestazioni :  tuta 8MTHCN + 8MTHCO - </a:t>
            </a:r>
            <a:r>
              <a:rPr lang="en-GB" sz="600" b="1" dirty="0">
                <a:latin typeface="Calibri"/>
                <a:cs typeface="Calibri"/>
              </a:rPr>
              <a:t>Tipo 6</a:t>
            </a:r>
          </a:p>
          <a:p>
            <a:pPr>
              <a:tabLst>
                <a:tab pos="266700" algn="l"/>
                <a:tab pos="717550" algn="l"/>
              </a:tabLst>
            </a:pPr>
            <a:r>
              <a:rPr lang="en-GB" sz="600" dirty="0">
                <a:latin typeface="Calibri"/>
                <a:cs typeface="Calibri"/>
              </a:rPr>
              <a:t>	                        </a:t>
            </a:r>
            <a:r>
              <a:rPr lang="en-GB" sz="600" dirty="0" err="1">
                <a:latin typeface="Calibri"/>
                <a:cs typeface="Calibri"/>
              </a:rPr>
              <a:t>giacca</a:t>
            </a:r>
            <a:r>
              <a:rPr lang="en-GB" sz="600" dirty="0">
                <a:latin typeface="Calibri"/>
                <a:cs typeface="Calibri"/>
              </a:rPr>
              <a:t> 8MTHJN - </a:t>
            </a:r>
            <a:r>
              <a:rPr lang="en-GB" sz="600" b="1" dirty="0">
                <a:latin typeface="Calibri"/>
                <a:cs typeface="Calibri"/>
              </a:rPr>
              <a:t>Tipo PB 6</a:t>
            </a:r>
          </a:p>
          <a:p>
            <a:pPr>
              <a:tabLst>
                <a:tab pos="266700" algn="l"/>
                <a:tab pos="717550" algn="l"/>
              </a:tabLst>
            </a:pPr>
            <a:r>
              <a:rPr lang="en-GB" sz="600" dirty="0">
                <a:latin typeface="Calibri"/>
                <a:cs typeface="Calibri"/>
              </a:rPr>
              <a:t>	                        </a:t>
            </a:r>
            <a:r>
              <a:rPr lang="en-GB" sz="600" dirty="0" err="1">
                <a:latin typeface="Calibri"/>
                <a:cs typeface="Calibri"/>
              </a:rPr>
              <a:t>pantaloni</a:t>
            </a:r>
            <a:r>
              <a:rPr lang="en-GB" sz="600" dirty="0">
                <a:latin typeface="Calibri"/>
                <a:cs typeface="Calibri"/>
              </a:rPr>
              <a:t> 8MTHTN - </a:t>
            </a:r>
            <a:r>
              <a:rPr lang="en-GB" sz="600" b="1" dirty="0">
                <a:latin typeface="Calibri"/>
                <a:cs typeface="Calibri"/>
              </a:rPr>
              <a:t>Tipo PB 6</a:t>
            </a:r>
          </a:p>
          <a:p>
            <a:pPr>
              <a:tabLst>
                <a:tab pos="266700" algn="l"/>
              </a:tabLst>
            </a:pPr>
            <a:endParaRPr lang="en-GB" sz="500" b="1" dirty="0">
              <a:latin typeface="Calibri"/>
              <a:cs typeface="Calibri"/>
            </a:endParaRPr>
          </a:p>
          <a:p>
            <a:pPr>
              <a:tabLst>
                <a:tab pos="266700" algn="l"/>
              </a:tabLst>
            </a:pPr>
            <a:r>
              <a:rPr lang="en-GB" sz="600" b="1" dirty="0">
                <a:latin typeface="Calibri"/>
                <a:cs typeface="Calibri"/>
              </a:rPr>
              <a:t>	 EN 14404:2004+A1:2010 (tuta + pantaloni) Ginocchiere per lavori in posizione inginocchiata </a:t>
            </a:r>
          </a:p>
          <a:p>
            <a:pPr>
              <a:tabLst>
                <a:tab pos="266700" algn="l"/>
              </a:tabLst>
            </a:pPr>
            <a:r>
              <a:rPr lang="en-GB" sz="600" dirty="0">
                <a:latin typeface="Calibri"/>
                <a:cs typeface="Calibri"/>
              </a:rPr>
              <a:t>	Pre-trattamento - 5 lavaggi a 75° C secondo la norma 15797:2002/COR 1:2004  Metodo 8 + A (asciugatura a macchina) </a:t>
            </a:r>
          </a:p>
          <a:p>
            <a:pPr>
              <a:tabLst>
                <a:tab pos="266700" algn="l"/>
              </a:tabLst>
            </a:pPr>
            <a:r>
              <a:rPr lang="en-GB" sz="600" dirty="0">
                <a:latin typeface="Calibri"/>
                <a:cs typeface="Calibri"/>
              </a:rPr>
              <a:t>	Prestazioni : tuta 8MTHCN + 8MTHCO - </a:t>
            </a:r>
            <a:r>
              <a:rPr lang="en-GB" sz="600" b="1" dirty="0">
                <a:latin typeface="Calibri"/>
                <a:cs typeface="Calibri"/>
              </a:rPr>
              <a:t>Tipo 2 - Livello 0 </a:t>
            </a:r>
            <a:r>
              <a:rPr lang="en-GB" sz="600" dirty="0">
                <a:latin typeface="Calibri"/>
                <a:cs typeface="Calibri"/>
              </a:rPr>
              <a:t>(applicabile con ginocchiere rif. 8KNEE)</a:t>
            </a:r>
          </a:p>
          <a:p>
            <a:pPr>
              <a:tabLst>
                <a:tab pos="266700" algn="l"/>
              </a:tabLst>
            </a:pPr>
            <a:r>
              <a:rPr lang="en-GB" sz="600" dirty="0">
                <a:latin typeface="Calibri"/>
                <a:cs typeface="Calibri"/>
              </a:rPr>
              <a:t>                                      </a:t>
            </a:r>
            <a:r>
              <a:rPr lang="en-GB" sz="600" dirty="0" err="1">
                <a:latin typeface="Calibri"/>
                <a:cs typeface="Calibri"/>
              </a:rPr>
              <a:t>pantaloni</a:t>
            </a:r>
            <a:r>
              <a:rPr lang="en-GB" sz="600" dirty="0">
                <a:latin typeface="Calibri"/>
                <a:cs typeface="Calibri"/>
              </a:rPr>
              <a:t> 8MTHTN - </a:t>
            </a:r>
            <a:r>
              <a:rPr lang="en-GB" sz="600" b="1" dirty="0">
                <a:latin typeface="Calibri"/>
                <a:cs typeface="Calibri"/>
              </a:rPr>
              <a:t>Tipo 2 - Livello 0 </a:t>
            </a:r>
            <a:r>
              <a:rPr lang="en-GB" sz="600" dirty="0">
                <a:latin typeface="Calibri"/>
                <a:cs typeface="Calibri"/>
              </a:rPr>
              <a:t>(applicabile con ginocchiere rif. 8KNEE)</a:t>
            </a:r>
          </a:p>
          <a:p>
            <a:pPr>
              <a:tabLst>
                <a:tab pos="266700" algn="l"/>
              </a:tabLst>
            </a:pPr>
            <a:endParaRPr lang="en-GB" sz="200" dirty="0">
              <a:latin typeface="Calibri"/>
              <a:cs typeface="Calibri"/>
            </a:endParaRPr>
          </a:p>
          <a:p>
            <a:pPr>
              <a:tabLst>
                <a:tab pos="266700" algn="l"/>
              </a:tabLst>
            </a:pPr>
            <a:r>
              <a:rPr lang="en-GB" sz="600" b="1" dirty="0">
                <a:latin typeface="Calibri"/>
                <a:cs typeface="Calibri"/>
              </a:rPr>
              <a:t>	Le protezioni per le ginocchia sono classificate nella seguente maniera:</a:t>
            </a:r>
          </a:p>
          <a:p>
            <a:pPr>
              <a:tabLst>
                <a:tab pos="266700" algn="l"/>
              </a:tabLst>
            </a:pPr>
            <a:r>
              <a:rPr lang="en-GB" sz="600" b="1" dirty="0">
                <a:latin typeface="Calibri"/>
                <a:cs typeface="Calibri"/>
              </a:rPr>
              <a:t>	Tipo 1 : </a:t>
            </a:r>
            <a:r>
              <a:rPr lang="en-GB" sz="600" dirty="0">
                <a:latin typeface="Calibri"/>
                <a:cs typeface="Calibri"/>
              </a:rPr>
              <a:t>ginocchiere indipendenti dagli altri capi di abbigliamento, fissate intorno alle gambe.	</a:t>
            </a:r>
          </a:p>
          <a:p>
            <a:pPr>
              <a:tabLst>
                <a:tab pos="266700" algn="l"/>
              </a:tabLst>
            </a:pPr>
            <a:r>
              <a:rPr lang="en-GB" sz="600" b="1" dirty="0">
                <a:latin typeface="Calibri"/>
                <a:cs typeface="Calibri"/>
              </a:rPr>
              <a:t>	Tipo 2 : </a:t>
            </a:r>
            <a:r>
              <a:rPr lang="en-GB" sz="600" dirty="0">
                <a:latin typeface="Calibri"/>
                <a:cs typeface="Calibri"/>
              </a:rPr>
              <a:t>ginocchiere di schiuma/gomma o altra imbottitura, fissate alle tasche sulle gambe o assicurate in modo permanente ai pantaloni.	</a:t>
            </a:r>
          </a:p>
          <a:p>
            <a:pPr>
              <a:tabLst>
                <a:tab pos="266700" algn="l"/>
              </a:tabLst>
            </a:pPr>
            <a:r>
              <a:rPr lang="en-GB" sz="600" b="1" dirty="0">
                <a:latin typeface="Calibri"/>
                <a:cs typeface="Calibri"/>
              </a:rPr>
              <a:t>	Tipo 3 : </a:t>
            </a:r>
            <a:r>
              <a:rPr lang="en-GB" sz="600" dirty="0">
                <a:latin typeface="Calibri"/>
                <a:cs typeface="Calibri"/>
              </a:rPr>
              <a:t>ginocchiere non assicurate al corpo ma collocate in posizione quando l'utente si sposta.	</a:t>
            </a:r>
          </a:p>
          <a:p>
            <a:pPr>
              <a:tabLst>
                <a:tab pos="266700" algn="l"/>
              </a:tabLst>
            </a:pPr>
            <a:r>
              <a:rPr lang="en-GB" sz="600" b="1" dirty="0">
                <a:latin typeface="Calibri"/>
                <a:cs typeface="Calibri"/>
              </a:rPr>
              <a:t>	Tipo 4 : </a:t>
            </a:r>
            <a:r>
              <a:rPr lang="en-GB" sz="600" dirty="0">
                <a:latin typeface="Calibri"/>
                <a:cs typeface="Calibri"/>
              </a:rPr>
              <a:t>ginocchiere che fanno parte di un'unità con funzioni aggiuntive, come una struttura di sostegno per stare in piedi o inginocchiati. Indossabili sul corpo o utilizzabili in maniera indipendente.</a:t>
            </a:r>
          </a:p>
          <a:p>
            <a:pPr>
              <a:tabLst>
                <a:tab pos="266700" algn="l"/>
              </a:tabLst>
            </a:pPr>
            <a:endParaRPr lang="en-GB" sz="300" b="1" dirty="0">
              <a:latin typeface="Calibri"/>
              <a:cs typeface="Calibri"/>
            </a:endParaRPr>
          </a:p>
          <a:p>
            <a:pPr>
              <a:tabLst>
                <a:tab pos="266700" algn="l"/>
              </a:tabLst>
            </a:pPr>
            <a:r>
              <a:rPr lang="en-GB" sz="600" b="1" dirty="0">
                <a:latin typeface="Calibri"/>
                <a:cs typeface="Calibri"/>
              </a:rPr>
              <a:t>	Protezione livello 0 : </a:t>
            </a:r>
            <a:r>
              <a:rPr lang="en-GB" sz="600" dirty="0">
                <a:latin typeface="Calibri"/>
                <a:cs typeface="Calibri"/>
              </a:rPr>
              <a:t>superfici piane	</a:t>
            </a:r>
          </a:p>
          <a:p>
            <a:pPr>
              <a:tabLst>
                <a:tab pos="266700" algn="l"/>
              </a:tabLst>
            </a:pPr>
            <a:r>
              <a:rPr lang="en-GB" sz="600" b="1" dirty="0">
                <a:latin typeface="Calibri"/>
                <a:cs typeface="Calibri"/>
              </a:rPr>
              <a:t>	Protezione livello 1 : </a:t>
            </a:r>
            <a:r>
              <a:rPr lang="en-GB" sz="600" dirty="0">
                <a:latin typeface="Calibri"/>
                <a:cs typeface="Calibri"/>
              </a:rPr>
              <a:t>superfici piane o irregolari. Garantiscono protezione contro la penetrazione di una forza corrispondente ad almeno (100 ± 5) N	</a:t>
            </a:r>
          </a:p>
          <a:p>
            <a:pPr>
              <a:tabLst>
                <a:tab pos="266700" algn="l"/>
              </a:tabLst>
            </a:pPr>
            <a:r>
              <a:rPr lang="en-GB" sz="600" b="1" dirty="0">
                <a:latin typeface="Calibri"/>
                <a:cs typeface="Calibri"/>
              </a:rPr>
              <a:t>	Protezione livello 2 : </a:t>
            </a:r>
            <a:r>
              <a:rPr lang="en-GB" sz="600" dirty="0">
                <a:latin typeface="Calibri"/>
                <a:cs typeface="Calibri"/>
              </a:rPr>
              <a:t>superfici piane o irregolari in condizioni critiche. Proteggono contro la penetrazione di una forza corrispondente ad almeno (250 ± 10) N.</a:t>
            </a:r>
          </a:p>
          <a:p>
            <a:endParaRPr lang="en-GB" sz="3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en-GB" sz="500" dirty="0">
                <a:latin typeface="Calibri"/>
                <a:cs typeface="Calibri"/>
              </a:rPr>
              <a:t>Lavare a 75° C seguendo la norma ISO 15797:2002/COR 1:2004 Metodo 8 + A (asciugatura a macchina)</a:t>
            </a:r>
          </a:p>
          <a:p>
            <a:r>
              <a:rPr lang="en-GB" sz="500" dirty="0">
                <a:latin typeface="Calibri"/>
                <a:cs typeface="Calibri"/>
              </a:rPr>
              <a:t>Non candeggiare, non utilizzare acidi durante il risciacquo. </a:t>
            </a:r>
          </a:p>
          <a:p>
            <a:r>
              <a:rPr lang="en-GB" sz="500" dirty="0">
                <a:latin typeface="Calibri"/>
                <a:cs typeface="Calibri"/>
              </a:rPr>
              <a:t>Asciugatura a macchina consentita. </a:t>
            </a:r>
          </a:p>
          <a:p>
            <a:r>
              <a:rPr lang="en-GB" sz="500" dirty="0">
                <a:latin typeface="Calibri"/>
                <a:cs typeface="Calibri"/>
              </a:rPr>
              <a:t>Stirare a temperatura media (inferiore a 150° C). </a:t>
            </a:r>
          </a:p>
          <a:p>
            <a:r>
              <a:rPr lang="en-GB" sz="500" dirty="0">
                <a:latin typeface="Calibri"/>
                <a:cs typeface="Calibri"/>
              </a:rPr>
              <a:t>Utilizzare agenti detergenti a secco diversi dal tricloroetilene. </a:t>
            </a:r>
          </a:p>
          <a:p>
            <a:r>
              <a:rPr lang="en-GB" sz="500" dirty="0">
                <a:latin typeface="Calibri"/>
                <a:cs typeface="Calibri"/>
              </a:rPr>
              <a:t>Lavare il DPI ad azione ritardante di propagazione della fiamma separatamente, onde evitare l'eventuale accumulo di fibre o componenti infiammabili. Per gli indumenti sporchi pre-lavati, assicurarsi che vengano risciacquati adeguatamente dopo il lavaggio. Gli indumenti protettivi devono essere puliti regolarmente, seguendo le istruzioni consigliate. Una volta terminata la pulizia dell'indumento, si consiglia di controllarlo prima del riutilizzo. Asciugare e stirare l'indumento dopo ogni lavaggio per garantire prestazioni ottimali. La vita dell'indumento dipende dalle condizioni di utilizzo e manutenzione. Non utilizzare indumenti sporchi, contaminati, danneggiati o riparati.</a:t>
            </a:r>
          </a:p>
          <a:p>
            <a:endParaRPr lang="en-GB" sz="300" dirty="0">
              <a:latin typeface="Calibri"/>
              <a:cs typeface="Calibri"/>
            </a:endParaRPr>
          </a:p>
          <a:p>
            <a:r>
              <a:rPr lang="en-GB" sz="600" b="1" dirty="0">
                <a:latin typeface="Calibri"/>
                <a:cs typeface="Calibri"/>
              </a:rPr>
              <a:t>Stoccaggio</a:t>
            </a:r>
          </a:p>
          <a:p>
            <a:r>
              <a:rPr lang="en-GB" sz="500" dirty="0">
                <a:latin typeface="Calibri"/>
                <a:cs typeface="Calibri"/>
              </a:rPr>
              <a:t>È importante assicurarsi che gli indumenti non siano conservati in luoghi umidi o esposti direttamente alla luce del sole, la cui azione potrebbe causarne lo scolorimento. </a:t>
            </a:r>
          </a:p>
          <a:p>
            <a:r>
              <a:rPr lang="en-GB" sz="500" dirty="0">
                <a:latin typeface="Calibri"/>
                <a:cs typeface="Calibri"/>
              </a:rPr>
              <a:t>Qualora l'indumento non venga utilizzato da almeno 1 anno, è necessario lavarlo secondo le istruzioni prima di poterlo utilizzare nuovamente. </a:t>
            </a:r>
          </a:p>
          <a:p>
            <a:endParaRPr lang="en-GB" sz="300" dirty="0">
              <a:latin typeface="Calibri"/>
              <a:cs typeface="Calibri"/>
            </a:endParaRPr>
          </a:p>
          <a:p>
            <a:pPr>
              <a:spcAft>
                <a:spcPts val="0"/>
              </a:spcAft>
            </a:pPr>
            <a:r>
              <a:rPr lang="en-GB" sz="600" b="1" dirty="0">
                <a:latin typeface="Calibri"/>
                <a:ea typeface="Calibri"/>
                <a:cs typeface="Calibri"/>
              </a:rPr>
              <a:t>Riciclo </a:t>
            </a:r>
          </a:p>
          <a:p>
            <a:pPr>
              <a:spcAft>
                <a:spcPts val="0"/>
              </a:spcAft>
            </a:pPr>
            <a:r>
              <a:rPr lang="en-GB" sz="500" dirty="0">
                <a:latin typeface="Calibri"/>
                <a:ea typeface="Calibri"/>
                <a:cs typeface="Calibri"/>
              </a:rPr>
              <a:t>Non disperdere l'indumento nell'ambiente una volta utilizzato. Se l'indumento non è contaminato, è possibile seguire il ciclo di riciclaggio tessile convenzionale. Se contaminato con sostanze inquinanti, è necessario sottoporre l'indumento a un adeguato ciclo di ritrattamento nel rispetto della normativa vigente.</a:t>
            </a:r>
            <a:endParaRPr lang="en-GB" sz="500" dirty="0">
              <a:latin typeface="Calibri"/>
              <a:cs typeface="Calibri"/>
            </a:endParaRPr>
          </a:p>
          <a:p>
            <a:endParaRPr lang="en-GB" sz="400" dirty="0">
              <a:latin typeface="Calibri"/>
              <a:cs typeface="Calibri"/>
            </a:endParaRPr>
          </a:p>
          <a:p>
            <a:r>
              <a:rPr lang="en-GB" sz="600" b="1" dirty="0">
                <a:latin typeface="Calibri"/>
                <a:cs typeface="Calibri"/>
              </a:rPr>
              <a:t>Raccomandazioni</a:t>
            </a:r>
          </a:p>
          <a:p>
            <a:r>
              <a:rPr lang="en-GB" sz="500" dirty="0">
                <a:latin typeface="Calibri"/>
                <a:cs typeface="Calibri"/>
              </a:rPr>
              <a:t>Questi indumenti sono adatti ad essere indossati fino ad 8 ore continuative a temperatura ambiente.  Indumenti sporchi possono determinare una riduzione della protezione. Le proprietà caratteristiche di una limitata propagazione della fiamma saranno ridotte in caso di contaminazione da parte di liquidi infiammabili. Gli indumenti, se indossati a stretto contatto con la pelle, potrebbero non assicurare la completa protezione contro ogni eventuale rischio di ustione. Questi indumenti proteggono solo le parti del corpo che ricoprono, pertanto potrebbero essere necessarie altre protezioni parziali da applicare nei punti non coperti. Eventuali equipaggiamenti non conformi alle normative EN 11612 e/o EN 1149-5, indossati sopra gli indumenti di cui sopra, possono annullarne l'efficacia. </a:t>
            </a:r>
          </a:p>
          <a:p>
            <a:r>
              <a:rPr lang="en-GB" sz="500" dirty="0">
                <a:latin typeface="Calibri"/>
                <a:cs typeface="Calibri"/>
              </a:rPr>
              <a:t>Durante le operazioni di saldatura l'indumento deve coprire la parte anteriore del corpo, quantomeno da un capo all'altro delle cuciture laterali. </a:t>
            </a:r>
          </a:p>
          <a:p>
            <a:r>
              <a:rPr lang="en-GB" sz="500" dirty="0">
                <a:latin typeface="Calibri"/>
                <a:cs typeface="Calibri"/>
              </a:rPr>
              <a:t>Il livello di protezione contro le fiamme sarà ridotto qualora gli indumenti protettivi del saldatore siano contaminati con materiali infiammabili. </a:t>
            </a:r>
          </a:p>
          <a:p>
            <a:r>
              <a:rPr lang="en-GB" sz="500" dirty="0">
                <a:latin typeface="Calibri"/>
                <a:cs typeface="Calibri"/>
              </a:rPr>
              <a:t>Un aumento del contenuto di ossigeno nell'aria riduce considerevolmente l'efficacia degli indumenti protettivi contro le fiamme. È necessario prestare attenzione in caso di saldatura in spazi ristretti poiché l'atmosfera potrebbe arricchirsi di ossigeno. </a:t>
            </a:r>
          </a:p>
          <a:p>
            <a:r>
              <a:rPr lang="en-GB" sz="500" dirty="0">
                <a:latin typeface="Calibri"/>
                <a:cs typeface="Calibri"/>
              </a:rPr>
              <a:t>Non tutte le parti conduttive delle saldature ad arco possono essere protette dal contatto diretto.  In casi particolari come saldature sopraelevate potrebbe essere necessario indossare ulteriori protezioni parziali. L'indumento è destinato esclusivamente alla protezione contro un breve contatto accidentale con parti attive di un circuito di saldatura ad arco. È necessario applicare ulteriori strati isolanti laddove vi sia un rischio maggiore di scosse elettriche. </a:t>
            </a:r>
          </a:p>
          <a:p>
            <a:r>
              <a:rPr lang="en-GB" sz="500" dirty="0">
                <a:latin typeface="Calibri"/>
                <a:cs typeface="Calibri"/>
              </a:rPr>
              <a:t>In caso di esposizione a getti di liquido o gas ad alta pressione, l'uso degli indumenti di protezione da sostanze chimiche di Tipo 6 o PB6 potrebbe rivelarsi insufficiente. Nei confronti di alcune sostanze chimiche altamente concentrate, potrebbe rivelarsi necessario l'utilizzo di un capo con proprietà prestazionali superiori, sia in termini di efficacia derivante dai materiali utilizzati che dal punto di vista della fabbricazione. Sarà l'utente a giudicare la compatibilità e la robustezza dell'indumento in combinazione con altri equipaggiamenti. Il produttore non può essere ritenuto responsabile per l'uso improprio dell'indumento.</a:t>
            </a:r>
          </a:p>
          <a:p>
            <a:r>
              <a:rPr lang="en-GB" sz="500" dirty="0">
                <a:latin typeface="Calibri"/>
                <a:cs typeface="Calibri"/>
              </a:rPr>
              <a:t>I lavoratori che indossano indumenti protettivi di dissipazione elettrostatica devono operare in presenza di un'adeguata messa a terra </a:t>
            </a:r>
            <a:r>
              <a:rPr lang="en-GB" sz="500" dirty="0">
                <a:latin typeface="Calibri" charset="0"/>
                <a:ea typeface="Calibri" charset="0"/>
                <a:cs typeface="Calibri" charset="0"/>
              </a:rPr>
              <a:t>, tale da garantire una resistenza tra sé stessi e la superficie inferiore a 10</a:t>
            </a:r>
            <a:r>
              <a:rPr lang="en-GB" sz="500" baseline="30000" dirty="0">
                <a:latin typeface="Calibri" charset="0"/>
                <a:ea typeface="Calibri" charset="0"/>
                <a:cs typeface="Calibri" charset="0"/>
              </a:rPr>
              <a:t>8</a:t>
            </a:r>
            <a:r>
              <a:rPr lang="en-GB" sz="500" dirty="0">
                <a:latin typeface="Calibri" charset="0"/>
                <a:ea typeface="Calibri" charset="0"/>
                <a:cs typeface="Calibri" charset="0"/>
              </a:rPr>
              <a:t>Ω </a:t>
            </a:r>
            <a:r>
              <a:rPr lang="en-GB" sz="500" dirty="0">
                <a:latin typeface="Calibri"/>
                <a:cs typeface="Calibri"/>
              </a:rPr>
              <a:t>(tramite calzature di dissipazione elettrostatica conformi alla normativaEN 20345 o EN 20347 con requisito ausiliario A o mediante altri mezzi idonei). </a:t>
            </a:r>
          </a:p>
          <a:p>
            <a:r>
              <a:rPr lang="en-GB" sz="500" dirty="0">
                <a:latin typeface="Calibri"/>
                <a:cs typeface="Calibri"/>
              </a:rPr>
              <a:t>Gli indumenti protettivi che favoriscono la dissipazione elettrostatica non devono essere slacciati o rimossi in presenza di atmosfera infiammabile o esplosiva o durante la manipolazione di sostanze infiammabili o esplosive. </a:t>
            </a:r>
          </a:p>
          <a:p>
            <a:r>
              <a:rPr lang="en-GB" sz="500" dirty="0">
                <a:latin typeface="Calibri"/>
                <a:cs typeface="Calibri"/>
              </a:rPr>
              <a:t>La capacità di dissipazione elettrostatica degli indumenti protettivi può essere influenzata dall'usura, dai lavaggi e dalle eventuali contaminazioni. </a:t>
            </a:r>
          </a:p>
          <a:p>
            <a:r>
              <a:rPr lang="en-GB" sz="500" dirty="0">
                <a:latin typeface="Calibri"/>
                <a:cs typeface="Calibri"/>
              </a:rPr>
              <a:t>Gli indumenti protettivi per la dissipazione elettrostatica non devono essere utilizzati in atmosfere ricche di ossigeno senza l'approvazione preventiva del tecnico responsabile della sicurezza. </a:t>
            </a:r>
          </a:p>
          <a:p>
            <a:r>
              <a:rPr lang="en-GB" sz="500" dirty="0">
                <a:latin typeface="Calibri"/>
                <a:cs typeface="Calibri"/>
              </a:rPr>
              <a:t>La protezione elettrostatica fornita dall'indumento risulterà meno efficace nel caso in cui quest'ultimo sia bagnato, sporco o madido di sudore. </a:t>
            </a:r>
          </a:p>
          <a:p>
            <a:r>
              <a:rPr lang="en-GB" sz="500" dirty="0">
                <a:latin typeface="Calibri"/>
                <a:cs typeface="Calibri"/>
              </a:rPr>
              <a:t>La normativa EN 1149-5 potrebbe non essere sufficiente in caso di utilizzo in determinate atmosfere esplosive.</a:t>
            </a:r>
          </a:p>
          <a:p>
            <a:r>
              <a:rPr lang="en-GB" sz="500" dirty="0">
                <a:latin typeface="Calibri"/>
                <a:cs typeface="Calibri"/>
              </a:rPr>
              <a:t>Se l'indumento protettivo è costituito da due pezzi, è entrambi devono essere indossati simultaneamente al fine di garantire il livello di protezione specificato.</a:t>
            </a:r>
          </a:p>
          <a:p>
            <a:r>
              <a:rPr lang="en-GB" sz="500" dirty="0">
                <a:latin typeface="Calibri"/>
                <a:cs typeface="Calibri"/>
              </a:rPr>
              <a:t>Questo indumento protettivo ad alta visibilità non deve essere coperto da altri equipaggiamenti o capi di abbigliamento. L'uso di un indumento ad alta visibilità non garantisce la completa visibilità in tutte le circostanze e condizioni. La classe prestazionale può essere raggiunta utilizzando un singolo indumento o un insieme di capi d'abbigliamento. Un insieme di capi d'abbigliamento può essere classificato in una classe di protezione superiore rispetto al singolo indumento considerato separatamente. Questa eventuale classe superiore è indicata nella valutazione del capo. Se l'indumento di protezione ad alta visibilità è sporco, la sua efficacia risulterà compromessa. La classe d'appartenenza dell'indumento è definita in base alla porzione visibile del materiale, motivo per cui la marcatura ella superficie degli indumenti è </a:t>
            </a:r>
            <a:r>
              <a:rPr lang="en-GB" sz="500" dirty="0" err="1">
                <a:latin typeface="Calibri"/>
                <a:cs typeface="Calibri"/>
              </a:rPr>
              <a:t>limitata</a:t>
            </a:r>
            <a:r>
              <a:rPr lang="en-GB" sz="500" dirty="0">
                <a:latin typeface="Calibri"/>
                <a:cs typeface="Calibri"/>
              </a:rPr>
              <a:t>.</a:t>
            </a:r>
          </a:p>
          <a:p>
            <a:r>
              <a:rPr lang="en-GB" sz="500" dirty="0">
                <a:latin typeface="Calibri"/>
                <a:cs typeface="Calibri"/>
              </a:rPr>
              <a:t>A seguito dell'approvazione CE, non è consentita alcuna modifica dell'indumento, come l'aggiunta di loghi.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smtClean="0">
                <a:solidFill>
                  <a:srgbClr val="FFFFFF"/>
                </a:solidFill>
              </a:rPr>
              <a:t>IT</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3044322123"/>
              </p:ext>
            </p:extLst>
          </p:nvPr>
        </p:nvGraphicFramePr>
        <p:xfrm>
          <a:off x="255247" y="9220200"/>
          <a:ext cx="6465796" cy="601216"/>
        </p:xfrm>
        <a:graphic>
          <a:graphicData uri="http://schemas.openxmlformats.org/drawingml/2006/table">
            <a:tbl>
              <a:tblPr firstRow="1" bandRow="1">
                <a:effectLst/>
                <a:tableStyleId>{5C22544A-7EE6-4342-B048-85BDC9FD1C3A}</a:tableStyleId>
              </a:tblPr>
              <a:tblGrid>
                <a:gridCol w="2183153">
                  <a:extLst>
                    <a:ext uri="{9D8B030D-6E8A-4147-A177-3AD203B41FA5}">
                      <a16:colId xmlns:a16="http://schemas.microsoft.com/office/drawing/2014/main" xmlns="" val="20000"/>
                    </a:ext>
                  </a:extLst>
                </a:gridCol>
                <a:gridCol w="1998926">
                  <a:extLst>
                    <a:ext uri="{9D8B030D-6E8A-4147-A177-3AD203B41FA5}">
                      <a16:colId xmlns:a16="http://schemas.microsoft.com/office/drawing/2014/main" xmlns="" val="20001"/>
                    </a:ext>
                  </a:extLst>
                </a:gridCol>
                <a:gridCol w="2283717">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dirty="0">
                          <a:ln>
                            <a:noFill/>
                          </a:ln>
                          <a:solidFill>
                            <a:schemeClr val="tx1"/>
                          </a:solidFill>
                          <a:latin typeface="Calibri"/>
                          <a:cs typeface="Calibri"/>
                        </a:rPr>
                        <a:t>ORGANISMO NOTIFICATO - CONTROLLO DELLA PRODUZIONE</a:t>
                      </a:r>
                      <a:r>
                        <a:rPr lang="en-US" sz="600" baseline="0" dirty="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N° 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(Alicante) - Spagna</a:t>
                      </a:r>
                    </a:p>
                    <a:p>
                      <a:pPr algn="ctr"/>
                      <a:r>
                        <a:rPr lang="fr-FR" sz="600" dirty="0">
                          <a:ln>
                            <a:noFill/>
                          </a:ln>
                          <a:solidFill>
                            <a:schemeClr val="tx1"/>
                          </a:solidFill>
                          <a:latin typeface="Calibri"/>
                          <a:cs typeface="Calibri"/>
                        </a:rPr>
                        <a:t>Tel.</a:t>
                      </a:r>
                      <a:r>
                        <a:rPr lang="fr-FR" sz="600" baseline="0" dirty="0">
                          <a:ln>
                            <a:noFill/>
                          </a:ln>
                          <a:solidFill>
                            <a:schemeClr val="tx1"/>
                          </a:solidFill>
                          <a:latin typeface="Calibri"/>
                          <a:cs typeface="Calibri"/>
                        </a:rPr>
                        <a:t> +34 965 54 22 00 - Fax.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N° 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Regno Unito</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Tel.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Fax.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algn="r"/>
            <a:r>
              <a:rPr lang="en-GB" sz="500" dirty="0">
                <a:latin typeface="Calibri"/>
                <a:cs typeface="Calibri"/>
              </a:rPr>
              <a:t>Nella scelta della tuta, selezionare la misura più comoda tra B e C</a:t>
            </a:r>
          </a:p>
          <a:p>
            <a:pPr algn="r"/>
            <a:r>
              <a:rPr lang="en-GB" sz="500" dirty="0">
                <a:latin typeface="Calibri"/>
                <a:cs typeface="Calibri"/>
              </a:rPr>
              <a:t>In caso di dubbio tra le due taglie, optare per quella più grande</a:t>
            </a:r>
          </a:p>
          <a:p>
            <a:pPr algn="r"/>
            <a:r>
              <a:rPr lang="en-GB" sz="500" dirty="0">
                <a:latin typeface="Calibri"/>
                <a:cs typeface="Calibri"/>
              </a:rPr>
              <a:t>Taglie - da S a XXXL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anchor="ctr">
            <a:spAutoFit/>
          </a:bodyPr>
          <a:lstStyle/>
          <a:p>
            <a:pPr algn="ctr"/>
            <a:r>
              <a:rPr lang="fr-FR" sz="800" dirty="0" smtClean="0">
                <a:latin typeface="Calibri"/>
                <a:cs typeface="Calibri"/>
              </a:rPr>
              <a:t>v.20190214</a:t>
            </a:r>
            <a:endParaRPr lang="fr-FR" sz="800" dirty="0">
              <a:latin typeface="Calibri"/>
              <a:cs typeface="Calibri"/>
            </a:endParaRPr>
          </a:p>
        </p:txBody>
      </p:sp>
      <p:grpSp>
        <p:nvGrpSpPr>
          <p:cNvPr id="43" name="Grouper 42"/>
          <p:cNvGrpSpPr/>
          <p:nvPr/>
        </p:nvGrpSpPr>
        <p:grpSpPr>
          <a:xfrm>
            <a:off x="2871514" y="819400"/>
            <a:ext cx="341462" cy="364031"/>
            <a:chOff x="311379" y="1060561"/>
            <a:chExt cx="341462" cy="364031"/>
          </a:xfrm>
        </p:grpSpPr>
        <p:pic>
          <p:nvPicPr>
            <p:cNvPr id="44" name="Picture 20" descr="c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a:spcAft>
                  <a:spcPts val="0"/>
                </a:spcAft>
              </a:pPr>
              <a:r>
                <a:rPr lang="fr-FR" sz="1100" b="1" dirty="0">
                  <a:solidFill>
                    <a:srgbClr val="595959"/>
                  </a:solidFill>
                  <a:effectLst/>
                  <a:latin typeface="Calibri"/>
                  <a:ea typeface="Calibri"/>
                  <a:cs typeface="Times New Roman"/>
                </a:rPr>
                <a:t> </a:t>
              </a:r>
              <a:r>
                <a:rPr lang="fr-FR" sz="1100" b="1" dirty="0">
                  <a:effectLst/>
                  <a:latin typeface="Calibri"/>
                  <a:ea typeface="Calibri"/>
                  <a:cs typeface="Times New Roman"/>
                </a:rPr>
                <a:t>0339</a:t>
              </a:r>
              <a:endParaRPr lang="fr-FR" sz="1100" dirty="0">
                <a:effectLst/>
                <a:latin typeface="Calibri"/>
                <a:ea typeface="Calibri"/>
                <a:cs typeface="Times New Roman"/>
              </a:endParaRPr>
            </a:p>
          </p:txBody>
        </p:sp>
      </p:grpSp>
      <p:sp>
        <p:nvSpPr>
          <p:cNvPr id="48" name="ZoneTexte 47"/>
          <p:cNvSpPr txBox="1"/>
          <p:nvPr/>
        </p:nvSpPr>
        <p:spPr>
          <a:xfrm>
            <a:off x="116632" y="527120"/>
            <a:ext cx="3672408" cy="1015663"/>
          </a:xfrm>
          <a:prstGeom prst="rect">
            <a:avLst/>
          </a:prstGeom>
          <a:noFill/>
        </p:spPr>
        <p:txBody>
          <a:bodyPr wrap="square">
            <a:spAutoFit/>
          </a:bodyPr>
          <a:lstStyle/>
          <a:p>
            <a:r>
              <a:rPr lang="en-GB" sz="750" b="1" u="sng" dirty="0">
                <a:latin typeface="Calibri"/>
                <a:cs typeface="Calibri"/>
              </a:rPr>
              <a:t>MANUALE D'USO</a:t>
            </a:r>
          </a:p>
          <a:p>
            <a:r>
              <a:rPr lang="en-US" sz="750" b="1" dirty="0">
                <a:latin typeface="Calibri" charset="0"/>
                <a:ea typeface="Calibri" charset="0"/>
                <a:cs typeface="Calibri" charset="0"/>
              </a:rPr>
              <a:t>Queste informazioni devono essere fornite all'utente finale, che sarà tenuto a leggerne il contenuto</a:t>
            </a:r>
            <a:endParaRPr lang="en-GB" sz="750" b="1" dirty="0">
              <a:latin typeface="Calibri"/>
              <a:cs typeface="Calibri"/>
            </a:endParaRPr>
          </a:p>
          <a:p>
            <a:r>
              <a:rPr lang="en-GB" sz="750" dirty="0">
                <a:latin typeface="Calibri"/>
                <a:cs typeface="Calibri"/>
              </a:rPr>
              <a:t>Tuta THOR – Rif. Navy 8MTHCN, Rif. Arancione 8MTHCO</a:t>
            </a:r>
          </a:p>
          <a:p>
            <a:r>
              <a:rPr lang="en-GB" sz="750" dirty="0">
                <a:latin typeface="Calibri"/>
                <a:cs typeface="Calibri"/>
              </a:rPr>
              <a:t>Giacca THOR - Rif. Navy 8MTHJN</a:t>
            </a:r>
          </a:p>
          <a:p>
            <a:r>
              <a:rPr lang="en-GB" sz="750" dirty="0">
                <a:latin typeface="Calibri"/>
                <a:cs typeface="Calibri"/>
              </a:rPr>
              <a:t>Pantaloni Thor - Rif. Navy 8MTHTN</a:t>
            </a:r>
          </a:p>
          <a:p>
            <a:r>
              <a:rPr lang="en-GB" sz="750" b="1" dirty="0">
                <a:latin typeface="Calibri"/>
                <a:cs typeface="Calibri"/>
              </a:rPr>
              <a:t>78% cotone, 20% poliestere, 2% antistatico, 300 gsm</a:t>
            </a:r>
          </a:p>
          <a:p>
            <a:r>
              <a:rPr lang="en-GB" sz="750" dirty="0">
                <a:latin typeface="Calibri"/>
                <a:cs typeface="Calibri"/>
              </a:rPr>
              <a:t>Navy / Arancione</a:t>
            </a:r>
          </a:p>
        </p:txBody>
      </p:sp>
      <p:pic>
        <p:nvPicPr>
          <p:cNvPr id="51" name="Image 50" descr="1161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64" y="3001552"/>
            <a:ext cx="180000" cy="180000"/>
          </a:xfrm>
          <a:prstGeom prst="rect">
            <a:avLst/>
          </a:prstGeom>
        </p:spPr>
      </p:pic>
      <p:pic>
        <p:nvPicPr>
          <p:cNvPr id="57" name="Image 56" descr="61482.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5246" y="3346399"/>
            <a:ext cx="180000" cy="180000"/>
          </a:xfrm>
          <a:prstGeom prst="rect">
            <a:avLst/>
          </a:prstGeom>
        </p:spPr>
      </p:pic>
      <p:pic>
        <p:nvPicPr>
          <p:cNvPr id="58" name="Image 57" descr="1440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0664" y="4249719"/>
            <a:ext cx="180000" cy="180000"/>
          </a:xfrm>
          <a:prstGeom prst="rect">
            <a:avLst/>
          </a:prstGeom>
        </p:spPr>
      </p:pic>
      <p:pic>
        <p:nvPicPr>
          <p:cNvPr id="59" name="Image 58" descr="1303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0664" y="3721594"/>
            <a:ext cx="180000" cy="180000"/>
          </a:xfrm>
          <a:prstGeom prst="rect">
            <a:avLst/>
          </a:prstGeom>
        </p:spPr>
      </p:pic>
      <p:pic>
        <p:nvPicPr>
          <p:cNvPr id="33" name="Imag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168782" y="5553195"/>
            <a:ext cx="1066664" cy="252000"/>
          </a:xfrm>
          <a:prstGeom prst="rect">
            <a:avLst/>
          </a:prstGeom>
        </p:spPr>
      </p:pic>
      <p:pic>
        <p:nvPicPr>
          <p:cNvPr id="24" name="Image 23"/>
          <p:cNvPicPr>
            <a:picLocks noChangeAspect="1"/>
          </p:cNvPicPr>
          <p:nvPr/>
        </p:nvPicPr>
        <p:blipFill>
          <a:blip r:embed="rId12"/>
          <a:stretch>
            <a:fillRect/>
          </a:stretch>
        </p:blipFill>
        <p:spPr>
          <a:xfrm>
            <a:off x="5181600" y="2144688"/>
            <a:ext cx="1487760" cy="2808356"/>
          </a:xfrm>
          <a:prstGeom prst="rect">
            <a:avLst/>
          </a:prstGeom>
        </p:spPr>
      </p:pic>
      <p:pic>
        <p:nvPicPr>
          <p:cNvPr id="25" name="Image 24"/>
          <p:cNvPicPr>
            <a:picLocks noChangeAspect="1"/>
          </p:cNvPicPr>
          <p:nvPr/>
        </p:nvPicPr>
        <p:blipFill>
          <a:blip r:embed="rId13"/>
          <a:stretch>
            <a:fillRect/>
          </a:stretch>
        </p:blipFill>
        <p:spPr>
          <a:xfrm>
            <a:off x="4021738" y="1749096"/>
            <a:ext cx="2647621" cy="380642"/>
          </a:xfrm>
          <a:prstGeom prst="rect">
            <a:avLst/>
          </a:prstGeom>
        </p:spPr>
      </p:pic>
      <p:pic>
        <p:nvPicPr>
          <p:cNvPr id="28" name="Image 27">
            <a:extLst>
              <a:ext uri="{FF2B5EF4-FFF2-40B4-BE49-F238E27FC236}">
                <a16:creationId xmlns:a16="http://schemas.microsoft.com/office/drawing/2014/main" xmlns="" id="{34862666-1275-447E-91CD-E660F0AD3F4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pic>
        <p:nvPicPr>
          <p:cNvPr id="29" name="Image 28">
            <a:extLst>
              <a:ext uri="{FF2B5EF4-FFF2-40B4-BE49-F238E27FC236}">
                <a16:creationId xmlns:a16="http://schemas.microsoft.com/office/drawing/2014/main" xmlns="" id="{B6BB96E3-194E-45A8-9D76-8CFCF019470C}"/>
              </a:ext>
            </a:extLst>
          </p:cNvPr>
          <p:cNvPicPr>
            <a:picLocks noChangeAspect="1"/>
          </p:cNvPicPr>
          <p:nvPr/>
        </p:nvPicPr>
        <p:blipFill>
          <a:blip r:embed="rId15"/>
          <a:stretch>
            <a:fillRect/>
          </a:stretch>
        </p:blipFill>
        <p:spPr>
          <a:xfrm>
            <a:off x="4158545" y="462320"/>
            <a:ext cx="2590800" cy="643739"/>
          </a:xfrm>
          <a:prstGeom prst="rect">
            <a:avLst/>
          </a:prstGeom>
        </p:spPr>
      </p:pic>
    </p:spTree>
    <p:extLst>
      <p:ext uri="{BB962C8B-B14F-4D97-AF65-F5344CB8AC3E}">
        <p14:creationId xmlns:p14="http://schemas.microsoft.com/office/powerpoint/2010/main" val="156729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Calibri"/>
                <a:ea typeface="+mn-ea"/>
                <a:cs typeface="Calibri"/>
              </a:rPr>
              <a:t>GAMA THOR</a:t>
            </a:r>
            <a:endParaRPr kumimoji="0" lang="en-GB" sz="3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2" name="Rectangle 21"/>
          <p:cNvSpPr/>
          <p:nvPr/>
        </p:nvSpPr>
        <p:spPr>
          <a:xfrm>
            <a:off x="188800" y="1496616"/>
            <a:ext cx="6552568" cy="7494359"/>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3 -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presença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fitas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retrorrefletivas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faz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um EPI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visibilidade</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11612:2015 - A1 A2 B1 C1 E2 F1 -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trabalhadores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expostos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calor</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chamas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e 50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75 °C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A1/A2: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Propagação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chama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limitada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B1:</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Resistência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térmica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convetiva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C1: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Resistência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radiante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F1: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Resistência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contacto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a:t>
            </a:r>
            <a:r>
              <a:rPr kumimoji="0" lang="en-GB" sz="600" b="1" i="0" u="none" strike="noStrike" kern="1200" cap="none" spc="0" normalizeH="0" baseline="0" noProof="0" dirty="0">
                <a:ln>
                  <a:noFill/>
                </a:ln>
                <a:solidFill>
                  <a:srgbClr val="000000"/>
                </a:solidFill>
                <a:effectLst/>
                <a:uLnTx/>
                <a:uFillTx/>
                <a:latin typeface="Calibri"/>
                <a:ea typeface="+mn-ea"/>
                <a:cs typeface="Calibri"/>
              </a:rPr>
              <a:t>2:</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Resistência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respingo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ferro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fundido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11611:2015 -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A1 A2 -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soldadura</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processo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conexo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75 °C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a:t>
            </a:r>
            <a:r>
              <a:rPr kumimoji="0" lang="en-GB" sz="600" b="0" i="0" u="none" strike="noStrike" kern="1200" cap="none" spc="0" normalizeH="0" baseline="0" noProof="0" dirty="0">
                <a:ln>
                  <a:noFill/>
                </a:ln>
                <a:solidFill>
                  <a:srgbClr val="000000"/>
                </a:solidFill>
                <a:effectLst/>
                <a:uLnTx/>
                <a:uFillTx/>
                <a:latin typeface="Calibri"/>
                <a:ea typeface="+mn-ea"/>
                <a:cs typeface="Calibri"/>
              </a:rPr>
              <a:t> - Protege contra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técnicas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situações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soldadura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perigosas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causam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respingos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radiante</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A1 / A2</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Propagação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chama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limitada</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1149-5:2008 -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Propriedades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eletrostáticas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5</a:t>
            </a:r>
            <a:r>
              <a:rPr kumimoji="0" lang="en-GB" sz="600" b="0" i="0" u="none" strike="noStrike" kern="1200" cap="none" spc="0" normalizeH="0" baseline="0" noProof="0" dirty="0">
                <a:ln>
                  <a:noFill/>
                </a:ln>
                <a:solidFill>
                  <a:srgbClr val="000000"/>
                </a:solidFill>
                <a:effectLst/>
                <a:uLnTx/>
                <a:uFillTx/>
                <a:latin typeface="Calibri"/>
                <a:ea typeface="+mn-ea"/>
                <a:cs typeface="Calibri"/>
              </a:rPr>
              <a:t>Pré-tratamento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75 °C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Testado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2 da EN1149-3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a:ln>
                  <a:noFill/>
                </a:ln>
                <a:solidFill>
                  <a:srgbClr val="000000"/>
                </a:solidFill>
                <a:effectLst/>
                <a:uLnTx/>
                <a:uFillTx/>
                <a:latin typeface="Calibri" charset="0"/>
                <a:ea typeface="Calibri" charset="0"/>
                <a:cs typeface="Calibri" charset="0"/>
              </a:rPr>
              <a:t>23±1</a:t>
            </a:r>
            <a:r>
              <a:rPr kumimoji="0" lang="en-GB" sz="600" b="0" i="0" u="none" strike="noStrike" kern="1200" cap="none" spc="0" normalizeH="0" baseline="0" noProof="0" dirty="0">
                <a:ln>
                  <a:noFill/>
                </a:ln>
                <a:solidFill>
                  <a:srgbClr val="000000"/>
                </a:solidFill>
                <a:effectLst/>
                <a:uLnTx/>
                <a:uFillTx/>
                <a:latin typeface="Calibri"/>
                <a:ea typeface="+mn-ea"/>
                <a:cs typeface="Calibri"/>
              </a:rPr>
              <a:t> °C e </a:t>
            </a:r>
            <a:r>
              <a:rPr kumimoji="0" lang="en-GB" sz="600" b="0" i="0" u="none" strike="noStrike" kern="1200" cap="none" spc="0" normalizeH="0" baseline="0" noProof="0" dirty="0">
                <a:ln>
                  <a:noFill/>
                </a:ln>
                <a:solidFill>
                  <a:srgbClr val="000000"/>
                </a:solidFill>
                <a:effectLst/>
                <a:uLnTx/>
                <a:uFillTx/>
                <a:latin typeface="Calibri" charset="0"/>
                <a:ea typeface="Calibri" charset="0"/>
                <a:cs typeface="Calibri" charset="0"/>
              </a:rPr>
              <a:t>25±5</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humidade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relativa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t50&lt;4s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S&gt;0,2</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IEC 61482-2:2009 -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4kA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contra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riscos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térmicos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um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arco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elétrico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75 °C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Arco 4kA - Tempo 500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13034:2005 + A1:2009 -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contra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produtos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químicos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líquidos</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fr-FR"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e 10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75 °C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endParaRPr kumimoji="0" lang="fr-FR"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fr-FR"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Casacão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8MTHCN e 8MTHCO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6</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Casaco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8MTHJN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PB 6</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8MTHTN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PB 6</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Casacão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75 °C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15797:2004/COR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Casacão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8MTHCN e 8MTHCO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8MTHTN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75 °C,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método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8 e A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lixívia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ácidos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enxaguar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Secagem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máquina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tambor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permitida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Engomar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média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abaixo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150 °C).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um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agente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limpeza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tricloroetileno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sempre</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EPI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retardador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chama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separadamente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para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evitar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alguma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migração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fibras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componentes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inflamáveis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Pré-lavar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certificar</a:t>
            </a:r>
            <a:r>
              <a:rPr kumimoji="0" lang="en-GB" sz="500" b="0" i="0" u="none" strike="noStrike" kern="1200" cap="none" spc="0" normalizeH="0" baseline="0" noProof="0" dirty="0">
                <a:ln>
                  <a:noFill/>
                </a:ln>
                <a:solidFill>
                  <a:srgbClr val="000000"/>
                </a:solidFill>
                <a:effectLst/>
                <a:uLnTx/>
                <a:uFillTx/>
                <a:latin typeface="Calibri"/>
                <a:ea typeface="+mn-ea"/>
                <a:cs typeface="Calibri"/>
              </a:rPr>
              <a:t>-se de que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devidamente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enxaguadas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sujas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contaminadas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danificadas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consertadas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utilizada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1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ano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lavada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acordo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cuidados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adequadas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quando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até</a:t>
            </a:r>
            <a:r>
              <a:rPr kumimoji="0" lang="en-GB" sz="500" b="0" i="0" u="none" strike="noStrike" kern="1200" cap="none" spc="0" normalizeH="0" baseline="0" noProof="0" dirty="0">
                <a:ln>
                  <a:noFill/>
                </a:ln>
                <a:solidFill>
                  <a:srgbClr val="000000"/>
                </a:solidFill>
                <a:effectLst/>
                <a:uLnTx/>
                <a:uFillTx/>
                <a:latin typeface="Calibri"/>
                <a:ea typeface="+mn-ea"/>
                <a:cs typeface="Calibri"/>
              </a:rPr>
              <a:t> 8 horas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temperatura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ambiente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sujas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redução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propriedades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limitadoras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propagação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chamas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serão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reduzidas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contaminadas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líquidos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inflamáveis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junto à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eliminar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risco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queimaduras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só</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proteger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onde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cobrem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podendo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necessária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adicional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parcial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 EN 11612 e/</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1149-5,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quando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sobre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elimina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eficácia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destas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Durante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operações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soldadura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sugere</a:t>
            </a:r>
            <a:r>
              <a:rPr kumimoji="0" lang="en-GB" sz="500" b="0" i="0" u="none" strike="noStrike" kern="1200" cap="none" spc="0" normalizeH="0" baseline="0" noProof="0" dirty="0">
                <a:ln>
                  <a:noFill/>
                </a:ln>
                <a:solidFill>
                  <a:srgbClr val="000000"/>
                </a:solidFill>
                <a:effectLst/>
                <a:uLnTx/>
                <a:uFillTx/>
                <a:latin typeface="Calibri"/>
                <a:ea typeface="+mn-ea"/>
                <a:cs typeface="Calibri"/>
              </a:rPr>
              <a:t>-se que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cubra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dianteiro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costura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costura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lateral.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contra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chamas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será</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reduzido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estiver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contaminada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materiais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inflamáveis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Um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aumento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oxigénio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reduzirá</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consideravelmente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contra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chamas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ter</a:t>
            </a:r>
            <a:r>
              <a:rPr kumimoji="0" lang="en-GB" sz="500" b="0" i="0" u="none" strike="noStrike" kern="1200" cap="none" spc="0" normalizeH="0" baseline="0" noProof="0" dirty="0">
                <a:ln>
                  <a:noFill/>
                </a:ln>
                <a:solidFill>
                  <a:srgbClr val="000000"/>
                </a:solidFill>
                <a:effectLst/>
                <a:uLnTx/>
                <a:uFillTx/>
                <a:latin typeface="Calibri"/>
                <a:ea typeface="+mn-ea"/>
                <a:cs typeface="Calibri"/>
              </a:rPr>
              <a:t>-se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cuidado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espaços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fechados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exemplo</a:t>
            </a:r>
            <a:r>
              <a:rPr kumimoji="0" lang="en-GB" sz="500" b="0" i="0" u="none" strike="noStrike" kern="1200" cap="none" spc="0" normalizeH="0" baseline="0" noProof="0" dirty="0">
                <a:ln>
                  <a:noFill/>
                </a:ln>
                <a:solidFill>
                  <a:srgbClr val="000000"/>
                </a:solidFill>
                <a:effectLst/>
                <a:uLnTx/>
                <a:uFillTx/>
                <a:latin typeface="Calibri"/>
                <a:ea typeface="+mn-ea"/>
                <a:cs typeface="Calibri"/>
              </a:rPr>
              <a:t>, é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possível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torne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enriquecida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oxigénio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Nem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soldadura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passagem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tensão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instalações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soldadura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arco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protegidas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contra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contacto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direto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parcial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adicional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poderá</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necessária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exemplo</a:t>
            </a:r>
            <a:r>
              <a:rPr kumimoji="0" lang="en-GB" sz="500" b="0" i="0" u="none" strike="noStrike" kern="1200" cap="none" spc="0" normalizeH="0" baseline="0" noProof="0" dirty="0">
                <a:ln>
                  <a:noFill/>
                </a:ln>
                <a:solidFill>
                  <a:srgbClr val="000000"/>
                </a:solidFill>
                <a:effectLst/>
                <a:uLnTx/>
                <a:uFillTx/>
                <a:latin typeface="Calibri"/>
                <a:ea typeface="+mn-ea"/>
                <a:cs typeface="Calibri"/>
              </a:rPr>
              <a:t>, para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soldadura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destina</a:t>
            </a:r>
            <a:r>
              <a:rPr kumimoji="0" lang="en-GB" sz="500" b="0" i="0" u="none" strike="noStrike" kern="1200" cap="none" spc="0" normalizeH="0" baseline="0" noProof="0" dirty="0">
                <a:ln>
                  <a:noFill/>
                </a:ln>
                <a:solidFill>
                  <a:srgbClr val="000000"/>
                </a:solidFill>
                <a:effectLst/>
                <a:uLnTx/>
                <a:uFillTx/>
                <a:latin typeface="Calibri"/>
                <a:ea typeface="+mn-ea"/>
                <a:cs typeface="Calibri"/>
              </a:rPr>
              <a:t>-se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apenas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proteger</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contra breve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contacto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inadvertido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partes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vivas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um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circuito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soldadura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arco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serão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necessárias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camadas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isolamento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elétrico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quando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houver</a:t>
            </a:r>
            <a:r>
              <a:rPr kumimoji="0" lang="en-GB" sz="500" b="0" i="0" u="none" strike="noStrike" kern="1200" cap="none" spc="0" normalizeH="0" baseline="0" noProof="0" dirty="0">
                <a:ln>
                  <a:noFill/>
                </a:ln>
                <a:solidFill>
                  <a:srgbClr val="000000"/>
                </a:solidFill>
                <a:effectLst/>
                <a:uLnTx/>
                <a:uFillTx/>
                <a:latin typeface="Calibri"/>
                <a:ea typeface="+mn-ea"/>
                <a:cs typeface="Calibri"/>
              </a:rPr>
              <a:t> um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risco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maior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choque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elétrico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Se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exposto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gás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líquido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pressão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química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Tipo 6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PB6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insuficiente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Perante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alguns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produtos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químicos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altamente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concentrados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propriedades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exigir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maior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500" b="0" i="0" u="none" strike="noStrike" kern="1200" cap="none" spc="0" normalizeH="0" baseline="0" noProof="0" dirty="0">
                <a:ln>
                  <a:noFill/>
                </a:ln>
                <a:solidFill>
                  <a:srgbClr val="000000"/>
                </a:solidFill>
                <a:effectLst/>
                <a:uLnTx/>
                <a:uFillTx/>
                <a:latin typeface="Calibri"/>
                <a:ea typeface="+mn-ea"/>
                <a:cs typeface="Calibri"/>
              </a:rPr>
              <a:t>, tanto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termos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materiais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fabrico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Apenas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poderá</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avaliar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adequação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outros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equipamentos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durabilidade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fabricante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responsabilizado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indevido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Trabalhadores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dissipadoras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eletrostáticas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devidamente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ligados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à terra </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sendo</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que a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resistência</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entre a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pessoa</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e a terra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deve</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ser inferior a 10</a:t>
            </a:r>
            <a:r>
              <a:rPr kumimoji="0" lang="en-GB" sz="500" b="0" i="0" u="none" strike="noStrike" kern="1200" cap="none" spc="0" normalizeH="0" baseline="30000" noProof="0" dirty="0">
                <a:ln>
                  <a:noFill/>
                </a:ln>
                <a:solidFill>
                  <a:srgbClr val="000000"/>
                </a:solidFill>
                <a:effectLst/>
                <a:uLnTx/>
                <a:uFillTx/>
                <a:latin typeface="Calibri" charset="0"/>
                <a:ea typeface="Calibri" charset="0"/>
                <a:cs typeface="Calibri" charset="0"/>
              </a:rPr>
              <a:t>8</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Ω </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através</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calçado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eletrostático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dissipador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cumpra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EN 20345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20347, com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requisito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auxiliar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outros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meios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adequados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eletrostático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dissipador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aberto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removido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presença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inflamável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explosiva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manusear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substâncias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inflamáveis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explosivas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eficácia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dissipação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eletroestática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dissipador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eletrostática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afetada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desgaste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possível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contaminação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dissipadora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eletrostática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enriquecidas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oxigénio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prévia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autorização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engenheiro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segurança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responsável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eletrostática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fornecida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pela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será</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reduzida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quando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estiver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molhada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encharcada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norma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1149-5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suficiente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for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algumas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explosivas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específicas</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No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caso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protetor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duas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ambos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elementos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usados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juntos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para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fornecer</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especificado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visibilidade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coberta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equipamentos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visibilidade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garante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visível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todas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circunstâncias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obtida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usando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única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500" b="0" i="0" u="none" strike="noStrike" kern="1200" cap="none" spc="0" normalizeH="0" baseline="0" noProof="0" dirty="0">
                <a:ln>
                  <a:noFill/>
                </a:ln>
                <a:solidFill>
                  <a:srgbClr val="000000"/>
                </a:solidFill>
                <a:effectLst/>
                <a:uLnTx/>
                <a:uFillTx/>
                <a:latin typeface="Calibri"/>
                <a:ea typeface="+mn-ea"/>
                <a:cs typeface="Calibri"/>
              </a:rPr>
              <a:t> um conjunto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Um conjunto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classificado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para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que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única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separadamente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superior eventual é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indicada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marcação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protetora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visibilidade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estiver</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será</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prejudicado</a:t>
            </a:r>
            <a:r>
              <a:rPr kumimoji="0" lang="en-GB" sz="500" b="0" i="0" u="none" strike="noStrike" kern="1200" cap="none" spc="0" normalizeH="0" baseline="0" noProof="0" dirty="0">
                <a:ln>
                  <a:noFill/>
                </a:ln>
                <a:solidFill>
                  <a:srgbClr val="000000"/>
                </a:solidFill>
                <a:effectLst/>
                <a:uLnTx/>
                <a:uFillTx/>
                <a:latin typeface="Calibri"/>
                <a:ea typeface="+mn-ea"/>
                <a:cs typeface="Calibri"/>
              </a:rPr>
              <a:t>. Observe-se que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500" b="0" i="0" u="none" strike="noStrike" kern="1200" cap="none" spc="0" normalizeH="0" baseline="0" noProof="0" dirty="0">
                <a:ln>
                  <a:noFill/>
                </a:ln>
                <a:solidFill>
                  <a:srgbClr val="000000"/>
                </a:solidFill>
                <a:effectLst/>
                <a:uLnTx/>
                <a:uFillTx/>
                <a:latin typeface="Calibri"/>
                <a:ea typeface="+mn-ea"/>
                <a:cs typeface="Calibri"/>
              </a:rPr>
              <a:t> é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baseada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área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material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visível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e é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isso</a:t>
            </a:r>
            <a:r>
              <a:rPr kumimoji="0" lang="en-GB" sz="5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marcação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superfície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é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restrita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Nenhuma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modificação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desta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peça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exemplo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adição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logótipos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é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permitida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aprovação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tipo</a:t>
            </a:r>
            <a:r>
              <a:rPr kumimoji="0" lang="en-GB" sz="500" b="0" i="0" u="none" strike="noStrike" kern="1200" cap="none" spc="0" normalizeH="0" baseline="0" noProof="0" dirty="0">
                <a:ln>
                  <a:noFill/>
                </a:ln>
                <a:solidFill>
                  <a:srgbClr val="000000"/>
                </a:solidFill>
                <a:effectLst/>
                <a:uLnTx/>
                <a:uFillTx/>
                <a:latin typeface="Calibri"/>
                <a:ea typeface="+mn-ea"/>
                <a:cs typeface="Calibri"/>
              </a:rPr>
              <a:t> CE. </a:t>
            </a:r>
          </a:p>
          <a:p>
            <a:pPr lvl="0">
              <a:defRPr/>
            </a:pPr>
            <a:r>
              <a:rPr lang="en-GB" sz="700" b="1" dirty="0" err="1">
                <a:solidFill>
                  <a:srgbClr val="000000"/>
                </a:solidFill>
                <a:latin typeface="Calibri"/>
                <a:cs typeface="Calibri"/>
              </a:rPr>
              <a:t>Declaração</a:t>
            </a:r>
            <a:r>
              <a:rPr lang="en-GB" sz="700" b="1" dirty="0">
                <a:solidFill>
                  <a:srgbClr val="000000"/>
                </a:solidFill>
                <a:latin typeface="Calibri"/>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lang="en-GB" sz="600" dirty="0">
              <a:solidFill>
                <a:srgbClr val="000000"/>
              </a:solidFill>
              <a:latin typeface="Calibri"/>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851110344"/>
              </p:ext>
            </p:extLst>
          </p:nvPr>
        </p:nvGraphicFramePr>
        <p:xfrm>
          <a:off x="255247" y="9129464"/>
          <a:ext cx="6413954" cy="601216"/>
        </p:xfrm>
        <a:graphic>
          <a:graphicData uri="http://schemas.openxmlformats.org/drawingml/2006/table">
            <a:tbl>
              <a:tblPr firstRow="1" bandRow="1">
                <a:effectLst/>
                <a:tableStyleId>{5C22544A-7EE6-4342-B048-85BDC9FD1C3A}</a:tableStyleId>
              </a:tblPr>
              <a:tblGrid>
                <a:gridCol w="2106953">
                  <a:extLst>
                    <a:ext uri="{9D8B030D-6E8A-4147-A177-3AD203B41FA5}">
                      <a16:colId xmlns:a16="http://schemas.microsoft.com/office/drawing/2014/main" xmlns="" val="20000"/>
                    </a:ext>
                  </a:extLst>
                </a:gridCol>
                <a:gridCol w="2041594">
                  <a:extLst>
                    <a:ext uri="{9D8B030D-6E8A-4147-A177-3AD203B41FA5}">
                      <a16:colId xmlns:a16="http://schemas.microsoft.com/office/drawing/2014/main" xmlns="" val="20001"/>
                    </a:ext>
                  </a:extLst>
                </a:gridCol>
                <a:gridCol w="2265407">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a:ln>
                            <a:noFill/>
                          </a:ln>
                          <a:solidFill>
                            <a:schemeClr val="tx1"/>
                          </a:solidFill>
                          <a:latin typeface="Calibri"/>
                          <a:cs typeface="Calibri"/>
                        </a:rPr>
                        <a:t>ENTIDADE NOTIFICADA - CONTROLO DA PRODUÇÃO</a:t>
                      </a:r>
                      <a:r>
                        <a:rPr lang="en-US" sz="600" baseline="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AITEX - N.° 0161</a:t>
                      </a:r>
                    </a:p>
                    <a:p>
                      <a:pPr algn="ctr"/>
                      <a:r>
                        <a:rPr lang="fr-FR" sz="600" dirty="0">
                          <a:ln>
                            <a:noFill/>
                          </a:ln>
                          <a:solidFill>
                            <a:schemeClr val="tx1"/>
                          </a:solidFill>
                          <a:latin typeface="Calibri"/>
                          <a:cs typeface="Calibri"/>
                        </a:rPr>
                        <a:t>Plaza Emilio Sala 1</a:t>
                      </a:r>
                    </a:p>
                    <a:p>
                      <a:pPr algn="ctr"/>
                      <a:r>
                        <a:rPr lang="fr-FR" sz="600" dirty="0">
                          <a:ln>
                            <a:noFill/>
                          </a:ln>
                          <a:solidFill>
                            <a:schemeClr val="tx1"/>
                          </a:solidFill>
                          <a:latin typeface="Calibri"/>
                          <a:cs typeface="Calibri"/>
                        </a:rPr>
                        <a:t>03801 Alcoy (Alicante) - </a:t>
                      </a:r>
                      <a:r>
                        <a:rPr lang="fr-FR" sz="600" dirty="0" err="1">
                          <a:ln>
                            <a:noFill/>
                          </a:ln>
                          <a:solidFill>
                            <a:schemeClr val="tx1"/>
                          </a:solidFill>
                          <a:latin typeface="Calibri"/>
                          <a:cs typeface="Calibri"/>
                        </a:rPr>
                        <a:t>Espanha</a:t>
                      </a:r>
                      <a:endParaRPr lang="fr-FR" sz="600" dirty="0">
                        <a:ln>
                          <a:noFill/>
                        </a:ln>
                        <a:solidFill>
                          <a:schemeClr val="tx1"/>
                        </a:solidFill>
                        <a:latin typeface="Calibri"/>
                        <a:cs typeface="Calibri"/>
                      </a:endParaRPr>
                    </a:p>
                    <a:p>
                      <a:pPr algn="ctr"/>
                      <a:r>
                        <a:rPr lang="fr-FR" sz="600" dirty="0">
                          <a:ln>
                            <a:noFill/>
                          </a:ln>
                          <a:solidFill>
                            <a:schemeClr val="tx1"/>
                          </a:solidFill>
                          <a:latin typeface="Calibri"/>
                          <a:cs typeface="Calibri"/>
                        </a:rPr>
                        <a:t>Tel.</a:t>
                      </a:r>
                      <a:r>
                        <a:rPr lang="fr-FR" sz="600" baseline="0" dirty="0">
                          <a:ln>
                            <a:noFill/>
                          </a:ln>
                          <a:solidFill>
                            <a:schemeClr val="tx1"/>
                          </a:solidFill>
                          <a:latin typeface="Calibri"/>
                          <a:cs typeface="Calibri"/>
                        </a:rPr>
                        <a:t> +34 965 54 22 00 - Fax.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N.° 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REINO UNIDO</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Tel. +44 (0161) 873 6543 -</a:t>
                      </a:r>
                      <a:r>
                        <a:rPr lang="fr-FR" sz="600" kern="1200" baseline="0" dirty="0">
                          <a:solidFill>
                            <a:schemeClr val="dk1"/>
                          </a:solidFill>
                          <a:effectLst/>
                          <a:latin typeface="Calibri"/>
                          <a:ea typeface="+mn-ea"/>
                          <a:cs typeface="Calibri"/>
                        </a:rPr>
                        <a:t> </a:t>
                      </a:r>
                      <a:r>
                        <a:rPr lang="fr-FR" sz="600" kern="1200" dirty="0">
                          <a:solidFill>
                            <a:schemeClr val="dk1"/>
                          </a:solidFill>
                          <a:effectLst/>
                          <a:latin typeface="Calibri"/>
                          <a:ea typeface="+mn-ea"/>
                          <a:cs typeface="Calibri"/>
                        </a:rPr>
                        <a:t>Fax.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Para o casacão, tomem-se as medidas maiores entre B e C</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Em caso de dúvida entre dois tamanhos, escolher o maior</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Tamanhos - de S a 3XL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pic>
        <p:nvPicPr>
          <p:cNvPr id="46" name="Imag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v.20190214</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grpSp>
        <p:nvGrpSpPr>
          <p:cNvPr id="43" name="Grouper 42"/>
          <p:cNvGrpSpPr/>
          <p:nvPr/>
        </p:nvGrpSpPr>
        <p:grpSpPr>
          <a:xfrm>
            <a:off x="2871514" y="819400"/>
            <a:ext cx="341462" cy="364031"/>
            <a:chOff x="311379" y="1060561"/>
            <a:chExt cx="341462" cy="364031"/>
          </a:xfrm>
        </p:grpSpPr>
        <p:pic>
          <p:nvPicPr>
            <p:cNvPr id="44" name="Picture 20" descr="ce"/>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r-FR" sz="1100" b="1" i="0" u="none" strike="noStrike" kern="1200" cap="none" spc="0" normalizeH="0" baseline="0" noProof="0">
                  <a:ln>
                    <a:noFill/>
                  </a:ln>
                  <a:solidFill>
                    <a:srgbClr val="595959"/>
                  </a:solidFill>
                  <a:effectLst/>
                  <a:uLnTx/>
                  <a:uFillTx/>
                  <a:latin typeface="Calibri"/>
                  <a:ea typeface="Calibri"/>
                  <a:cs typeface="Times New Roman"/>
                </a:rPr>
                <a:t> </a:t>
              </a:r>
              <a:r>
                <a:rPr kumimoji="0" lang="fr-FR" sz="1100" b="1" i="0" u="none" strike="noStrike" kern="1200" cap="none" spc="0" normalizeH="0" baseline="0" noProof="0">
                  <a:ln>
                    <a:noFill/>
                  </a:ln>
                  <a:solidFill>
                    <a:srgbClr val="000000"/>
                  </a:solidFill>
                  <a:effectLst/>
                  <a:uLnTx/>
                  <a:uFillTx/>
                  <a:latin typeface="Calibri"/>
                  <a:ea typeface="Calibri"/>
                  <a:cs typeface="Times New Roman"/>
                </a:rPr>
                <a:t>0339</a:t>
              </a:r>
              <a:endParaRPr kumimoji="0" lang="fr-FR" sz="1100" b="0" i="0" u="none" strike="noStrike" kern="1200" cap="none" spc="0" normalizeH="0" baseline="0" noProof="0" dirty="0">
                <a:ln>
                  <a:noFill/>
                </a:ln>
                <a:solidFill>
                  <a:srgbClr val="000000"/>
                </a:solidFill>
                <a:effectLst/>
                <a:uLnTx/>
                <a:uFillTx/>
                <a:latin typeface="Calibri"/>
                <a:ea typeface="Calibri"/>
                <a:cs typeface="Times New Roman"/>
              </a:endParaRPr>
            </a:p>
          </p:txBody>
        </p:sp>
      </p:grpSp>
      <p:sp>
        <p:nvSpPr>
          <p:cNvPr id="48" name="ZoneTexte 47"/>
          <p:cNvSpPr txBox="1"/>
          <p:nvPr/>
        </p:nvSpPr>
        <p:spPr>
          <a:xfrm>
            <a:off x="116632" y="527120"/>
            <a:ext cx="3672408" cy="9694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900" b="1" i="0" u="sng" strike="noStrike" kern="1200" cap="none" spc="0" normalizeH="0" baseline="0" noProof="0">
                <a:ln>
                  <a:noFill/>
                </a:ln>
                <a:solidFill>
                  <a:srgbClr val="000000"/>
                </a:solidFill>
                <a:effectLst/>
                <a:uLnTx/>
                <a:uFillTx/>
                <a:latin typeface="Calibri"/>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Calibri" charset="0"/>
                <a:ea typeface="Calibri" charset="0"/>
                <a:cs typeface="Calibri" charset="0"/>
              </a:rPr>
              <a:t>Estas informações devem ser entregues e lidas pelo utilizador</a:t>
            </a:r>
            <a:endParaRPr kumimoji="0" lang="en-GB" sz="8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Calibri"/>
                <a:ea typeface="+mn-ea"/>
                <a:cs typeface="Calibri"/>
              </a:rPr>
              <a:t>Casacão THOR - Ref.ª Navy 8MTHCN, Ref.ª Orange 8MTHCO</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Calibri"/>
                <a:ea typeface="+mn-ea"/>
                <a:cs typeface="Calibri"/>
              </a:rPr>
              <a:t>Casaco THOR - Ref.ª Navy 8MTHJN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Calibri"/>
                <a:ea typeface="+mn-ea"/>
                <a:cs typeface="Calibri"/>
              </a:rPr>
              <a:t>Calças THOR - Ref.ª Navy 8MTHTN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1" i="0" u="none" strike="noStrike" kern="1200" cap="none" spc="0" normalizeH="0" baseline="0" noProof="0">
                <a:ln>
                  <a:noFill/>
                </a:ln>
                <a:solidFill>
                  <a:srgbClr val="000000"/>
                </a:solidFill>
                <a:effectLst/>
                <a:uLnTx/>
                <a:uFillTx/>
                <a:latin typeface="Calibri"/>
                <a:ea typeface="+mn-ea"/>
                <a:cs typeface="Calibri"/>
              </a:rPr>
              <a:t>78% algodão, 20% poliéster, 2% antiestático, 300 gsm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Calibri"/>
                <a:ea typeface="+mn-ea"/>
                <a:cs typeface="Calibri"/>
              </a:rPr>
              <a:t>Navy / Orange</a:t>
            </a:r>
          </a:p>
        </p:txBody>
      </p:sp>
      <p:pic>
        <p:nvPicPr>
          <p:cNvPr id="51" name="Image 50" descr="1161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152800"/>
            <a:ext cx="180000" cy="180000"/>
          </a:xfrm>
          <a:prstGeom prst="rect">
            <a:avLst/>
          </a:prstGeom>
        </p:spPr>
      </p:pic>
      <p:pic>
        <p:nvPicPr>
          <p:cNvPr id="57" name="Image 56" descr="61482.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0648" y="3512880"/>
            <a:ext cx="180000" cy="180000"/>
          </a:xfrm>
          <a:prstGeom prst="rect">
            <a:avLst/>
          </a:prstGeom>
        </p:spPr>
      </p:pic>
      <p:pic>
        <p:nvPicPr>
          <p:cNvPr id="58" name="Image 57" descr="1440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4429719"/>
            <a:ext cx="180000" cy="180000"/>
          </a:xfrm>
          <a:prstGeom prst="rect">
            <a:avLst/>
          </a:prstGeom>
        </p:spPr>
      </p:pic>
      <p:pic>
        <p:nvPicPr>
          <p:cNvPr id="59" name="Image 58" descr="13034.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5246" y="3908884"/>
            <a:ext cx="180000" cy="180000"/>
          </a:xfrm>
          <a:prstGeom prst="rect">
            <a:avLst/>
          </a:prstGeom>
        </p:spPr>
      </p:pic>
      <p:pic>
        <p:nvPicPr>
          <p:cNvPr id="33" name="Image 3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222293" y="5679195"/>
            <a:ext cx="1066664" cy="252000"/>
          </a:xfrm>
          <a:prstGeom prst="rect">
            <a:avLst/>
          </a:prstGeom>
        </p:spPr>
      </p:pic>
      <p:pic>
        <p:nvPicPr>
          <p:cNvPr id="25" name="Image 24"/>
          <p:cNvPicPr>
            <a:picLocks noChangeAspect="1"/>
          </p:cNvPicPr>
          <p:nvPr/>
        </p:nvPicPr>
        <p:blipFill>
          <a:blip r:embed="rId13"/>
          <a:stretch>
            <a:fillRect/>
          </a:stretch>
        </p:blipFill>
        <p:spPr>
          <a:xfrm>
            <a:off x="3789040" y="1749096"/>
            <a:ext cx="2880320" cy="380642"/>
          </a:xfrm>
          <a:prstGeom prst="rect">
            <a:avLst/>
          </a:prstGeom>
        </p:spPr>
      </p:pic>
      <p:pic>
        <p:nvPicPr>
          <p:cNvPr id="4" name="Image 3">
            <a:extLst>
              <a:ext uri="{FF2B5EF4-FFF2-40B4-BE49-F238E27FC236}">
                <a16:creationId xmlns:a16="http://schemas.microsoft.com/office/drawing/2014/main" xmlns="" id="{0B489080-7AAB-4E17-93A0-8AF300335430}"/>
              </a:ext>
            </a:extLst>
          </p:cNvPr>
          <p:cNvPicPr>
            <a:picLocks noChangeAspect="1"/>
          </p:cNvPicPr>
          <p:nvPr/>
        </p:nvPicPr>
        <p:blipFill>
          <a:blip r:embed="rId14"/>
          <a:stretch>
            <a:fillRect/>
          </a:stretch>
        </p:blipFill>
        <p:spPr>
          <a:xfrm>
            <a:off x="4158545" y="462320"/>
            <a:ext cx="2590800" cy="643739"/>
          </a:xfrm>
          <a:prstGeom prst="rect">
            <a:avLst/>
          </a:prstGeom>
        </p:spPr>
      </p:pic>
      <p:graphicFrame>
        <p:nvGraphicFramePr>
          <p:cNvPr id="27" name="Tableau 26">
            <a:extLst>
              <a:ext uri="{FF2B5EF4-FFF2-40B4-BE49-F238E27FC236}">
                <a16:creationId xmlns:a16="http://schemas.microsoft.com/office/drawing/2014/main" xmlns="" id="{9CA90A2B-6156-4553-8AA1-3DA8352FD013}"/>
              </a:ext>
            </a:extLst>
          </p:cNvPr>
          <p:cNvGraphicFramePr>
            <a:graphicFrameLocks noGrp="1"/>
          </p:cNvGraphicFramePr>
          <p:nvPr>
            <p:extLst>
              <p:ext uri="{D42A27DB-BD31-4B8C-83A1-F6EECF244321}">
                <p14:modId xmlns:p14="http://schemas.microsoft.com/office/powerpoint/2010/main" val="1363236823"/>
              </p:ext>
            </p:extLst>
          </p:nvPr>
        </p:nvGraphicFramePr>
        <p:xfrm>
          <a:off x="4654753" y="2160505"/>
          <a:ext cx="2014447" cy="2751658"/>
        </p:xfrm>
        <a:graphic>
          <a:graphicData uri="http://schemas.openxmlformats.org/drawingml/2006/table">
            <a:tbl>
              <a:tblPr>
                <a:tableStyleId>{5C22544A-7EE6-4342-B048-85BDC9FD1C3A}</a:tableStyleId>
              </a:tblPr>
              <a:tblGrid>
                <a:gridCol w="1100047">
                  <a:extLst>
                    <a:ext uri="{9D8B030D-6E8A-4147-A177-3AD203B41FA5}">
                      <a16:colId xmlns:a16="http://schemas.microsoft.com/office/drawing/2014/main" xmlns="" val="1732157060"/>
                    </a:ext>
                  </a:extLst>
                </a:gridCol>
                <a:gridCol w="914400">
                  <a:extLst>
                    <a:ext uri="{9D8B030D-6E8A-4147-A177-3AD203B41FA5}">
                      <a16:colId xmlns:a16="http://schemas.microsoft.com/office/drawing/2014/main" xmlns="" val="3235068759"/>
                    </a:ext>
                  </a:extLst>
                </a:gridCol>
              </a:tblGrid>
              <a:tr h="89677">
                <a:tc>
                  <a:txBody>
                    <a:bodyPr/>
                    <a:lstStyle/>
                    <a:p>
                      <a:pPr algn="ctr">
                        <a:lnSpc>
                          <a:spcPts val="700"/>
                        </a:lnSpc>
                        <a:spcAft>
                          <a:spcPts val="0"/>
                        </a:spcAft>
                      </a:pPr>
                      <a:r>
                        <a:rPr lang="pt-PT" sz="600" b="1" spc="0" dirty="0">
                          <a:effectLst/>
                          <a:latin typeface="Calibri" panose="020F0502020204030204" pitchFamily="34" charset="0"/>
                          <a:cs typeface="Calibri" panose="020F0502020204030204" pitchFamily="34" charset="0"/>
                        </a:rPr>
                        <a:t>TESTE</a:t>
                      </a:r>
                      <a:endParaRPr lang="fr-FR" sz="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b="1" spc="0" dirty="0">
                          <a:effectLst/>
                          <a:latin typeface="Calibri" panose="020F0502020204030204" pitchFamily="34" charset="0"/>
                          <a:cs typeface="Calibri" panose="020F0502020204030204" pitchFamily="34" charset="0"/>
                        </a:rPr>
                        <a:t>RESULTADOS</a:t>
                      </a:r>
                      <a:endParaRPr lang="fr-FR" sz="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4135482937"/>
                  </a:ext>
                </a:extLst>
              </a:tr>
              <a:tr h="89677">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Design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Obtido</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3347527"/>
                  </a:ext>
                </a:extLst>
              </a:tr>
              <a:tr h="98541">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Resistência à abrasão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Navy</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fabric</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6 ; &gt; 2000 ciclos</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33499328"/>
                  </a:ext>
                </a:extLst>
              </a:tr>
              <a:tr h="225541">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Determinação da resistência à tração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Navy</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fabric</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 Nível 5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Dobra: 1200N - Trama: 770N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28976657"/>
                  </a:ext>
                </a:extLst>
              </a:tr>
              <a:tr h="314831">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Resistência ao rasgo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Navy</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fabric</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 Nível 3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Tensão: 65,16N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Trama: 61,49N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39519362"/>
                  </a:ext>
                </a:extLst>
              </a:tr>
              <a:tr h="160819">
                <a:tc>
                  <a:txBody>
                    <a:bodyPr/>
                    <a:lstStyle/>
                    <a:p>
                      <a:pPr algn="ctr">
                        <a:lnSpc>
                          <a:spcPts val="700"/>
                        </a:lnSpc>
                        <a:spcAft>
                          <a:spcPts val="0"/>
                        </a:spcAft>
                      </a:pPr>
                      <a:r>
                        <a:rPr lang="pt-PT" sz="600" spc="0">
                          <a:effectLst/>
                          <a:latin typeface="Calibri" panose="020F0502020204030204" pitchFamily="34" charset="0"/>
                          <a:cs typeface="Calibri" panose="020F0502020204030204" pitchFamily="34" charset="0"/>
                        </a:rPr>
                        <a:t>Resistência à perfuração</a:t>
                      </a:r>
                      <a:endParaRPr lang="fr-FR" sz="60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Navy</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fabric</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3 -58,55</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41820497"/>
                  </a:ext>
                </a:extLst>
              </a:tr>
              <a:tr h="364019">
                <a:tc>
                  <a:txBody>
                    <a:bodyPr/>
                    <a:lstStyle/>
                    <a:p>
                      <a:pPr algn="ctr">
                        <a:lnSpc>
                          <a:spcPts val="700"/>
                        </a:lnSpc>
                        <a:spcAft>
                          <a:spcPts val="0"/>
                        </a:spcAft>
                      </a:pPr>
                      <a:r>
                        <a:rPr lang="pt-PT" sz="600" spc="0">
                          <a:effectLst/>
                          <a:latin typeface="Calibri" panose="020F0502020204030204" pitchFamily="34" charset="0"/>
                          <a:cs typeface="Calibri" panose="020F0502020204030204" pitchFamily="34" charset="0"/>
                        </a:rPr>
                        <a:t>Repelência de líquidos</a:t>
                      </a:r>
                      <a:endParaRPr lang="fr-FR" sz="600">
                        <a:effectLst/>
                        <a:latin typeface="Calibri" panose="020F0502020204030204" pitchFamily="34" charset="0"/>
                        <a:cs typeface="Calibri" panose="020F0502020204030204" pitchFamily="34" charset="0"/>
                      </a:endParaRPr>
                    </a:p>
                    <a:p>
                      <a:pPr algn="ctr">
                        <a:lnSpc>
                          <a:spcPts val="700"/>
                        </a:lnSpc>
                        <a:spcAft>
                          <a:spcPts val="0"/>
                        </a:spcAft>
                      </a:pPr>
                      <a:r>
                        <a:rPr lang="pt-PT" sz="600">
                          <a:effectLst/>
                          <a:latin typeface="Calibri" panose="020F0502020204030204" pitchFamily="34" charset="0"/>
                          <a:cs typeface="Calibri" panose="020F0502020204030204" pitchFamily="34" charset="0"/>
                        </a:rPr>
                        <a:t> </a:t>
                      </a:r>
                      <a:endParaRPr lang="fr-FR" sz="60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Navy</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fabric</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 Nível 3 - H2S04 (30%)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3 - </a:t>
                      </a:r>
                      <a:r>
                        <a:rPr lang="pt-PT" sz="600" spc="0" dirty="0" err="1">
                          <a:effectLst/>
                          <a:latin typeface="Calibri" panose="020F0502020204030204" pitchFamily="34" charset="0"/>
                          <a:cs typeface="Calibri" panose="020F0502020204030204" pitchFamily="34" charset="0"/>
                        </a:rPr>
                        <a:t>NaOH</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3 - O-Xileno</a:t>
                      </a:r>
                    </a:p>
                    <a:p>
                      <a:pPr marL="0" lvl="0" indent="0" algn="ctr">
                        <a:lnSpc>
                          <a:spcPts val="700"/>
                        </a:lnSpc>
                        <a:spcAft>
                          <a:spcPts val="0"/>
                        </a:spcAft>
                        <a:buSzPts val="850"/>
                        <a:buFont typeface="Calibri" panose="020F0502020204030204" pitchFamily="34" charset="0"/>
                        <a:buNone/>
                        <a:tabLst>
                          <a:tab pos="557530" algn="l"/>
                        </a:tabLst>
                      </a:pPr>
                      <a:r>
                        <a:rPr lang="pt-PT" sz="600" spc="0" dirty="0" err="1">
                          <a:effectLst/>
                          <a:latin typeface="Calibri" panose="020F0502020204030204" pitchFamily="34" charset="0"/>
                          <a:cs typeface="Calibri" panose="020F0502020204030204" pitchFamily="34" charset="0"/>
                        </a:rPr>
                        <a:t>Nivel</a:t>
                      </a:r>
                      <a:r>
                        <a:rPr lang="pt-PT" sz="600" spc="0" dirty="0">
                          <a:effectLst/>
                          <a:latin typeface="Calibri" panose="020F0502020204030204" pitchFamily="34" charset="0"/>
                          <a:cs typeface="Calibri" panose="020F0502020204030204" pitchFamily="34" charset="0"/>
                        </a:rPr>
                        <a:t> 3 - 1-Butanol</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75054757"/>
                  </a:ext>
                </a:extLst>
              </a:tr>
              <a:tr h="452919">
                <a:tc>
                  <a:txBody>
                    <a:bodyPr/>
                    <a:lstStyle/>
                    <a:p>
                      <a:pPr algn="ctr">
                        <a:lnSpc>
                          <a:spcPts val="700"/>
                        </a:lnSpc>
                        <a:spcAft>
                          <a:spcPts val="0"/>
                        </a:spcAft>
                      </a:pPr>
                      <a:r>
                        <a:rPr lang="pt-PT" sz="600" spc="0">
                          <a:effectLst/>
                          <a:latin typeface="Calibri" panose="020F0502020204030204" pitchFamily="34" charset="0"/>
                          <a:cs typeface="Calibri" panose="020F0502020204030204" pitchFamily="34" charset="0"/>
                        </a:rPr>
                        <a:t>Resistência à penetração de líquidos </a:t>
                      </a:r>
                      <a:endParaRPr lang="fr-FR" sz="60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Navy</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fabric</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2 - H2S04 (30%)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2 - </a:t>
                      </a:r>
                      <a:r>
                        <a:rPr lang="pt-PT" sz="600" spc="0" dirty="0" err="1">
                          <a:effectLst/>
                          <a:latin typeface="Calibri" panose="020F0502020204030204" pitchFamily="34" charset="0"/>
                          <a:cs typeface="Calibri" panose="020F0502020204030204" pitchFamily="34" charset="0"/>
                        </a:rPr>
                        <a:t>NaOH</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2 - 0-Xileno</a:t>
                      </a:r>
                      <a:endParaRPr lang="fr-FR" sz="600" spc="0" dirty="0">
                        <a:effectLst/>
                        <a:latin typeface="Calibri" panose="020F0502020204030204" pitchFamily="34" charset="0"/>
                        <a:cs typeface="Calibri" panose="020F0502020204030204" pitchFamily="34" charset="0"/>
                      </a:endParaRPr>
                    </a:p>
                    <a:p>
                      <a:pPr algn="ctr">
                        <a:lnSpc>
                          <a:spcPts val="700"/>
                        </a:lnSpc>
                        <a:spcAft>
                          <a:spcPts val="0"/>
                        </a:spcAft>
                        <a:tabLst>
                          <a:tab pos="555625" algn="l"/>
                        </a:tabLst>
                      </a:pPr>
                      <a:r>
                        <a:rPr lang="pt-PT" sz="600" spc="0" dirty="0">
                          <a:effectLst/>
                          <a:latin typeface="Calibri" panose="020F0502020204030204" pitchFamily="34" charset="0"/>
                          <a:cs typeface="Calibri" panose="020F0502020204030204" pitchFamily="34" charset="0"/>
                        </a:rPr>
                        <a:t>Nível 2 - 1-Butanol</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56848104"/>
                  </a:ext>
                </a:extLst>
              </a:tr>
              <a:tr h="341385">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Resistência à penetração de líquidos por pulverização - apenas Casacão</a:t>
                      </a:r>
                      <a:r>
                        <a:rPr lang="pt-PT" sz="60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52400" algn="ctr">
                        <a:lnSpc>
                          <a:spcPts val="700"/>
                        </a:lnSpc>
                        <a:spcAft>
                          <a:spcPts val="0"/>
                        </a:spcAft>
                      </a:pPr>
                      <a:r>
                        <a:rPr lang="pt-PT" sz="600" spc="0" dirty="0">
                          <a:effectLst/>
                          <a:latin typeface="Calibri" panose="020F0502020204030204" pitchFamily="34" charset="0"/>
                          <a:cs typeface="Calibri" panose="020F0502020204030204" pitchFamily="34" charset="0"/>
                        </a:rPr>
                        <a:t>Alcançado</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656561"/>
                  </a:ext>
                </a:extLst>
              </a:tr>
              <a:tr h="161728">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Força de costura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Nível 5</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 437,14 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2217854"/>
                  </a:ext>
                </a:extLst>
              </a:tr>
              <a:tr h="166615">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Estabilidade dimensional após 5 ciclos de lavagem 75 °C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Navy</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fabric</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Tensão: -2,0% - Trama: -1,0%</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2015416"/>
                  </a:ext>
                </a:extLst>
              </a:tr>
            </a:tbl>
          </a:graphicData>
        </a:graphic>
      </p:graphicFrame>
    </p:spTree>
    <p:extLst>
      <p:ext uri="{BB962C8B-B14F-4D97-AF65-F5344CB8AC3E}">
        <p14:creationId xmlns:p14="http://schemas.microsoft.com/office/powerpoint/2010/main" val="266957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Calibri"/>
                <a:ea typeface="+mn-ea"/>
                <a:cs typeface="Calibri"/>
              </a:rPr>
              <a:t>LINIA THOR</a:t>
            </a:r>
            <a:endParaRPr kumimoji="0" lang="en-GB" sz="3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2" name="Rectangle 21"/>
          <p:cNvSpPr/>
          <p:nvPr/>
        </p:nvSpPr>
        <p:spPr>
          <a:xfrm>
            <a:off x="188800" y="1496616"/>
            <a:ext cx="6552568" cy="7617470"/>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3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Obecność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taśm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odblaskowych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zapewnia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maksymalnej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widoczności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ochronnej</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11612:2015 – A1 A2 B1 C1 E2 F1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dla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pracowników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narażonych</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wysokich</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temperatur</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płomieni</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do 50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A1/A2: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Ograniczone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rozprzestrzenianie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płomienia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B1:</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Odporność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ciepło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przekazywane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drogą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konwekcji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C1: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Odporność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ciepło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wypromieniowane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F1: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Odporność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ciepło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przekazywane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kontakcie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E2:</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Odporność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rozbryzgi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stopionego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żelaza</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11611:2015 – Class 1 A1 A2 -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stosowania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spawalnictwie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procesach</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pokrewnych</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Klasa</a:t>
            </a:r>
            <a:r>
              <a:rPr kumimoji="0" lang="en-GB" sz="600" b="1" i="0" u="none" strike="noStrike" kern="1200" cap="none" spc="0" normalizeH="0" baseline="0" noProof="0" dirty="0">
                <a:ln>
                  <a:noFill/>
                </a:ln>
                <a:solidFill>
                  <a:srgbClr val="000000"/>
                </a:solidFill>
                <a:effectLst/>
                <a:uLnTx/>
                <a:uFillTx/>
                <a:latin typeface="Calibri"/>
                <a:ea typeface="+mn-ea"/>
                <a:cs typeface="Calibri"/>
              </a:rPr>
              <a:t> 1</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niebezpiecznymi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technikami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powodując</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mniejsze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rozpryski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mniejsze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promieniowanie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ciepła</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A1 / A2</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Ograniczone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rozprzestrzenianie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płomienia</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1149-5:2008 -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Właściwości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elektrostatyczne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Część</a:t>
            </a:r>
            <a:r>
              <a:rPr kumimoji="0" lang="en-GB" sz="600" b="1" i="0" u="none" strike="noStrike" kern="1200" cap="none" spc="0" normalizeH="0" baseline="0" noProof="0" dirty="0">
                <a:ln>
                  <a:noFill/>
                </a:ln>
                <a:solidFill>
                  <a:srgbClr val="000000"/>
                </a:solidFill>
                <a:effectLst/>
                <a:uLnTx/>
                <a:uFillTx/>
                <a:latin typeface="Calibri"/>
                <a:ea typeface="+mn-ea"/>
                <a:cs typeface="Calibri"/>
              </a:rPr>
              <a:t> 5</a:t>
            </a:r>
            <a:r>
              <a:rPr kumimoji="0" lang="en-GB" sz="600" b="0" i="0" u="none" strike="noStrike" kern="1200" cap="none" spc="0" normalizeH="0" baseline="0" noProof="0" dirty="0">
                <a:ln>
                  <a:noFill/>
                </a:ln>
                <a:solidFill>
                  <a:srgbClr val="000000"/>
                </a:solidFill>
                <a:effectLst/>
                <a:uLnTx/>
                <a:uFillTx/>
                <a:latin typeface="Calibri"/>
                <a:ea typeface="+mn-ea"/>
                <a:cs typeface="Calibri"/>
              </a:rPr>
              <a:t>Obróbka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Testowanie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zgodne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EN1149-3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2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a:ln>
                  <a:noFill/>
                </a:ln>
                <a:solidFill>
                  <a:srgbClr val="000000"/>
                </a:solidFill>
                <a:effectLst/>
                <a:uLnTx/>
                <a:uFillTx/>
                <a:latin typeface="Calibri" charset="0"/>
                <a:ea typeface="Calibri" charset="0"/>
                <a:cs typeface="Calibri" charset="0"/>
              </a:rPr>
              <a:t>23±1</a:t>
            </a:r>
            <a:r>
              <a:rPr kumimoji="0" lang="en-GB" sz="600" b="0" i="0" u="none" strike="noStrike" kern="1200" cap="none" spc="0" normalizeH="0" baseline="0" noProof="0" dirty="0">
                <a:ln>
                  <a:noFill/>
                </a:ln>
                <a:solidFill>
                  <a:srgbClr val="000000"/>
                </a:solidFill>
                <a:effectLst/>
                <a:uLnTx/>
                <a:uFillTx/>
                <a:latin typeface="Calibri"/>
                <a:ea typeface="+mn-ea"/>
                <a:cs typeface="Calibri"/>
              </a:rPr>
              <a:t>°C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a:ln>
                  <a:noFill/>
                </a:ln>
                <a:solidFill>
                  <a:srgbClr val="000000"/>
                </a:solidFill>
                <a:effectLst/>
                <a:uLnTx/>
                <a:uFillTx/>
                <a:latin typeface="Calibri" charset="0"/>
                <a:ea typeface="Calibri" charset="0"/>
                <a:cs typeface="Calibri" charset="0"/>
              </a:rPr>
              <a:t>25±5</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względnej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t50&lt;4s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S&gt;0,2</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IEC 61482-2:2009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Klasa</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4kA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chroniąca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zagrożeniami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termicznymi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łuku</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elektrycznego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Klasa</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Natężenie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prądu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łuku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elektrycznego</a:t>
            </a:r>
            <a:r>
              <a:rPr kumimoji="0" lang="en-GB" sz="600" b="0" i="0" u="none" strike="noStrike" kern="1200" cap="none" spc="0" normalizeH="0" baseline="0" noProof="0" dirty="0">
                <a:ln>
                  <a:noFill/>
                </a:ln>
                <a:solidFill>
                  <a:srgbClr val="000000"/>
                </a:solidFill>
                <a:effectLst/>
                <a:uLnTx/>
                <a:uFillTx/>
                <a:latin typeface="Calibri"/>
                <a:ea typeface="+mn-ea"/>
                <a:cs typeface="Calibri"/>
              </a:rPr>
              <a:t> 4kA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500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13034: 2005 + A1: 2009 -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chroniąca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ciekłymi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chemikaliami</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fr-FR"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do 10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endParaRPr kumimoji="0" lang="fr-FR"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fr-FR"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Kombinezon</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8MTHCO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6</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Kurtka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8MTHJN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PB 6</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8MTHTN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PB 6</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Kombinezon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Kombinezon</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8MTHCO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8MTHTN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Pierz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5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metoda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8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susz</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wybielaj</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płukania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używaj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kwasów</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Dopuszcza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suszenie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suszarce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bębnowej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Prasuj</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średniej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poniżej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150°C).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Pierz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sucho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używając</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środka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trójchloroetylen</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Ognioodporne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ŚOI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pierz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zawsze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oddzielnie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aby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uniknąć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migracji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łatwopalnych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luźnych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włókien</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komponentów</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Zanieczyszczona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wymaga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dokładnego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spłukania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każdym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praniu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należy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regularnie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zaleceniami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oczyszczeniu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sprawdź</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ponownym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użyciem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każdym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praniu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wysusz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wyprasuj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aby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uzyskać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lepszą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wydajność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Żywotność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jest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związana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warunkami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użytkowania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konserwacji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używaj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brudnej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zanieczyszczonej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uszkodzonej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naprawianej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nieużywaną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przez</a:t>
            </a:r>
            <a:r>
              <a:rPr kumimoji="0" lang="en-GB" sz="500" b="0" i="0" u="none" strike="noStrike" kern="1200" cap="none" spc="0" normalizeH="0" baseline="0" noProof="0" dirty="0">
                <a:ln>
                  <a:noFill/>
                </a:ln>
                <a:solidFill>
                  <a:srgbClr val="000000"/>
                </a:solidFill>
                <a:effectLst/>
                <a:uLnTx/>
                <a:uFillTx/>
                <a:latin typeface="Calibri"/>
                <a:ea typeface="+mn-ea"/>
                <a:cs typeface="Calibri"/>
              </a:rPr>
              <a:t> 1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należy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uprać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zgodnie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zaleceniami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dotyczącymi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pielęgnacji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użyciem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ta jest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odpowiednia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noszenia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przez</a:t>
            </a:r>
            <a:r>
              <a:rPr kumimoji="0" lang="en-GB" sz="500" b="0" i="0" u="none" strike="noStrike" kern="1200" cap="none" spc="0" normalizeH="0" baseline="0" noProof="0" dirty="0">
                <a:ln>
                  <a:noFill/>
                </a:ln>
                <a:solidFill>
                  <a:srgbClr val="000000"/>
                </a:solidFill>
                <a:effectLst/>
                <a:uLnTx/>
                <a:uFillTx/>
                <a:latin typeface="Calibri"/>
                <a:ea typeface="+mn-ea"/>
                <a:cs typeface="Calibri"/>
              </a:rPr>
              <a:t> 8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godzin</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otoczenia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Zanieczyszczona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przyczynić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Właściwości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redukowania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rozprzestrzeniania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płomienia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zostaną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zmniejszone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przypadku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zanieczyszczenia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łatwopalnymi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cieczami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ma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gwarancji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noszona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tuż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skórze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wyeliminuje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ryzyko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oparzeń</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tylko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okryte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dlatego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wymagana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dodatkowa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częściowa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niezgodna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normą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11612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1149-5,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założona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skuteczność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Zaleca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aby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spawacz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podczas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przykrywał</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cały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przód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pomiędzy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oboma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szwami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bocznymi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Jeśli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spawacza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zostanie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zanieczyszczona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materiałami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łatwopalnymi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wówczas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właściwy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dla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płomieniem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Zwiększenie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zawartości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tlenu</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powietrzu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znacznie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właściwości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spawacza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Podczas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przestrzeniach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zamkniętych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należy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zachowywać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odpowiednią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ostrożność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mogą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zaistnieć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warunki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dla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wzbogacenia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tlenem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wszystkie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części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przenoszące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napięcie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instalacjach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łukowego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chronić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bezpośrednim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kontaktem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wymagana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dodatkowa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częściowa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500" b="0" i="0" u="none" strike="noStrike" kern="1200" cap="none" spc="0" normalizeH="0" baseline="0" noProof="0" dirty="0">
                <a:ln>
                  <a:noFill/>
                </a:ln>
                <a:solidFill>
                  <a:srgbClr val="000000"/>
                </a:solidFill>
                <a:effectLst/>
                <a:uLnTx/>
                <a:uFillTx/>
                <a:latin typeface="Calibri"/>
                <a:ea typeface="+mn-ea"/>
                <a:cs typeface="Calibri"/>
              </a:rPr>
              <a:t>, np.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przypadku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pułapowego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jest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przeznaczona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tylko</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krótkotrwałym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nieumyślnym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kontaktem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częściami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będącymi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pod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napięciem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obwodu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spawania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łukowego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potrzeby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sytuacji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gdy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będą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wymagane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dodatkowe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warstwy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izolacji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elektrycznej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miejscach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występowania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zwiększonego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ryzyka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porażenia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prądem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elektrycznym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przypadku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narażenia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strumienie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gazu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cieczy</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pod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wysokim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ciśnieniem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stosowanie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chemicznego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ubrania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typu</a:t>
            </a:r>
            <a:r>
              <a:rPr kumimoji="0" lang="en-GB" sz="500" b="0" i="0" u="none" strike="noStrike" kern="1200" cap="none" spc="0" normalizeH="0" baseline="0" noProof="0" dirty="0">
                <a:ln>
                  <a:noFill/>
                </a:ln>
                <a:solidFill>
                  <a:srgbClr val="000000"/>
                </a:solidFill>
                <a:effectLst/>
                <a:uLnTx/>
                <a:uFillTx/>
                <a:latin typeface="Calibri"/>
                <a:ea typeface="+mn-ea"/>
                <a:cs typeface="Calibri"/>
              </a:rPr>
              <a:t> 6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PB6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wystarczające</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przypadku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niektórych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silnie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skoncentrowanych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chemikaliów</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właściwości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mogą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wymagać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większej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wydajności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zarówno</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pod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względem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jakości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materiałów</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wykonania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Tylko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użytkownik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ocenić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odpowiedniość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sprzętu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także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trwałość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Producent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ponosić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odpowiedzialności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za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niewłaściwe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użytkowanie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Pracownicy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noszący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zdolną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odprowadzania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ładunku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elektrostatycznego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powinni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odpowiednio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uziemieni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tak</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aby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rezystancja</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pomiędzy</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człowiekiem</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ziemią</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była</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mniejsza</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niż</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10</a:t>
            </a:r>
            <a:r>
              <a:rPr kumimoji="0" lang="en-GB" sz="500" b="0" i="0" u="none" strike="noStrike" kern="1200" cap="none" spc="0" normalizeH="0" baseline="30000" noProof="0" dirty="0">
                <a:ln>
                  <a:noFill/>
                </a:ln>
                <a:solidFill>
                  <a:srgbClr val="000000"/>
                </a:solidFill>
                <a:effectLst/>
                <a:uLnTx/>
                <a:uFillTx/>
                <a:latin typeface="Calibri" charset="0"/>
                <a:ea typeface="Calibri" charset="0"/>
                <a:cs typeface="Calibri" charset="0"/>
              </a:rPr>
              <a:t>8</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Ω </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poprzez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obuwie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zdolne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odprowadzania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ładunku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elektrostatycznego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spełniające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normy</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20345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20347, ze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spełnieniem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pomocniczego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wykorzystaniem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odpowiednich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środków</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zdolna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odprowadzania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ładunku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elektrostatycznego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rozpinana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ani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usuwana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atmosferze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łatwopalnej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wybuchowej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ani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podczas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obchodzenia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substancjami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łatwopalnymi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wybuchowymi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Skuteczność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odprowadzania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ładunku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elektrostatycznego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służącą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celu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zostać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powodu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zużycia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ewentualnego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zanieczyszczenia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Bez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uprzedniej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zgody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odpowiedzialnego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inżyniera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bezpieczeństwa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wolno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używać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zdolnej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odprowadzania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ładunku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elektrostatycznego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atmosferze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wzbogaconej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tlenem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elektrostatyczna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takiej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zostanie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gdy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będzie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mokra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zabrudzona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nasiąknięta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potem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Norma EN 1149-5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wystarczająca</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przypadku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stosowania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niektórych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określonych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atmosferach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wybuchowych</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celu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zapewnienia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określonego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poziomu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przypadku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dwuczęściowej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powinny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noszone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jednocześnie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części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wyraźnie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widoczna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być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przykrywana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przez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inną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sprzęt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Użycie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typu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gwarantuje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użytkownik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będzie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wyraźnie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widoczny</a:t>
            </a:r>
            <a:r>
              <a:rPr kumimoji="0" lang="en-GB" sz="500" b="0" i="0" u="none" strike="noStrike" kern="1200" cap="none" spc="0" normalizeH="0" baseline="0" noProof="0" dirty="0">
                <a:ln>
                  <a:noFill/>
                </a:ln>
                <a:solidFill>
                  <a:srgbClr val="000000"/>
                </a:solidFill>
                <a:effectLst/>
                <a:uLnTx/>
                <a:uFillTx/>
                <a:latin typeface="Calibri"/>
                <a:ea typeface="+mn-ea"/>
                <a:cs typeface="Calibri"/>
              </a:rPr>
              <a:t> we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wszystkich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okolicznościach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Klasę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wydajności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uzyskać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wykorzystując</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pojedynczą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część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komplet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Komplet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zaklasyfikować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wyższej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klasy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porównaniu</a:t>
            </a:r>
            <a:r>
              <a:rPr kumimoji="0" lang="en-GB" sz="500" b="0" i="0" u="none" strike="noStrike" kern="1200" cap="none" spc="0" normalizeH="0" baseline="0" noProof="0" dirty="0">
                <a:ln>
                  <a:noFill/>
                </a:ln>
                <a:solidFill>
                  <a:srgbClr val="000000"/>
                </a:solidFill>
                <a:effectLst/>
                <a:uLnTx/>
                <a:uFillTx/>
                <a:latin typeface="Calibri"/>
                <a:ea typeface="+mn-ea"/>
                <a:cs typeface="Calibri"/>
              </a:rPr>
              <a:t> z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pojedynczą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noszoną</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osobno</a:t>
            </a:r>
            <a:r>
              <a:rPr kumimoji="0" lang="en-GB" sz="500" b="0" i="0" u="none" strike="noStrike" kern="1200" cap="none" spc="0" normalizeH="0" baseline="0" noProof="0" dirty="0">
                <a:ln>
                  <a:noFill/>
                </a:ln>
                <a:solidFill>
                  <a:srgbClr val="000000"/>
                </a:solidFill>
                <a:effectLst/>
                <a:uLnTx/>
                <a:uFillTx/>
                <a:latin typeface="Calibri"/>
                <a:ea typeface="+mn-ea"/>
                <a:cs typeface="Calibri"/>
              </a:rPr>
              <a:t>. Ta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ewentualna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wyższa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klasa</a:t>
            </a:r>
            <a:r>
              <a:rPr kumimoji="0" lang="en-GB" sz="500" b="0" i="0" u="none" strike="noStrike" kern="1200" cap="none" spc="0" normalizeH="0" baseline="0" noProof="0" dirty="0">
                <a:ln>
                  <a:noFill/>
                </a:ln>
                <a:solidFill>
                  <a:srgbClr val="000000"/>
                </a:solidFill>
                <a:effectLst/>
                <a:uLnTx/>
                <a:uFillTx/>
                <a:latin typeface="Calibri"/>
                <a:ea typeface="+mn-ea"/>
                <a:cs typeface="Calibri"/>
              </a:rPr>
              <a:t> jest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wskazana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w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oznakowaniu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Jeśli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dużej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widoczności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zostanie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zabrudzona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skuteczność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zmniejszy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Należy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zwrócić</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uwagę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że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klasę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określa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podstawie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obszaru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widocznego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materiału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dlatego</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też</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oznakowanie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dotyczy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całości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Modyfikowanie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tej</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przykład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poprzez</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dodanie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logo,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dozwolone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jest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wyłącznie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po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udzieleniu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homologacji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typu</a:t>
            </a:r>
            <a:r>
              <a:rPr kumimoji="0" lang="en-GB" sz="500" b="0" i="0" u="none" strike="noStrike" kern="1200" cap="none" spc="0" normalizeH="0" baseline="0" noProof="0" dirty="0">
                <a:ln>
                  <a:noFill/>
                </a:ln>
                <a:solidFill>
                  <a:srgbClr val="000000"/>
                </a:solidFill>
                <a:effectLst/>
                <a:uLnTx/>
                <a:uFillTx/>
                <a:latin typeface="Calibri"/>
                <a:ea typeface="+mn-ea"/>
                <a:cs typeface="Calibri"/>
              </a:rPr>
              <a:t> WE. </a:t>
            </a:r>
          </a:p>
          <a:p>
            <a:pPr lvl="0">
              <a:defRPr/>
            </a:pPr>
            <a:r>
              <a:rPr lang="en-GB" sz="700" b="1" dirty="0" err="1">
                <a:solidFill>
                  <a:srgbClr val="000000"/>
                </a:solidFill>
                <a:latin typeface="Calibri"/>
                <a:cs typeface="Calibri"/>
              </a:rPr>
              <a:t>Deklaracja</a:t>
            </a:r>
            <a:r>
              <a:rPr lang="en-GB" sz="700" b="1" dirty="0">
                <a:solidFill>
                  <a:srgbClr val="000000"/>
                </a:solidFill>
                <a:latin typeface="Calibri"/>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lang="en-GB" sz="600" dirty="0">
              <a:solidFill>
                <a:srgbClr val="000000"/>
              </a:solidFill>
              <a:latin typeface="Calibri"/>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2518471692"/>
              </p:ext>
            </p:extLst>
          </p:nvPr>
        </p:nvGraphicFramePr>
        <p:xfrm>
          <a:off x="304801" y="9228584"/>
          <a:ext cx="6248400" cy="601216"/>
        </p:xfrm>
        <a:graphic>
          <a:graphicData uri="http://schemas.openxmlformats.org/drawingml/2006/table">
            <a:tbl>
              <a:tblPr firstRow="1" bandRow="1">
                <a:effectLst/>
                <a:tableStyleId>{5C22544A-7EE6-4342-B048-85BDC9FD1C3A}</a:tableStyleId>
              </a:tblPr>
              <a:tblGrid>
                <a:gridCol w="1981199">
                  <a:extLst>
                    <a:ext uri="{9D8B030D-6E8A-4147-A177-3AD203B41FA5}">
                      <a16:colId xmlns:a16="http://schemas.microsoft.com/office/drawing/2014/main" xmlns="" val="20000"/>
                    </a:ext>
                  </a:extLst>
                </a:gridCol>
                <a:gridCol w="2060268">
                  <a:extLst>
                    <a:ext uri="{9D8B030D-6E8A-4147-A177-3AD203B41FA5}">
                      <a16:colId xmlns:a16="http://schemas.microsoft.com/office/drawing/2014/main" xmlns="" val="20001"/>
                    </a:ext>
                  </a:extLst>
                </a:gridCol>
                <a:gridCol w="2206933">
                  <a:extLst>
                    <a:ext uri="{9D8B030D-6E8A-4147-A177-3AD203B41FA5}">
                      <a16:colId xmlns:a16="http://schemas.microsoft.com/office/drawing/2014/main" xmlns="" val="20002"/>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a:ln>
                            <a:noFill/>
                          </a:ln>
                          <a:solidFill>
                            <a:schemeClr val="tx1"/>
                          </a:solidFill>
                          <a:latin typeface="Calibri"/>
                          <a:cs typeface="Calibri"/>
                        </a:rPr>
                        <a:t>JEDNOSTKA NOTYFIKOWANA – KONTROLA PRODUKCJI</a:t>
                      </a:r>
                      <a:r>
                        <a:rPr lang="en-US" sz="600" baseline="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smtClean="0">
                          <a:ln>
                            <a:noFill/>
                          </a:ln>
                          <a:solidFill>
                            <a:schemeClr val="tx1"/>
                          </a:solidFill>
                          <a:latin typeface="Calibri" panose="020F0502020204030204" pitchFamily="34" charset="0"/>
                        </a:rPr>
                        <a:t>WORLDWIDE EURO PROTECTION</a:t>
                      </a:r>
                    </a:p>
                    <a:p>
                      <a:pPr algn="ctr"/>
                      <a:r>
                        <a:rPr lang="fr-FR" sz="600" b="1" dirty="0" smtClean="0">
                          <a:ln>
                            <a:noFill/>
                          </a:ln>
                          <a:solidFill>
                            <a:schemeClr val="tx1"/>
                          </a:solidFill>
                          <a:latin typeface="Calibri" panose="020F0502020204030204" pitchFamily="34" charset="0"/>
                        </a:rPr>
                        <a:t>555 route de la Dombes, 01700 Les </a:t>
                      </a:r>
                      <a:r>
                        <a:rPr lang="fr-FR" sz="600" b="1" dirty="0" err="1" smtClean="0">
                          <a:ln>
                            <a:noFill/>
                          </a:ln>
                          <a:solidFill>
                            <a:schemeClr val="tx1"/>
                          </a:solidFill>
                          <a:latin typeface="Calibri" panose="020F0502020204030204" pitchFamily="34" charset="0"/>
                        </a:rPr>
                        <a:t>Echets</a:t>
                      </a:r>
                      <a:r>
                        <a:rPr lang="fr-FR" sz="600" b="1" dirty="0" smtClean="0">
                          <a:ln>
                            <a:noFill/>
                          </a:ln>
                          <a:solidFill>
                            <a:schemeClr val="tx1"/>
                          </a:solidFill>
                          <a:latin typeface="Calibri" panose="020F0502020204030204" pitchFamily="34" charset="0"/>
                        </a:rPr>
                        <a:t> Miribel – France</a:t>
                      </a:r>
                    </a:p>
                    <a:p>
                      <a:pPr algn="ctr"/>
                      <a:r>
                        <a:rPr lang="fr-FR" sz="600" b="1" dirty="0" smtClean="0">
                          <a:ln>
                            <a:noFill/>
                          </a:ln>
                          <a:solidFill>
                            <a:schemeClr val="tx1"/>
                          </a:solidFill>
                          <a:latin typeface="Calibri" panose="020F0502020204030204" pitchFamily="34" charset="0"/>
                        </a:rPr>
                        <a:t>** </a:t>
                      </a:r>
                      <a:r>
                        <a:rPr lang="fr-FR" sz="600" b="1" dirty="0" smtClean="0">
                          <a:ln>
                            <a:noFill/>
                          </a:ln>
                          <a:solidFill>
                            <a:schemeClr val="tx1"/>
                          </a:solidFill>
                          <a:latin typeface="Calibri" panose="020F0502020204030204" pitchFamily="34" charset="0"/>
                          <a:hlinkClick r:id="rId2"/>
                        </a:rPr>
                        <a:t>https://wep.ovh/files/declaration_conformity/</a:t>
                      </a:r>
                      <a:r>
                        <a:rPr lang="en-US" sz="600" b="0" baseline="0" dirty="0" smtClean="0">
                          <a:ln>
                            <a:noFill/>
                          </a:ln>
                          <a:solidFill>
                            <a:schemeClr val="tx1"/>
                          </a:solidFill>
                          <a:latin typeface="Calibri" panose="020F0502020204030204" pitchFamily="34" charset="0"/>
                        </a:rPr>
                        <a:t> </a:t>
                      </a:r>
                      <a:endParaRPr lang="fr-FR" sz="600" b="1" dirty="0" smtClean="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a:ln>
                            <a:noFill/>
                          </a:ln>
                          <a:solidFill>
                            <a:schemeClr val="tx1"/>
                          </a:solidFill>
                          <a:latin typeface="Calibri"/>
                          <a:cs typeface="Calibri"/>
                        </a:rPr>
                        <a:t>AITEX – N°0161</a:t>
                      </a:r>
                    </a:p>
                    <a:p>
                      <a:pPr algn="ctr"/>
                      <a:r>
                        <a:rPr lang="fr-FR" sz="600">
                          <a:ln>
                            <a:noFill/>
                          </a:ln>
                          <a:solidFill>
                            <a:schemeClr val="tx1"/>
                          </a:solidFill>
                          <a:latin typeface="Calibri"/>
                          <a:cs typeface="Calibri"/>
                        </a:rPr>
                        <a:t>Plaza Emilio Sala 1</a:t>
                      </a:r>
                    </a:p>
                    <a:p>
                      <a:pPr algn="ctr"/>
                      <a:r>
                        <a:rPr lang="fr-FR" sz="600">
                          <a:ln>
                            <a:noFill/>
                          </a:ln>
                          <a:solidFill>
                            <a:schemeClr val="tx1"/>
                          </a:solidFill>
                          <a:latin typeface="Calibri"/>
                          <a:cs typeface="Calibri"/>
                        </a:rPr>
                        <a:t>03801 Alcoy (Alicante) - Hiszpania</a:t>
                      </a:r>
                    </a:p>
                    <a:p>
                      <a:pPr algn="ctr"/>
                      <a:r>
                        <a:rPr lang="fr-FR" sz="600">
                          <a:ln>
                            <a:noFill/>
                          </a:ln>
                          <a:solidFill>
                            <a:schemeClr val="tx1"/>
                          </a:solidFill>
                          <a:latin typeface="Calibri"/>
                          <a:cs typeface="Calibri"/>
                        </a:rPr>
                        <a:t>Tel.</a:t>
                      </a:r>
                      <a:r>
                        <a:rPr lang="fr-FR" sz="600" baseline="0">
                          <a:ln>
                            <a:noFill/>
                          </a:ln>
                          <a:solidFill>
                            <a:schemeClr val="tx1"/>
                          </a:solidFill>
                          <a:latin typeface="Calibri"/>
                          <a:cs typeface="Calibri"/>
                        </a:rPr>
                        <a:t> +34 965 54 22 00 - Faks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dirty="0">
                          <a:ln>
                            <a:noFill/>
                          </a:ln>
                          <a:solidFill>
                            <a:schemeClr val="tx1"/>
                          </a:solidFill>
                          <a:latin typeface="Calibri"/>
                          <a:cs typeface="Calibri"/>
                        </a:rPr>
                        <a:t>BTTG – </a:t>
                      </a:r>
                      <a:r>
                        <a:rPr lang="en-US" sz="600" b="1" dirty="0" err="1">
                          <a:ln>
                            <a:noFill/>
                          </a:ln>
                          <a:solidFill>
                            <a:schemeClr val="tx1"/>
                          </a:solidFill>
                          <a:latin typeface="Calibri"/>
                          <a:cs typeface="Calibri"/>
                        </a:rPr>
                        <a:t>Nr</a:t>
                      </a:r>
                      <a:r>
                        <a:rPr lang="en-US" sz="600" b="1" dirty="0">
                          <a:ln>
                            <a:noFill/>
                          </a:ln>
                          <a:solidFill>
                            <a:schemeClr val="tx1"/>
                          </a:solidFill>
                          <a:latin typeface="Calibri"/>
                          <a:cs typeface="Calibri"/>
                        </a:rPr>
                        <a:t> 0339</a:t>
                      </a:r>
                    </a:p>
                    <a:p>
                      <a:pPr algn="ctr"/>
                      <a:r>
                        <a:rPr lang="en-US" sz="600" kern="1200" dirty="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dirty="0">
                          <a:solidFill>
                            <a:schemeClr val="dk1"/>
                          </a:solidFill>
                          <a:effectLst/>
                          <a:latin typeface="Calibri"/>
                          <a:ea typeface="+mn-ea"/>
                          <a:cs typeface="Calibri"/>
                        </a:rPr>
                        <a:t>M17 1EH - </a:t>
                      </a:r>
                      <a:r>
                        <a:rPr lang="en-US" sz="600" kern="1200" dirty="0" err="1">
                          <a:solidFill>
                            <a:schemeClr val="dk1"/>
                          </a:solidFill>
                          <a:effectLst/>
                          <a:latin typeface="Calibri"/>
                          <a:ea typeface="+mn-ea"/>
                          <a:cs typeface="Calibri"/>
                        </a:rPr>
                        <a:t>Wielka</a:t>
                      </a:r>
                      <a:r>
                        <a:rPr lang="en-US" sz="600" kern="1200" dirty="0">
                          <a:solidFill>
                            <a:schemeClr val="dk1"/>
                          </a:solidFill>
                          <a:effectLst/>
                          <a:latin typeface="Calibri"/>
                          <a:ea typeface="+mn-ea"/>
                          <a:cs typeface="Calibri"/>
                        </a:rPr>
                        <a:t> </a:t>
                      </a:r>
                      <a:r>
                        <a:rPr lang="en-US" sz="600" kern="1200" dirty="0" err="1">
                          <a:solidFill>
                            <a:schemeClr val="dk1"/>
                          </a:solidFill>
                          <a:effectLst/>
                          <a:latin typeface="Calibri"/>
                          <a:ea typeface="+mn-ea"/>
                          <a:cs typeface="Calibri"/>
                        </a:rPr>
                        <a:t>Brytania</a:t>
                      </a:r>
                      <a:endParaRPr lang="fr-FR" sz="600" kern="1200" dirty="0">
                        <a:solidFill>
                          <a:schemeClr val="dk1"/>
                        </a:solidFill>
                        <a:effectLst/>
                        <a:latin typeface="Calibri"/>
                        <a:ea typeface="+mn-ea"/>
                        <a:cs typeface="Calibri"/>
                      </a:endParaRPr>
                    </a:p>
                    <a:p>
                      <a:pPr algn="ctr"/>
                      <a:r>
                        <a:rPr lang="fr-FR" sz="600" kern="1200" dirty="0">
                          <a:solidFill>
                            <a:schemeClr val="dk1"/>
                          </a:solidFill>
                          <a:effectLst/>
                          <a:latin typeface="Calibri"/>
                          <a:ea typeface="+mn-ea"/>
                          <a:cs typeface="Calibri"/>
                        </a:rPr>
                        <a:t>Tel. +44 (0161) 873 6543 -</a:t>
                      </a:r>
                      <a:r>
                        <a:rPr lang="fr-FR" sz="600" kern="1200" baseline="0" dirty="0">
                          <a:solidFill>
                            <a:schemeClr val="dk1"/>
                          </a:solidFill>
                          <a:effectLst/>
                          <a:latin typeface="Calibri"/>
                          <a:ea typeface="+mn-ea"/>
                          <a:cs typeface="Calibri"/>
                        </a:rPr>
                        <a:t> </a:t>
                      </a:r>
                      <a:r>
                        <a:rPr lang="fr-FR" sz="600" kern="1200" dirty="0" err="1">
                          <a:solidFill>
                            <a:schemeClr val="dk1"/>
                          </a:solidFill>
                          <a:effectLst/>
                          <a:latin typeface="Calibri"/>
                          <a:ea typeface="+mn-ea"/>
                          <a:cs typeface="Calibri"/>
                        </a:rPr>
                        <a:t>Faks</a:t>
                      </a:r>
                      <a:r>
                        <a:rPr lang="fr-FR" sz="600" kern="1200" dirty="0">
                          <a:solidFill>
                            <a:schemeClr val="dk1"/>
                          </a:solidFill>
                          <a:effectLst/>
                          <a:latin typeface="Calibri"/>
                          <a:ea typeface="+mn-ea"/>
                          <a:cs typeface="Calibri"/>
                        </a:rPr>
                        <a:t>. +44 (0161) 848 7378</a:t>
                      </a:r>
                      <a:r>
                        <a:rPr lang="fr-FR" sz="600" dirty="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W przypadku kombinezonu wybierz większe rozmiary, pomiędzy B i C</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W przypadku wątpliwości co do rozmiaru, zawsze wybieraj rozmiar większy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Rozmiary – od S do 3XL</a:t>
            </a:r>
          </a:p>
        </p:txBody>
      </p:sp>
      <p:pic>
        <p:nvPicPr>
          <p:cNvPr id="42" name="Imag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pic>
        <p:nvPicPr>
          <p:cNvPr id="46" name="Imag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v.20190214</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grpSp>
        <p:nvGrpSpPr>
          <p:cNvPr id="43" name="Grouper 42"/>
          <p:cNvGrpSpPr/>
          <p:nvPr/>
        </p:nvGrpSpPr>
        <p:grpSpPr>
          <a:xfrm>
            <a:off x="3315677" y="901370"/>
            <a:ext cx="341462" cy="364031"/>
            <a:chOff x="311379" y="1060561"/>
            <a:chExt cx="341462" cy="364031"/>
          </a:xfrm>
        </p:grpSpPr>
        <p:pic>
          <p:nvPicPr>
            <p:cNvPr id="44" name="Picture 20" descr="ce"/>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r-FR" sz="1100" b="1" i="0" u="none" strike="noStrike" kern="1200" cap="none" spc="0" normalizeH="0" baseline="0" noProof="0">
                  <a:ln>
                    <a:noFill/>
                  </a:ln>
                  <a:solidFill>
                    <a:srgbClr val="595959"/>
                  </a:solidFill>
                  <a:effectLst/>
                  <a:uLnTx/>
                  <a:uFillTx/>
                  <a:latin typeface="Calibri"/>
                  <a:ea typeface="Calibri"/>
                  <a:cs typeface="Times New Roman"/>
                </a:rPr>
                <a:t> </a:t>
              </a:r>
              <a:r>
                <a:rPr kumimoji="0" lang="fr-FR" sz="1100" b="1" i="0" u="none" strike="noStrike" kern="1200" cap="none" spc="0" normalizeH="0" baseline="0" noProof="0">
                  <a:ln>
                    <a:noFill/>
                  </a:ln>
                  <a:solidFill>
                    <a:srgbClr val="000000"/>
                  </a:solidFill>
                  <a:effectLst/>
                  <a:uLnTx/>
                  <a:uFillTx/>
                  <a:latin typeface="Calibri"/>
                  <a:ea typeface="Calibri"/>
                  <a:cs typeface="Times New Roman"/>
                </a:rPr>
                <a:t>0339</a:t>
              </a:r>
              <a:endParaRPr kumimoji="0" lang="fr-FR" sz="1100" b="0" i="0" u="none" strike="noStrike" kern="1200" cap="none" spc="0" normalizeH="0" baseline="0" noProof="0" dirty="0">
                <a:ln>
                  <a:noFill/>
                </a:ln>
                <a:solidFill>
                  <a:srgbClr val="000000"/>
                </a:solidFill>
                <a:effectLst/>
                <a:uLnTx/>
                <a:uFillTx/>
                <a:latin typeface="Calibri"/>
                <a:ea typeface="Calibri"/>
                <a:cs typeface="Times New Roman"/>
              </a:endParaRPr>
            </a:p>
          </p:txBody>
        </p:sp>
      </p:grpSp>
      <p:sp>
        <p:nvSpPr>
          <p:cNvPr id="48" name="ZoneTexte 47"/>
          <p:cNvSpPr txBox="1"/>
          <p:nvPr/>
        </p:nvSpPr>
        <p:spPr>
          <a:xfrm>
            <a:off x="116632" y="527120"/>
            <a:ext cx="3672408" cy="9694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1" i="0" u="sng" strike="noStrike" kern="1200" cap="none" spc="0" normalizeH="0" baseline="0" noProof="0" dirty="0">
                <a:ln>
                  <a:noFill/>
                </a:ln>
                <a:solidFill>
                  <a:srgbClr val="000000"/>
                </a:solidFill>
                <a:effectLst/>
                <a:uLnTx/>
                <a:uFillTx/>
                <a:latin typeface="Calibri"/>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Informacje</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te</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muszą</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zostać</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przekazane</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użytkownikowi</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końcowemu</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który</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powinien</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się</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z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nimi</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700" b="1" i="0" u="none" strike="noStrike" kern="1200" cap="none" spc="0" normalizeH="0" baseline="0" noProof="0" dirty="0" err="1">
                <a:ln>
                  <a:noFill/>
                </a:ln>
                <a:solidFill>
                  <a:srgbClr val="000000"/>
                </a:solidFill>
                <a:effectLst/>
                <a:uLnTx/>
                <a:uFillTx/>
                <a:latin typeface="Calibri" charset="0"/>
                <a:ea typeface="Calibri" charset="0"/>
                <a:cs typeface="Calibri" charset="0"/>
              </a:rPr>
              <a:t>zapoznać</a:t>
            </a:r>
            <a:r>
              <a:rPr kumimoji="0" lang="en-US" sz="700" b="1" i="0" u="none" strike="noStrike" kern="1200" cap="none" spc="0" normalizeH="0" baseline="0" noProof="0" dirty="0">
                <a:ln>
                  <a:noFill/>
                </a:ln>
                <a:solidFill>
                  <a:srgbClr val="000000"/>
                </a:solidFill>
                <a:effectLst/>
                <a:uLnTx/>
                <a:uFillTx/>
                <a:latin typeface="Calibri" charset="0"/>
                <a:ea typeface="Calibri" charset="0"/>
                <a:cs typeface="Calibri" charset="0"/>
              </a:rPr>
              <a:t>.</a:t>
            </a:r>
            <a:endParaRPr kumimoji="0" lang="en-GB" sz="7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err="1">
                <a:ln>
                  <a:noFill/>
                </a:ln>
                <a:solidFill>
                  <a:srgbClr val="000000"/>
                </a:solidFill>
                <a:effectLst/>
                <a:uLnTx/>
                <a:uFillTx/>
                <a:latin typeface="Calibri"/>
                <a:ea typeface="+mn-ea"/>
                <a:cs typeface="Calibri"/>
              </a:rPr>
              <a:t>Kombinezon</a:t>
            </a:r>
            <a:r>
              <a:rPr kumimoji="0" lang="en-GB" sz="700" b="0" i="0" u="none" strike="noStrike" kern="1200" cap="none" spc="0" normalizeH="0" baseline="0" noProof="0" dirty="0">
                <a:ln>
                  <a:noFill/>
                </a:ln>
                <a:solidFill>
                  <a:srgbClr val="000000"/>
                </a:solidFill>
                <a:effectLst/>
                <a:uLnTx/>
                <a:uFillTx/>
                <a:latin typeface="Calibri"/>
                <a:ea typeface="+mn-ea"/>
                <a:cs typeface="Calibri"/>
              </a:rPr>
              <a:t> THOR –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granatowy</a:t>
            </a:r>
            <a:r>
              <a:rPr kumimoji="0" lang="en-GB" sz="700" b="0" i="0" u="none" strike="noStrike" kern="1200" cap="none" spc="0" normalizeH="0" baseline="0" noProof="0" dirty="0">
                <a:ln>
                  <a:noFill/>
                </a:ln>
                <a:solidFill>
                  <a:srgbClr val="000000"/>
                </a:solidFill>
                <a:effectLst/>
                <a:uLnTx/>
                <a:uFillTx/>
                <a:latin typeface="Calibri"/>
                <a:ea typeface="+mn-ea"/>
                <a:cs typeface="Calibri"/>
              </a:rPr>
              <a:t>,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700" b="0" i="0" u="none" strike="noStrike" kern="1200" cap="none" spc="0" normalizeH="0" baseline="0" noProof="0" dirty="0">
                <a:ln>
                  <a:noFill/>
                </a:ln>
                <a:solidFill>
                  <a:srgbClr val="000000"/>
                </a:solidFill>
                <a:effectLst/>
                <a:uLnTx/>
                <a:uFillTx/>
                <a:latin typeface="Calibri"/>
                <a:ea typeface="+mn-ea"/>
                <a:cs typeface="Calibri"/>
              </a:rPr>
              <a:t>. 8MTHCN,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pomarańczowy</a:t>
            </a:r>
            <a:r>
              <a:rPr kumimoji="0" lang="en-GB" sz="700" b="0" i="0" u="none" strike="noStrike" kern="1200" cap="none" spc="0" normalizeH="0" baseline="0" noProof="0" dirty="0">
                <a:ln>
                  <a:noFill/>
                </a:ln>
                <a:solidFill>
                  <a:srgbClr val="000000"/>
                </a:solidFill>
                <a:effectLst/>
                <a:uLnTx/>
                <a:uFillTx/>
                <a:latin typeface="Calibri"/>
                <a:ea typeface="+mn-ea"/>
                <a:cs typeface="Calibri"/>
              </a:rPr>
              <a:t>,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700" b="0" i="0" u="none" strike="noStrike" kern="1200" cap="none" spc="0" normalizeH="0" baseline="0" noProof="0" dirty="0">
                <a:ln>
                  <a:noFill/>
                </a:ln>
                <a:solidFill>
                  <a:srgbClr val="000000"/>
                </a:solidFill>
                <a:effectLst/>
                <a:uLnTx/>
                <a:uFillTx/>
                <a:latin typeface="Calibri"/>
                <a:ea typeface="+mn-ea"/>
                <a:cs typeface="Calibri"/>
              </a:rPr>
              <a:t>. 8MTHCO</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err="1">
                <a:ln>
                  <a:noFill/>
                </a:ln>
                <a:solidFill>
                  <a:srgbClr val="000000"/>
                </a:solidFill>
                <a:effectLst/>
                <a:uLnTx/>
                <a:uFillTx/>
                <a:latin typeface="Calibri"/>
                <a:ea typeface="+mn-ea"/>
                <a:cs typeface="Calibri"/>
              </a:rPr>
              <a:t>Kurtka</a:t>
            </a:r>
            <a:r>
              <a:rPr kumimoji="0" lang="en-GB" sz="700" b="0" i="0" u="none" strike="noStrike" kern="1200" cap="none" spc="0" normalizeH="0" baseline="0" noProof="0" dirty="0">
                <a:ln>
                  <a:noFill/>
                </a:ln>
                <a:solidFill>
                  <a:srgbClr val="000000"/>
                </a:solidFill>
                <a:effectLst/>
                <a:uLnTx/>
                <a:uFillTx/>
                <a:latin typeface="Calibri"/>
                <a:ea typeface="+mn-ea"/>
                <a:cs typeface="Calibri"/>
              </a:rPr>
              <a:t> THOR –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granatowa</a:t>
            </a:r>
            <a:r>
              <a:rPr kumimoji="0" lang="en-GB" sz="700" b="0" i="0" u="none" strike="noStrike" kern="1200" cap="none" spc="0" normalizeH="0" baseline="0" noProof="0" dirty="0">
                <a:ln>
                  <a:noFill/>
                </a:ln>
                <a:solidFill>
                  <a:srgbClr val="000000"/>
                </a:solidFill>
                <a:effectLst/>
                <a:uLnTx/>
                <a:uFillTx/>
                <a:latin typeface="Calibri"/>
                <a:ea typeface="+mn-ea"/>
                <a:cs typeface="Calibri"/>
              </a:rPr>
              <a:t>,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700" b="0" i="0" u="none" strike="noStrike" kern="1200" cap="none" spc="0" normalizeH="0" baseline="0" noProof="0" dirty="0">
                <a:ln>
                  <a:noFill/>
                </a:ln>
                <a:solidFill>
                  <a:srgbClr val="000000"/>
                </a:solidFill>
                <a:effectLst/>
                <a:uLnTx/>
                <a:uFillTx/>
                <a:latin typeface="Calibri"/>
                <a:ea typeface="+mn-ea"/>
                <a:cs typeface="Calibri"/>
              </a:rPr>
              <a:t>. 8MTHJN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err="1">
                <a:ln>
                  <a:noFill/>
                </a:ln>
                <a:solidFill>
                  <a:srgbClr val="000000"/>
                </a:solidFill>
                <a:effectLst/>
                <a:uLnTx/>
                <a:uFillTx/>
                <a:latin typeface="Calibri"/>
                <a:ea typeface="+mn-ea"/>
                <a:cs typeface="Calibri"/>
              </a:rPr>
              <a:t>Spodnie</a:t>
            </a:r>
            <a:r>
              <a:rPr kumimoji="0" lang="en-GB" sz="700" b="0" i="0" u="none" strike="noStrike" kern="1200" cap="none" spc="0" normalizeH="0" baseline="0" noProof="0" dirty="0">
                <a:ln>
                  <a:noFill/>
                </a:ln>
                <a:solidFill>
                  <a:srgbClr val="000000"/>
                </a:solidFill>
                <a:effectLst/>
                <a:uLnTx/>
                <a:uFillTx/>
                <a:latin typeface="Calibri"/>
                <a:ea typeface="+mn-ea"/>
                <a:cs typeface="Calibri"/>
              </a:rPr>
              <a:t> THOR –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granatowe</a:t>
            </a:r>
            <a:r>
              <a:rPr kumimoji="0" lang="en-GB" sz="700" b="0" i="0" u="none" strike="noStrike" kern="1200" cap="none" spc="0" normalizeH="0" baseline="0" noProof="0" dirty="0">
                <a:ln>
                  <a:noFill/>
                </a:ln>
                <a:solidFill>
                  <a:srgbClr val="000000"/>
                </a:solidFill>
                <a:effectLst/>
                <a:uLnTx/>
                <a:uFillTx/>
                <a:latin typeface="Calibri"/>
                <a:ea typeface="+mn-ea"/>
                <a:cs typeface="Calibri"/>
              </a:rPr>
              <a:t>, </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700" b="0" i="0" u="none" strike="noStrike" kern="1200" cap="none" spc="0" normalizeH="0" baseline="0" noProof="0" dirty="0">
                <a:ln>
                  <a:noFill/>
                </a:ln>
                <a:solidFill>
                  <a:srgbClr val="000000"/>
                </a:solidFill>
                <a:effectLst/>
                <a:uLnTx/>
                <a:uFillTx/>
                <a:latin typeface="Calibri"/>
                <a:ea typeface="+mn-ea"/>
                <a:cs typeface="Calibri"/>
              </a:rPr>
              <a:t>. 8MTHTN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000000"/>
                </a:solidFill>
                <a:effectLst/>
                <a:uLnTx/>
                <a:uFillTx/>
                <a:latin typeface="Calibri"/>
                <a:ea typeface="+mn-ea"/>
                <a:cs typeface="Calibri"/>
              </a:rPr>
              <a:t>78% - </a:t>
            </a:r>
            <a:r>
              <a:rPr kumimoji="0" lang="en-GB" sz="700" b="1" i="0" u="none" strike="noStrike" kern="1200" cap="none" spc="0" normalizeH="0" baseline="0" noProof="0" dirty="0" err="1">
                <a:ln>
                  <a:noFill/>
                </a:ln>
                <a:solidFill>
                  <a:srgbClr val="000000"/>
                </a:solidFill>
                <a:effectLst/>
                <a:uLnTx/>
                <a:uFillTx/>
                <a:latin typeface="Calibri"/>
                <a:ea typeface="+mn-ea"/>
                <a:cs typeface="Calibri"/>
              </a:rPr>
              <a:t>bawełna</a:t>
            </a:r>
            <a:r>
              <a:rPr kumimoji="0" lang="en-GB" sz="700" b="1" i="0" u="none" strike="noStrike" kern="1200" cap="none" spc="0" normalizeH="0" baseline="0" noProof="0" dirty="0">
                <a:ln>
                  <a:noFill/>
                </a:ln>
                <a:solidFill>
                  <a:srgbClr val="000000"/>
                </a:solidFill>
                <a:effectLst/>
                <a:uLnTx/>
                <a:uFillTx/>
                <a:latin typeface="Calibri"/>
                <a:ea typeface="+mn-ea"/>
                <a:cs typeface="Calibri"/>
              </a:rPr>
              <a:t>, 20% - </a:t>
            </a:r>
            <a:r>
              <a:rPr kumimoji="0" lang="en-GB" sz="700" b="1" i="0" u="none" strike="noStrike" kern="1200" cap="none" spc="0" normalizeH="0" baseline="0" noProof="0" dirty="0" err="1">
                <a:ln>
                  <a:noFill/>
                </a:ln>
                <a:solidFill>
                  <a:srgbClr val="000000"/>
                </a:solidFill>
                <a:effectLst/>
                <a:uLnTx/>
                <a:uFillTx/>
                <a:latin typeface="Calibri"/>
                <a:ea typeface="+mn-ea"/>
                <a:cs typeface="Calibri"/>
              </a:rPr>
              <a:t>poliester</a:t>
            </a:r>
            <a:r>
              <a:rPr kumimoji="0" lang="en-GB" sz="7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700" b="1" i="0" u="none" strike="noStrike" kern="1200" cap="none" spc="0" normalizeH="0" baseline="0" noProof="0" dirty="0" err="1">
                <a:ln>
                  <a:noFill/>
                </a:ln>
                <a:solidFill>
                  <a:srgbClr val="000000"/>
                </a:solidFill>
                <a:effectLst/>
                <a:uLnTx/>
                <a:uFillTx/>
                <a:latin typeface="Calibri"/>
                <a:ea typeface="+mn-ea"/>
                <a:cs typeface="Calibri"/>
              </a:rPr>
              <a:t>materiał</a:t>
            </a:r>
            <a:r>
              <a:rPr kumimoji="0" lang="en-GB" sz="700" b="1" i="0" u="none" strike="noStrike" kern="1200" cap="none" spc="0" normalizeH="0" baseline="0" noProof="0" dirty="0">
                <a:ln>
                  <a:noFill/>
                </a:ln>
                <a:solidFill>
                  <a:srgbClr val="000000"/>
                </a:solidFill>
                <a:effectLst/>
                <a:uLnTx/>
                <a:uFillTx/>
                <a:latin typeface="Calibri"/>
                <a:ea typeface="+mn-ea"/>
                <a:cs typeface="Calibri"/>
              </a:rPr>
              <a:t> </a:t>
            </a:r>
            <a:r>
              <a:rPr kumimoji="0" lang="en-GB" sz="700" b="1" i="0" u="none" strike="noStrike" kern="1200" cap="none" spc="0" normalizeH="0" baseline="0" noProof="0" dirty="0" err="1">
                <a:ln>
                  <a:noFill/>
                </a:ln>
                <a:solidFill>
                  <a:srgbClr val="000000"/>
                </a:solidFill>
                <a:effectLst/>
                <a:uLnTx/>
                <a:uFillTx/>
                <a:latin typeface="Calibri"/>
                <a:ea typeface="+mn-ea"/>
                <a:cs typeface="Calibri"/>
              </a:rPr>
              <a:t>antystatyczny</a:t>
            </a:r>
            <a:r>
              <a:rPr kumimoji="0" lang="en-GB" sz="700" b="1" i="0" u="none" strike="noStrike" kern="1200" cap="none" spc="0" normalizeH="0" baseline="0" noProof="0" dirty="0">
                <a:ln>
                  <a:noFill/>
                </a:ln>
                <a:solidFill>
                  <a:srgbClr val="000000"/>
                </a:solidFill>
                <a:effectLst/>
                <a:uLnTx/>
                <a:uFillTx/>
                <a:latin typeface="Calibri"/>
                <a:ea typeface="+mn-ea"/>
                <a:cs typeface="Calibri"/>
              </a:rPr>
              <a:t>, 300 g/m²</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700" b="0" i="0" u="none" strike="noStrike" kern="1200" cap="none" spc="0" normalizeH="0" baseline="0" noProof="0" dirty="0" err="1">
                <a:ln>
                  <a:noFill/>
                </a:ln>
                <a:solidFill>
                  <a:srgbClr val="000000"/>
                </a:solidFill>
                <a:effectLst/>
                <a:uLnTx/>
                <a:uFillTx/>
                <a:latin typeface="Calibri"/>
                <a:ea typeface="+mn-ea"/>
                <a:cs typeface="Calibri"/>
              </a:rPr>
              <a:t>Granatowy</a:t>
            </a:r>
            <a:r>
              <a:rPr kumimoji="0" lang="en-GB" sz="700" b="0" i="0" u="none" strike="noStrike" kern="1200" cap="none" spc="0" normalizeH="0" baseline="0" noProof="0" dirty="0">
                <a:ln>
                  <a:noFill/>
                </a:ln>
                <a:solidFill>
                  <a:srgbClr val="000000"/>
                </a:solidFill>
                <a:effectLst/>
                <a:uLnTx/>
                <a:uFillTx/>
                <a:latin typeface="Calibri"/>
                <a:ea typeface="+mn-ea"/>
                <a:cs typeface="Calibri"/>
              </a:rPr>
              <a:t>/</a:t>
            </a:r>
            <a:r>
              <a:rPr kumimoji="0" lang="en-GB" sz="700" b="0" i="0" u="none" strike="noStrike" kern="1200" cap="none" spc="0" normalizeH="0" baseline="0" noProof="0" dirty="0" err="1">
                <a:ln>
                  <a:noFill/>
                </a:ln>
                <a:solidFill>
                  <a:srgbClr val="000000"/>
                </a:solidFill>
                <a:effectLst/>
                <a:uLnTx/>
                <a:uFillTx/>
                <a:latin typeface="Calibri"/>
                <a:ea typeface="+mn-ea"/>
                <a:cs typeface="Calibri"/>
              </a:rPr>
              <a:t>Pomarańczowy</a:t>
            </a:r>
            <a:endParaRPr kumimoji="0" lang="en-GB" sz="700" b="0" i="0" u="none" strike="noStrike" kern="1200" cap="none" spc="0" normalizeH="0" baseline="0" noProof="0" dirty="0">
              <a:ln>
                <a:noFill/>
              </a:ln>
              <a:solidFill>
                <a:srgbClr val="000000"/>
              </a:solidFill>
              <a:effectLst/>
              <a:uLnTx/>
              <a:uFillTx/>
              <a:latin typeface="Calibri"/>
              <a:ea typeface="+mn-ea"/>
              <a:cs typeface="Calibri"/>
            </a:endParaRPr>
          </a:p>
        </p:txBody>
      </p:sp>
      <p:pic>
        <p:nvPicPr>
          <p:cNvPr id="51" name="Image 50" descr="1161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648" y="3152800"/>
            <a:ext cx="180000" cy="180000"/>
          </a:xfrm>
          <a:prstGeom prst="rect">
            <a:avLst/>
          </a:prstGeom>
        </p:spPr>
      </p:pic>
      <p:pic>
        <p:nvPicPr>
          <p:cNvPr id="57" name="Image 56" descr="61482.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0648" y="3512880"/>
            <a:ext cx="180000" cy="180000"/>
          </a:xfrm>
          <a:prstGeom prst="rect">
            <a:avLst/>
          </a:prstGeom>
        </p:spPr>
      </p:pic>
      <p:pic>
        <p:nvPicPr>
          <p:cNvPr id="58" name="Image 57" descr="1440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4429719"/>
            <a:ext cx="180000" cy="180000"/>
          </a:xfrm>
          <a:prstGeom prst="rect">
            <a:avLst/>
          </a:prstGeom>
        </p:spPr>
      </p:pic>
      <p:pic>
        <p:nvPicPr>
          <p:cNvPr id="59" name="Image 58" descr="13034.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5246" y="3908884"/>
            <a:ext cx="180000" cy="180000"/>
          </a:xfrm>
          <a:prstGeom prst="rect">
            <a:avLst/>
          </a:prstGeom>
        </p:spPr>
      </p:pic>
      <p:pic>
        <p:nvPicPr>
          <p:cNvPr id="33" name="Image 3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222293" y="5679195"/>
            <a:ext cx="1066664" cy="252000"/>
          </a:xfrm>
          <a:prstGeom prst="rect">
            <a:avLst/>
          </a:prstGeom>
        </p:spPr>
      </p:pic>
      <p:pic>
        <p:nvPicPr>
          <p:cNvPr id="25" name="Image 24"/>
          <p:cNvPicPr>
            <a:picLocks noChangeAspect="1"/>
          </p:cNvPicPr>
          <p:nvPr/>
        </p:nvPicPr>
        <p:blipFill>
          <a:blip r:embed="rId13"/>
          <a:stretch>
            <a:fillRect/>
          </a:stretch>
        </p:blipFill>
        <p:spPr>
          <a:xfrm>
            <a:off x="3789040" y="1749096"/>
            <a:ext cx="2880320" cy="380642"/>
          </a:xfrm>
          <a:prstGeom prst="rect">
            <a:avLst/>
          </a:prstGeom>
        </p:spPr>
      </p:pic>
      <p:pic>
        <p:nvPicPr>
          <p:cNvPr id="4" name="Image 3">
            <a:extLst>
              <a:ext uri="{FF2B5EF4-FFF2-40B4-BE49-F238E27FC236}">
                <a16:creationId xmlns:a16="http://schemas.microsoft.com/office/drawing/2014/main" xmlns="" id="{0B489080-7AAB-4E17-93A0-8AF300335430}"/>
              </a:ext>
            </a:extLst>
          </p:cNvPr>
          <p:cNvPicPr>
            <a:picLocks noChangeAspect="1"/>
          </p:cNvPicPr>
          <p:nvPr/>
        </p:nvPicPr>
        <p:blipFill>
          <a:blip r:embed="rId14"/>
          <a:stretch>
            <a:fillRect/>
          </a:stretch>
        </p:blipFill>
        <p:spPr>
          <a:xfrm>
            <a:off x="4158545" y="462320"/>
            <a:ext cx="2590800" cy="643739"/>
          </a:xfrm>
          <a:prstGeom prst="rect">
            <a:avLst/>
          </a:prstGeom>
        </p:spPr>
      </p:pic>
      <p:graphicFrame>
        <p:nvGraphicFramePr>
          <p:cNvPr id="27" name="Tableau 26">
            <a:extLst>
              <a:ext uri="{FF2B5EF4-FFF2-40B4-BE49-F238E27FC236}">
                <a16:creationId xmlns:a16="http://schemas.microsoft.com/office/drawing/2014/main" xmlns="" id="{F6A7CB1C-CD7C-4CEC-ABA6-6E56AE467DAA}"/>
              </a:ext>
            </a:extLst>
          </p:cNvPr>
          <p:cNvGraphicFramePr>
            <a:graphicFrameLocks noGrp="1"/>
          </p:cNvGraphicFramePr>
          <p:nvPr>
            <p:extLst>
              <p:ext uri="{D42A27DB-BD31-4B8C-83A1-F6EECF244321}">
                <p14:modId xmlns:p14="http://schemas.microsoft.com/office/powerpoint/2010/main" val="162603825"/>
              </p:ext>
            </p:extLst>
          </p:nvPr>
        </p:nvGraphicFramePr>
        <p:xfrm>
          <a:off x="4876800" y="2286000"/>
          <a:ext cx="1847442" cy="2853996"/>
        </p:xfrm>
        <a:graphic>
          <a:graphicData uri="http://schemas.openxmlformats.org/drawingml/2006/table">
            <a:tbl>
              <a:tblPr>
                <a:tableStyleId>{5C22544A-7EE6-4342-B048-85BDC9FD1C3A}</a:tableStyleId>
              </a:tblPr>
              <a:tblGrid>
                <a:gridCol w="1013396">
                  <a:extLst>
                    <a:ext uri="{9D8B030D-6E8A-4147-A177-3AD203B41FA5}">
                      <a16:colId xmlns:a16="http://schemas.microsoft.com/office/drawing/2014/main" xmlns="" val="1732157060"/>
                    </a:ext>
                  </a:extLst>
                </a:gridCol>
                <a:gridCol w="834046">
                  <a:extLst>
                    <a:ext uri="{9D8B030D-6E8A-4147-A177-3AD203B41FA5}">
                      <a16:colId xmlns:a16="http://schemas.microsoft.com/office/drawing/2014/main" xmlns="" val="3235068759"/>
                    </a:ext>
                  </a:extLst>
                </a:gridCol>
              </a:tblGrid>
              <a:tr h="89677">
                <a:tc>
                  <a:txBody>
                    <a:bodyPr/>
                    <a:lstStyle/>
                    <a:p>
                      <a:pPr algn="ctr">
                        <a:lnSpc>
                          <a:spcPts val="700"/>
                        </a:lnSpc>
                        <a:spcAft>
                          <a:spcPts val="0"/>
                        </a:spcAft>
                      </a:pPr>
                      <a:r>
                        <a:rPr lang="fr-FR" sz="600" b="1" dirty="0">
                          <a:effectLst/>
                          <a:latin typeface="Calibri" panose="020F0502020204030204" pitchFamily="34" charset="0"/>
                          <a:ea typeface="Times New Roman" panose="02020603050405020304" pitchFamily="18" charset="0"/>
                          <a:cs typeface="Calibri" panose="020F0502020204030204" pitchFamily="34" charset="0"/>
                        </a:rPr>
                        <a:t>TEST</a:t>
                      </a: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fr-FR" sz="600" b="1" dirty="0">
                          <a:effectLst/>
                          <a:latin typeface="Calibri" panose="020F0502020204030204" pitchFamily="34" charset="0"/>
                          <a:ea typeface="Times New Roman" panose="02020603050405020304" pitchFamily="18" charset="0"/>
                          <a:cs typeface="Calibri" panose="020F0502020204030204" pitchFamily="34" charset="0"/>
                        </a:rPr>
                        <a:t>WYNIKI</a:t>
                      </a: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4135482937"/>
                  </a:ext>
                </a:extLst>
              </a:tr>
              <a:tr h="35818">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Koncepcja</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Zrealizowana</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3347527"/>
                  </a:ext>
                </a:extLst>
              </a:tr>
              <a:tr h="98541">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Odporność</a:t>
                      </a:r>
                      <a:r>
                        <a:rPr lang="pt-PT" sz="600" spc="0" dirty="0">
                          <a:effectLst/>
                          <a:latin typeface="Calibri" panose="020F0502020204030204" pitchFamily="34" charset="0"/>
                          <a:cs typeface="Calibri" panose="020F0502020204030204" pitchFamily="34" charset="0"/>
                        </a:rPr>
                        <a:t> na </a:t>
                      </a:r>
                      <a:r>
                        <a:rPr lang="pt-PT" sz="600" spc="0" dirty="0" err="1">
                          <a:effectLst/>
                          <a:latin typeface="Calibri" panose="020F0502020204030204" pitchFamily="34" charset="0"/>
                          <a:cs typeface="Calibri" panose="020F0502020204030204" pitchFamily="34" charset="0"/>
                        </a:rPr>
                        <a:t>ścieranie</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Tkanina</a:t>
                      </a: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granatowa</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6 ; &gt; 2000 </a:t>
                      </a:r>
                      <a:r>
                        <a:rPr lang="pt-PT" sz="600" spc="0" dirty="0" err="1">
                          <a:effectLst/>
                          <a:latin typeface="Calibri" panose="020F0502020204030204" pitchFamily="34" charset="0"/>
                          <a:cs typeface="Calibri" panose="020F0502020204030204" pitchFamily="34" charset="0"/>
                        </a:rPr>
                        <a:t>cykli</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33499328"/>
                  </a:ext>
                </a:extLst>
              </a:tr>
              <a:tr h="225541">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Wyznaczenie</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odporności</a:t>
                      </a:r>
                      <a:r>
                        <a:rPr lang="pt-PT" sz="600" spc="0" dirty="0">
                          <a:effectLst/>
                          <a:latin typeface="Calibri" panose="020F0502020204030204" pitchFamily="34" charset="0"/>
                          <a:cs typeface="Calibri" panose="020F0502020204030204" pitchFamily="34" charset="0"/>
                        </a:rPr>
                        <a:t> na </a:t>
                      </a:r>
                      <a:r>
                        <a:rPr lang="pt-PT" sz="600" spc="0" dirty="0" err="1">
                          <a:effectLst/>
                          <a:latin typeface="Calibri" panose="020F0502020204030204" pitchFamily="34" charset="0"/>
                          <a:cs typeface="Calibri" panose="020F0502020204030204" pitchFamily="34" charset="0"/>
                        </a:rPr>
                        <a:t>rozciąganie</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5</a:t>
                      </a: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Osnowa:1200N  Wątek:770N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28976657"/>
                  </a:ext>
                </a:extLst>
              </a:tr>
              <a:tr h="314831">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Wytrzymałość</a:t>
                      </a:r>
                      <a:r>
                        <a:rPr lang="pt-PT" sz="600" spc="0" dirty="0">
                          <a:effectLst/>
                          <a:latin typeface="Calibri" panose="020F0502020204030204" pitchFamily="34" charset="0"/>
                          <a:cs typeface="Calibri" panose="020F0502020204030204" pitchFamily="34" charset="0"/>
                        </a:rPr>
                        <a:t> na </a:t>
                      </a:r>
                      <a:r>
                        <a:rPr lang="pt-PT" sz="600" spc="0" dirty="0" err="1">
                          <a:effectLst/>
                          <a:latin typeface="Calibri" panose="020F0502020204030204" pitchFamily="34" charset="0"/>
                          <a:cs typeface="Calibri" panose="020F0502020204030204" pitchFamily="34" charset="0"/>
                        </a:rPr>
                        <a:t>rozerwanie</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Osnowa</a:t>
                      </a:r>
                      <a:r>
                        <a:rPr lang="pt-PT" sz="600" spc="0" dirty="0">
                          <a:effectLst/>
                          <a:latin typeface="Calibri" panose="020F0502020204030204" pitchFamily="34" charset="0"/>
                          <a:cs typeface="Calibri" panose="020F0502020204030204" pitchFamily="34" charset="0"/>
                        </a:rPr>
                        <a:t>: 65,16N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Wątek</a:t>
                      </a:r>
                      <a:r>
                        <a:rPr lang="pt-PT" sz="600" spc="0" dirty="0">
                          <a:effectLst/>
                          <a:latin typeface="Calibri" panose="020F0502020204030204" pitchFamily="34" charset="0"/>
                          <a:cs typeface="Calibri" panose="020F0502020204030204" pitchFamily="34" charset="0"/>
                        </a:rPr>
                        <a:t>: 61,49N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39519362"/>
                  </a:ext>
                </a:extLst>
              </a:tr>
              <a:tr h="160819">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Wytrzymałość</a:t>
                      </a:r>
                      <a:r>
                        <a:rPr lang="pt-PT" sz="600" spc="0" dirty="0">
                          <a:effectLst/>
                          <a:latin typeface="Calibri" panose="020F0502020204030204" pitchFamily="34" charset="0"/>
                          <a:cs typeface="Calibri" panose="020F0502020204030204" pitchFamily="34" charset="0"/>
                        </a:rPr>
                        <a:t> na </a:t>
                      </a:r>
                      <a:r>
                        <a:rPr lang="pt-PT" sz="600" spc="0" dirty="0" err="1">
                          <a:effectLst/>
                          <a:latin typeface="Calibri" panose="020F0502020204030204" pitchFamily="34" charset="0"/>
                          <a:cs typeface="Calibri" panose="020F0502020204030204" pitchFamily="34" charset="0"/>
                        </a:rPr>
                        <a:t>przebicie</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3 -58,55</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41820497"/>
                  </a:ext>
                </a:extLst>
              </a:tr>
              <a:tr h="364019">
                <a:tc>
                  <a:txBody>
                    <a:bodyPr/>
                    <a:lstStyle/>
                    <a:p>
                      <a:pPr algn="ctr">
                        <a:lnSpc>
                          <a:spcPts val="700"/>
                        </a:lnSpc>
                        <a:spcAft>
                          <a:spcPts val="0"/>
                        </a:spcAft>
                      </a:pP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Odporność</a:t>
                      </a:r>
                      <a:r>
                        <a:rPr lang="fr-FR" sz="600" spc="0" dirty="0">
                          <a:effectLst/>
                          <a:latin typeface="Calibri" panose="020F0502020204030204" pitchFamily="34" charset="0"/>
                          <a:cs typeface="Calibri" panose="020F0502020204030204" pitchFamily="34" charset="0"/>
                        </a:rPr>
                        <a:t> na </a:t>
                      </a:r>
                      <a:r>
                        <a:rPr lang="fr-FR" sz="600" spc="0" dirty="0" err="1">
                          <a:effectLst/>
                          <a:latin typeface="Calibri" panose="020F0502020204030204" pitchFamily="34" charset="0"/>
                          <a:cs typeface="Calibri" panose="020F0502020204030204" pitchFamily="34" charset="0"/>
                        </a:rPr>
                        <a:t>działanie</a:t>
                      </a: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płynów</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H2S04 (30%)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a:t>
                      </a:r>
                      <a:r>
                        <a:rPr lang="pt-PT" sz="600" spc="0" dirty="0" err="1">
                          <a:effectLst/>
                          <a:latin typeface="Calibri" panose="020F0502020204030204" pitchFamily="34" charset="0"/>
                          <a:cs typeface="Calibri" panose="020F0502020204030204" pitchFamily="34" charset="0"/>
                        </a:rPr>
                        <a:t>NaOH</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O-Xileno</a:t>
                      </a:r>
                    </a:p>
                    <a:p>
                      <a:pPr marL="0" lvl="0" indent="0" algn="ctr">
                        <a:lnSpc>
                          <a:spcPts val="700"/>
                        </a:lnSpc>
                        <a:spcAft>
                          <a:spcPts val="0"/>
                        </a:spcAft>
                        <a:buSzPts val="850"/>
                        <a:buFont typeface="Calibri" panose="020F0502020204030204" pitchFamily="34" charset="0"/>
                        <a:buNone/>
                        <a:tabLst>
                          <a:tab pos="557530" algn="l"/>
                        </a:tabLs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3 - 1-Butanol</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75054757"/>
                  </a:ext>
                </a:extLst>
              </a:tr>
              <a:tr h="452919">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Odporność</a:t>
                      </a:r>
                      <a:r>
                        <a:rPr lang="pt-PT" sz="600" spc="0" dirty="0">
                          <a:effectLst/>
                          <a:latin typeface="Calibri" panose="020F0502020204030204" pitchFamily="34" charset="0"/>
                          <a:cs typeface="Calibri" panose="020F0502020204030204" pitchFamily="34" charset="0"/>
                        </a:rPr>
                        <a:t> na </a:t>
                      </a:r>
                      <a:r>
                        <a:rPr lang="pt-PT" sz="600" spc="0" dirty="0" err="1">
                          <a:effectLst/>
                          <a:latin typeface="Calibri" panose="020F0502020204030204" pitchFamily="34" charset="0"/>
                          <a:cs typeface="Calibri" panose="020F0502020204030204" pitchFamily="34" charset="0"/>
                        </a:rPr>
                        <a:t>przenikanie</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cieczy</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H2S04 (30%)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a:t>
                      </a:r>
                      <a:r>
                        <a:rPr lang="pt-PT" sz="600" spc="0" dirty="0" err="1">
                          <a:effectLst/>
                          <a:latin typeface="Calibri" panose="020F0502020204030204" pitchFamily="34" charset="0"/>
                          <a:cs typeface="Calibri" panose="020F0502020204030204" pitchFamily="34" charset="0"/>
                        </a:rPr>
                        <a:t>NaOH</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2 - 0-Xileno</a:t>
                      </a:r>
                      <a:endParaRPr lang="fr-FR" sz="600" spc="0" dirty="0">
                        <a:effectLst/>
                        <a:latin typeface="Calibri" panose="020F0502020204030204" pitchFamily="34" charset="0"/>
                        <a:cs typeface="Calibri" panose="020F0502020204030204" pitchFamily="34" charset="0"/>
                      </a:endParaRPr>
                    </a:p>
                    <a:p>
                      <a:pPr algn="ctr">
                        <a:lnSpc>
                          <a:spcPts val="700"/>
                        </a:lnSpc>
                        <a:spcAft>
                          <a:spcPts val="0"/>
                        </a:spcAft>
                        <a:tabLst>
                          <a:tab pos="555625" algn="l"/>
                        </a:tabLs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2 - 1-Butanol</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56848104"/>
                  </a:ext>
                </a:extLst>
              </a:tr>
              <a:tr h="258281">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pl-PL" sz="600" spc="0" dirty="0">
                          <a:effectLst/>
                          <a:latin typeface="Calibri" panose="020F0502020204030204" pitchFamily="34" charset="0"/>
                          <a:cs typeface="Calibri" panose="020F0502020204030204" pitchFamily="34" charset="0"/>
                        </a:rPr>
                        <a:t>Odporność na przenikanie płynów poprzez natryskiwanie</a:t>
                      </a:r>
                      <a:r>
                        <a:rPr lang="fr-FR" sz="600" spc="0" dirty="0">
                          <a:effectLst/>
                          <a:latin typeface="Calibri" panose="020F0502020204030204" pitchFamily="34" charset="0"/>
                          <a:cs typeface="Calibri" panose="020F0502020204030204" pitchFamily="34" charset="0"/>
                        </a:rPr>
                        <a:t> - </a:t>
                      </a:r>
                      <a:r>
                        <a:rPr lang="fr-FR" sz="600" spc="0" dirty="0" err="1">
                          <a:effectLst/>
                          <a:latin typeface="Calibri" panose="020F0502020204030204" pitchFamily="34" charset="0"/>
                          <a:cs typeface="Calibri" panose="020F0502020204030204" pitchFamily="34" charset="0"/>
                        </a:rPr>
                        <a:t>Tylko</a:t>
                      </a: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kombinezon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52400" algn="ctr">
                        <a:lnSpc>
                          <a:spcPts val="700"/>
                        </a:lnSpc>
                        <a:spcAft>
                          <a:spcPts val="0"/>
                        </a:spcAft>
                      </a:pPr>
                      <a:r>
                        <a:rPr lang="pt-PT" sz="600" spc="0" dirty="0" err="1">
                          <a:effectLst/>
                          <a:latin typeface="Calibri" panose="020F0502020204030204" pitchFamily="34" charset="0"/>
                          <a:cs typeface="Calibri" panose="020F0502020204030204" pitchFamily="34" charset="0"/>
                        </a:rPr>
                        <a:t>Osiągnięta</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656561"/>
                  </a:ext>
                </a:extLst>
              </a:tr>
              <a:tr h="161728">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Wytrzymałość</a:t>
                      </a: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szwów</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5</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 437,14 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2217854"/>
                  </a:ext>
                </a:extLst>
              </a:tr>
              <a:tr h="166615">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pl-PL" sz="600" spc="0" dirty="0">
                          <a:effectLst/>
                          <a:latin typeface="Calibri" panose="020F0502020204030204" pitchFamily="34" charset="0"/>
                          <a:cs typeface="Calibri" panose="020F0502020204030204" pitchFamily="34" charset="0"/>
                        </a:rPr>
                        <a:t>Stabilność wymiarów po 5 cyklach  prania w temperaturze 75°</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Osnowa</a:t>
                      </a:r>
                      <a:r>
                        <a:rPr lang="pt-PT" sz="600" spc="0" dirty="0">
                          <a:effectLst/>
                          <a:latin typeface="Calibri" panose="020F0502020204030204" pitchFamily="34" charset="0"/>
                          <a:cs typeface="Calibri" panose="020F0502020204030204" pitchFamily="34" charset="0"/>
                        </a:rPr>
                        <a:t>:-2,0%  </a:t>
                      </a:r>
                      <a:r>
                        <a:rPr lang="pt-PT" sz="600" spc="0" dirty="0" err="1">
                          <a:effectLst/>
                          <a:latin typeface="Calibri" panose="020F0502020204030204" pitchFamily="34" charset="0"/>
                          <a:cs typeface="Calibri" panose="020F0502020204030204" pitchFamily="34" charset="0"/>
                        </a:rPr>
                        <a:t>Wątek</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2015416"/>
                  </a:ext>
                </a:extLst>
              </a:tr>
            </a:tbl>
          </a:graphicData>
        </a:graphic>
      </p:graphicFrame>
    </p:spTree>
    <p:extLst>
      <p:ext uri="{BB962C8B-B14F-4D97-AF65-F5344CB8AC3E}">
        <p14:creationId xmlns:p14="http://schemas.microsoft.com/office/powerpoint/2010/main" val="151869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528872" y="198179"/>
            <a:ext cx="1800256" cy="184666"/>
          </a:xfrm>
          <a:prstGeom prst="rect">
            <a:avLst/>
          </a:prstGeom>
          <a:noFill/>
          <a:ln w="3175">
            <a:solidFill>
              <a:schemeClr val="tx1"/>
            </a:solidFill>
          </a:ln>
        </p:spPr>
        <p:txBody>
          <a:bodyPr wrap="squar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Calibri"/>
                <a:ea typeface="+mn-ea"/>
                <a:cs typeface="Calibri"/>
              </a:rPr>
              <a:t>THORI TOOTEVALIK</a:t>
            </a:r>
            <a:endParaRPr kumimoji="0" lang="en-GB" sz="3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2" name="Rectangle 21"/>
          <p:cNvSpPr/>
          <p:nvPr/>
        </p:nvSpPr>
        <p:spPr>
          <a:xfrm>
            <a:off x="188800" y="1496616"/>
            <a:ext cx="6552568" cy="7602081"/>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3.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Helkurpaelade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olemasolu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muuda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riideeset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nähtavusega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IKV-</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ks</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11612:2015 – A1 A2 B1 C1 E2 F1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Kuumuse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leekide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pakkuv</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riietus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50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standardile</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meetod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trummelkuivatus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A1 / A2: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piiratud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leegilevik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B1:</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konvektiivse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kuumuse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kindlus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C1: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kiirguva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kuumuse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kindlus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F1: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kontaktkuumuse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kindlus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E2:</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sulanud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raua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pritsmete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kindlus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11611:2015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A1 A2 -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kasutamiseks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keevitamisel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sellega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seonduvatel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protsessidel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standardile</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meetod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trummelkuivatus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vähemohtlike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keevitusmeetodite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olukordade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pritsmeid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kiirguvat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kuumust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A1/A2</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piiratud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leegilevik</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1149-5:2008 -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Elektrostaatilised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omadused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5.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standardile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meetod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trummelkuivatus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1938"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Testitud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EN1149-3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meetodile</a:t>
            </a:r>
            <a:r>
              <a:rPr kumimoji="0" lang="en-GB" sz="600" b="0"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a:ln>
                  <a:noFill/>
                </a:ln>
                <a:solidFill>
                  <a:srgbClr val="000000"/>
                </a:solidFill>
                <a:effectLst/>
                <a:uLnTx/>
                <a:uFillTx/>
                <a:latin typeface="Calibri" charset="0"/>
                <a:ea typeface="Calibri" charset="0"/>
                <a:cs typeface="Calibri" charset="0"/>
              </a:rPr>
              <a:t>23±1</a:t>
            </a:r>
            <a:r>
              <a:rPr kumimoji="0" lang="en-GB" sz="600" b="0" i="0" u="none" strike="noStrike" kern="1200" cap="none" spc="0" normalizeH="0" baseline="0" noProof="0" dirty="0">
                <a:ln>
                  <a:noFill/>
                </a:ln>
                <a:solidFill>
                  <a:srgbClr val="000000"/>
                </a:solidFill>
                <a:effectLst/>
                <a:uLnTx/>
                <a:uFillTx/>
                <a:latin typeface="Calibri"/>
                <a:ea typeface="+mn-ea"/>
                <a:cs typeface="Calibri"/>
              </a:rPr>
              <a:t>°C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a:ln>
                  <a:noFill/>
                </a:ln>
                <a:solidFill>
                  <a:srgbClr val="000000"/>
                </a:solidFill>
                <a:effectLst/>
                <a:uLnTx/>
                <a:uFillTx/>
                <a:latin typeface="Calibri" charset="0"/>
                <a:ea typeface="Calibri" charset="0"/>
                <a:cs typeface="Calibri" charset="0"/>
              </a:rPr>
              <a:t>25±5</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suhteline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õhuniiskus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t50&lt;4s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S&gt;0,2</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IEC 61482-2:2009 – 1.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4kA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elektrikaarleegi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termiliste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ohtude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standardile</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meetod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trummelkuivatus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Kaarleek</a:t>
            </a:r>
            <a:r>
              <a:rPr kumimoji="0" lang="en-GB" sz="600" b="0" i="0" u="none" strike="noStrike" kern="1200" cap="none" spc="0" normalizeH="0" baseline="0" noProof="0" dirty="0">
                <a:ln>
                  <a:noFill/>
                </a:ln>
                <a:solidFill>
                  <a:srgbClr val="000000"/>
                </a:solidFill>
                <a:effectLst/>
                <a:uLnTx/>
                <a:uFillTx/>
                <a:latin typeface="Calibri"/>
                <a:ea typeface="+mn-ea"/>
                <a:cs typeface="Calibri"/>
              </a:rPr>
              <a:t> 4kA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Kestus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500ms</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13034:2005+A1:2009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vedelate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kemikaalide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fr-FR"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standardile</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meetod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trummelkuivatus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endParaRPr kumimoji="0" lang="fr-FR"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fr-FR"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tunked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8MTHCN &amp; 8MTHCO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6</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jakk</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8MTHJN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PB 6</a:t>
            </a:r>
          </a:p>
          <a:p>
            <a:pPr marL="0" marR="0" lvl="0" indent="0" algn="l" defTabSz="914400" rtl="0" eaLnBrk="1" fontAlgn="base" latinLnBrk="0" hangingPunct="1">
              <a:lnSpc>
                <a:spcPct val="100000"/>
              </a:lnSpc>
              <a:spcBef>
                <a:spcPct val="0"/>
              </a:spcBef>
              <a:spcAft>
                <a:spcPct val="0"/>
              </a:spcAft>
              <a:buClrTx/>
              <a:buSzTx/>
              <a:buFontTx/>
              <a:buNone/>
              <a:tabLst>
                <a:tab pos="266700" algn="l"/>
                <a:tab pos="71755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8MTHTN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PB 6</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Tunked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püksid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75°C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standardile</a:t>
            </a:r>
            <a:r>
              <a:rPr kumimoji="0" lang="en-GB" sz="6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meetod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trummelkuivatus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tunked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8MTHCN &amp; 8MTHCO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Põksid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8MTHTN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kohalduv</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Peske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500" b="0" i="0" u="none" strike="noStrike" kern="1200" cap="none" spc="0" normalizeH="0" baseline="0" noProof="0" dirty="0">
                <a:ln>
                  <a:noFill/>
                </a:ln>
                <a:solidFill>
                  <a:srgbClr val="000000"/>
                </a:solidFill>
                <a:effectLst/>
                <a:uLnTx/>
                <a:uFillTx/>
                <a:latin typeface="Calibri"/>
                <a:ea typeface="+mn-ea"/>
                <a:cs typeface="Calibri"/>
              </a:rPr>
              <a:t> 75 ° C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ISO 15797:2002/COR 1:2004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meetodile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8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trummelkuivatus</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Ärge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pleegitage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ära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happeid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loputamisel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Trummelkuivatamine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Raud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keskmisel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settimistemperatuuril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alla</a:t>
            </a:r>
            <a:r>
              <a:rPr kumimoji="0" lang="en-GB" sz="500" b="0" i="0" u="none" strike="noStrike" kern="1200" cap="none" spc="0" normalizeH="0" baseline="0" noProof="0" dirty="0">
                <a:ln>
                  <a:noFill/>
                </a:ln>
                <a:solidFill>
                  <a:srgbClr val="000000"/>
                </a:solidFill>
                <a:effectLst/>
                <a:uLnTx/>
                <a:uFillTx/>
                <a:latin typeface="Calibri"/>
                <a:ea typeface="+mn-ea"/>
                <a:cs typeface="Calibri"/>
              </a:rPr>
              <a:t> 150 °C).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muid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puhastusaineid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trikloroetüleeni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Peske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alati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leeki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aeglustav</a:t>
            </a:r>
            <a:r>
              <a:rPr kumimoji="0" lang="en-GB" sz="500" b="0" i="0" u="none" strike="noStrike" kern="1200" cap="none" spc="0" normalizeH="0" baseline="0" noProof="0" dirty="0">
                <a:ln>
                  <a:noFill/>
                </a:ln>
                <a:solidFill>
                  <a:srgbClr val="000000"/>
                </a:solidFill>
                <a:effectLst/>
                <a:uLnTx/>
                <a:uFillTx/>
                <a:latin typeface="Calibri"/>
                <a:ea typeface="+mn-ea"/>
                <a:cs typeface="Calibri"/>
              </a:rPr>
              <a:t> IKV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eraldi</a:t>
            </a:r>
            <a:r>
              <a:rPr kumimoji="0" lang="en-GB" sz="5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vältida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kergsüttivate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lahtiste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kiudude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ainete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levikut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Eelpestud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määrdunud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puhul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veenduge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oleksid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nõuetekohaselt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loputatud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pärast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tuleb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korrapäraselt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puhastada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vastavalt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soovituslikele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suunistele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Pärast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puhastamist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kontrollige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enne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uuesti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kasutamist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Parema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suutlikkuse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tagamiseks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teostage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keemilise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puhastuse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tsükkel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triikige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pärast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igakordset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pesemist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kasutusiga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seotud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kasutustingimuste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hooldusega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ärge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määrdunud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saastunud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kahjustunud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parandatud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1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aasta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vältel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tuleb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pesta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eelpool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kirjeldatud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hooldusjuhiste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kohaselt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suhtes</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kohaldada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asjakohast</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ringlussevõtu</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ahelat</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mis on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kooskõlas</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kehtivate</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500" b="0" i="0" u="none" strike="noStrike" kern="1200" cap="none" spc="0" normalizeH="0" baseline="0" noProof="0" dirty="0" err="1">
                <a:ln>
                  <a:noFill/>
                </a:ln>
                <a:solidFill>
                  <a:srgbClr val="000000"/>
                </a:solidFill>
                <a:effectLst/>
                <a:uLnTx/>
                <a:uFillTx/>
                <a:latin typeface="Calibri"/>
                <a:ea typeface="Calibri"/>
                <a:cs typeface="Calibri"/>
              </a:rPr>
              <a:t>eeskirjadega</a:t>
            </a:r>
            <a:r>
              <a:rPr kumimoji="0" lang="en-GB" sz="5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Need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sobivad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kandmiseks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8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tunni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vältel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ümbritseva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õhu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500" b="0" i="0" u="none" strike="noStrike" kern="1200" cap="none" spc="0" normalizeH="0" baseline="0" noProof="0" dirty="0">
                <a:ln>
                  <a:noFill/>
                </a:ln>
                <a:solidFill>
                  <a:srgbClr val="000000"/>
                </a:solidFill>
                <a:effectLst/>
                <a:uLnTx/>
                <a:uFillTx/>
                <a:latin typeface="Calibri"/>
                <a:ea typeface="+mn-ea"/>
                <a:cs typeface="Calibri"/>
              </a:rPr>
              <a:t>.  Vale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riietus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kaitsetaseme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langust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Piiratud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leegi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levikut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võimaldavaid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omadusi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kahjustatakse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saastub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kergsüttivate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vedelikega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Naha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kantavad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kõrvalda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täielikult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põletusohtu</a:t>
            </a:r>
            <a:r>
              <a:rPr kumimoji="0" lang="en-GB" sz="5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suudavad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ainult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juhul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katab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teie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täiendavad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osalised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vahendid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olla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vajalikud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Standarditele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11612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1149-5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mittevastavad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eelnimetatud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peal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kandes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nende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tõhusust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kahjustada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Keevitustoimingute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käigus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soovitatakse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kandjal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katta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esikülg</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ühest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külgõmblusest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teise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külgõmbluseni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Leegikaitsetase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väheneb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keevitaja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saastunud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kergsüttivate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materjalidega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Õhu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hapnikusisalduse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suurenemine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vähendab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oluliselt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poolt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pakutavat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leegi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Kinnistes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ruumides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tuleb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olla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ettevaatlik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näiteks</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keskkond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rikastuda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hapnikuga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kokkupuute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kõiki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kaarkeevituspaigaldiste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keevitusvoolu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juhtivaid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keevitusliinide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puhul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olla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vajalik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täiendavaid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osalisi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kehakaitseid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näiteks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keevitusliinide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puhul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mõeldud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kaitseks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ainult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lühiajaliste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tahtmatute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kokkupuudete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kaarkeevitusahela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pingestatud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osadega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ning</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täiendavad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elektriisolatsiooni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kihid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vajalikud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juhul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esineb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suurenenud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elektrilöögi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oht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Kokkupuute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korral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kõrgsurve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töötavate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gaasi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vedelikuvoogudega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tüübi</a:t>
            </a:r>
            <a:r>
              <a:rPr kumimoji="0" lang="en-GB" sz="500" b="0" i="0" u="none" strike="noStrike" kern="1200" cap="none" spc="0" normalizeH="0" baseline="0" noProof="0" dirty="0">
                <a:ln>
                  <a:noFill/>
                </a:ln>
                <a:solidFill>
                  <a:srgbClr val="000000"/>
                </a:solidFill>
                <a:effectLst/>
                <a:uLnTx/>
                <a:uFillTx/>
                <a:latin typeface="Calibri"/>
                <a:ea typeface="+mn-ea"/>
                <a:cs typeface="Calibri"/>
              </a:rPr>
              <a:t> 6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PB6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keemilise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olla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ebapiisav</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Kokkupuutel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mõne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kontsentratsiooniga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kemikaaliga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omadused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nõuda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kõrgemat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jõudlust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kaitsematerjalide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ka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töö</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kvaliteedi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Ainult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saab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hinnata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sobilikkust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kasutamiseks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muude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vahenditega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nende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vastupidavust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Tootja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mis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tahes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vastutust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väärkasutuse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Elektrostaatilist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laengut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hajutavat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kandvad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töötajad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peavad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olema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nõuetekohaselt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maandatud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nii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et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inimese</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ja</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maa</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vaheline</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takistus</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oleks</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madalam</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GB" sz="500" b="0" i="0" u="none" strike="noStrike" kern="1200" cap="none" spc="0" normalizeH="0" baseline="0" noProof="0" dirty="0" err="1">
                <a:ln>
                  <a:noFill/>
                </a:ln>
                <a:solidFill>
                  <a:srgbClr val="000000"/>
                </a:solidFill>
                <a:effectLst/>
                <a:uLnTx/>
                <a:uFillTx/>
                <a:latin typeface="Calibri" charset="0"/>
                <a:ea typeface="Calibri" charset="0"/>
                <a:cs typeface="Calibri" charset="0"/>
              </a:rPr>
              <a:t>kui</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 10</a:t>
            </a:r>
            <a:r>
              <a:rPr kumimoji="0" lang="en-GB" sz="500" b="0" i="0" u="none" strike="noStrike" kern="1200" cap="none" spc="0" normalizeH="0" baseline="30000" noProof="0" dirty="0">
                <a:ln>
                  <a:noFill/>
                </a:ln>
                <a:solidFill>
                  <a:srgbClr val="000000"/>
                </a:solidFill>
                <a:effectLst/>
                <a:uLnTx/>
                <a:uFillTx/>
                <a:latin typeface="Calibri" charset="0"/>
                <a:ea typeface="Calibri" charset="0"/>
                <a:cs typeface="Calibri" charset="0"/>
              </a:rPr>
              <a:t>8</a:t>
            </a:r>
            <a:r>
              <a:rPr kumimoji="0" lang="en-GB" sz="500" b="0" i="0" u="none" strike="noStrike" kern="1200" cap="none" spc="0" normalizeH="0" baseline="0" noProof="0" dirty="0">
                <a:ln>
                  <a:noFill/>
                </a:ln>
                <a:solidFill>
                  <a:srgbClr val="000000"/>
                </a:solidFill>
                <a:effectLst/>
                <a:uLnTx/>
                <a:uFillTx/>
                <a:latin typeface="Calibri" charset="0"/>
                <a:ea typeface="Calibri" charset="0"/>
                <a:cs typeface="Calibri" charset="0"/>
              </a:rPr>
              <a:t>Ω </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elektrostaatilist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laengut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hajutavate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jalatsitega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mis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vastavad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standarditele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20345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EN 20347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lisanõudega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muude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sobivate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vahenditega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Elektrostaatilist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laengut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hajutav</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avatud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tohi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eemaldada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viibitakse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kergsüttiva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plahvatusohtliku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keskkonna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juures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kergsüttivaid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plahvatusohtlikke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aineid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käideldes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Elektrostaatilist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laengut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hajutava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elektrostaatilise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laengu</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hajutamise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võimet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mõjutada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kulumine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pesemine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saastumine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Elektrostaatilist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laengut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hajutavat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tohi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hapnikuga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rikastunud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keskkondades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ilma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eelneva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juhendamiseta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vastutava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ohutusinseneri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poolt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poolt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pakutav</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elektrostaatilise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väheneb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see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märg</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määrdunud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higine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Standard EN 1149-5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pruugi</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olla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piisav</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kasutatakse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mõnes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konkreetses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plahvatusohtlikus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keskkonnas</a:t>
            </a: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Kahes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osas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korral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tuleb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mõlemat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koos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konkreetne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5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a:ln>
                  <a:noFill/>
                </a:ln>
                <a:solidFill>
                  <a:srgbClr val="000000"/>
                </a:solidFill>
                <a:effectLst/>
                <a:uLnTx/>
                <a:uFillTx/>
                <a:latin typeface="Calibri"/>
                <a:ea typeface="+mn-ea"/>
                <a:cs typeface="Calibri"/>
              </a:rPr>
              <a:t>Seda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nähtavusega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tohi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katta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kinni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teise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vahendiga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nähtavusega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kasutamine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näjtavust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kõigis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olukordades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Jõudlusklass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võidakse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määrata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ühe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komplekti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abil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komplekti</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klassifitseerida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kõrgema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kaitseklassiga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üht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eraldi</a:t>
            </a:r>
            <a:r>
              <a:rPr kumimoji="0" lang="en-GB" sz="500" b="0" i="0" u="none" strike="noStrike" kern="1200" cap="none" spc="0" normalizeH="0" baseline="0" noProof="0" dirty="0">
                <a:ln>
                  <a:noFill/>
                </a:ln>
                <a:solidFill>
                  <a:srgbClr val="000000"/>
                </a:solidFill>
                <a:effectLst/>
                <a:uLnTx/>
                <a:uFillTx/>
                <a:latin typeface="Calibri"/>
                <a:ea typeface="+mn-ea"/>
                <a:cs typeface="Calibri"/>
              </a:rPr>
              <a:t>. See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saavitatav</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kõrgem</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klass</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märgitud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kõrge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nähtavusega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määrdunud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selle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jõudlusnäitajad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madalamad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Pidage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meeles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klass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põhineb</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nähtava</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materjali</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pindalal</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mistõttu</a:t>
            </a:r>
            <a:r>
              <a:rPr kumimoji="0" lang="en-GB" sz="5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rõivaesemete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pinnamärgistus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piiratud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dirty="0" err="1">
                <a:ln>
                  <a:noFill/>
                </a:ln>
                <a:solidFill>
                  <a:srgbClr val="000000"/>
                </a:solidFill>
                <a:effectLst/>
                <a:uLnTx/>
                <a:uFillTx/>
                <a:latin typeface="Calibri"/>
                <a:ea typeface="+mn-ea"/>
                <a:cs typeface="Calibri"/>
              </a:rPr>
              <a:t>Pärast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EÜ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tüübikinnituse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saamist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nt</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logode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lisamine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5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lubatud</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selle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rõivaeseme</a:t>
            </a:r>
            <a:r>
              <a:rPr kumimoji="0" lang="en-GB" sz="500" b="0" i="0" u="none" strike="noStrike" kern="1200" cap="none" spc="0" normalizeH="0" baseline="0" noProof="0" dirty="0">
                <a:ln>
                  <a:noFill/>
                </a:ln>
                <a:solidFill>
                  <a:srgbClr val="000000"/>
                </a:solidFill>
                <a:effectLst/>
                <a:uLnTx/>
                <a:uFillTx/>
                <a:latin typeface="Calibri"/>
                <a:ea typeface="+mn-ea"/>
                <a:cs typeface="Calibri"/>
              </a:rPr>
              <a:t> mis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tahes</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r>
              <a:rPr kumimoji="0" lang="en-GB" sz="500" b="0" i="0" u="none" strike="noStrike" kern="1200" cap="none" spc="0" normalizeH="0" baseline="0" noProof="0" dirty="0" err="1">
                <a:ln>
                  <a:noFill/>
                </a:ln>
                <a:solidFill>
                  <a:srgbClr val="000000"/>
                </a:solidFill>
                <a:effectLst/>
                <a:uLnTx/>
                <a:uFillTx/>
                <a:latin typeface="Calibri"/>
                <a:ea typeface="+mn-ea"/>
                <a:cs typeface="Calibri"/>
              </a:rPr>
              <a:t>muutmine</a:t>
            </a:r>
            <a:r>
              <a:rPr kumimoji="0" lang="en-GB" sz="5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0" i="0" u="none" strike="noStrike" kern="1200" cap="none" spc="0" normalizeH="0" baseline="0" noProof="0" dirty="0">
              <a:ln>
                <a:noFill/>
              </a:ln>
              <a:solidFill>
                <a:srgbClr val="000000"/>
              </a:solidFill>
              <a:effectLst/>
              <a:uLnTx/>
              <a:uFillTx/>
              <a:latin typeface="Calibri"/>
              <a:ea typeface="+mn-ea"/>
              <a:cs typeface="Calibri"/>
            </a:endParaRPr>
          </a:p>
          <a:p>
            <a:pPr lvl="0">
              <a:defRPr/>
            </a:pPr>
            <a:endParaRPr lang="en-GB" sz="400" dirty="0">
              <a:solidFill>
                <a:srgbClr val="000000"/>
              </a:solidFill>
              <a:latin typeface="Calibri"/>
              <a:cs typeface="Calibri"/>
            </a:endParaRPr>
          </a:p>
          <a:p>
            <a:pPr lvl="0">
              <a:defRPr/>
            </a:pPr>
            <a:r>
              <a:rPr lang="en-GB" sz="700" b="1" dirty="0" err="1">
                <a:solidFill>
                  <a:srgbClr val="000000"/>
                </a:solidFill>
                <a:latin typeface="Calibri"/>
                <a:cs typeface="Calibri"/>
              </a:rPr>
              <a:t>Deklaratsioon</a:t>
            </a:r>
            <a:r>
              <a:rPr lang="en-GB" sz="700" b="1" dirty="0">
                <a:solidFill>
                  <a:srgbClr val="000000"/>
                </a:solidFill>
                <a:latin typeface="Calibri"/>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r>
              <a:rPr lang="en-GB" sz="600" dirty="0" smtClean="0">
                <a:solidFill>
                  <a:srgbClr val="000000"/>
                </a:solidFill>
                <a:latin typeface="Calibri"/>
                <a:cs typeface="Calibri"/>
              </a:rPr>
              <a:t>**.</a:t>
            </a:r>
            <a:endParaRPr lang="en-GB" sz="600" dirty="0">
              <a:solidFill>
                <a:srgbClr val="000000"/>
              </a:solidFill>
              <a:latin typeface="Calibri"/>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nvPr>
        </p:nvGraphicFramePr>
        <p:xfrm>
          <a:off x="692695" y="9129464"/>
          <a:ext cx="5343821" cy="601216"/>
        </p:xfrm>
        <a:graphic>
          <a:graphicData uri="http://schemas.openxmlformats.org/drawingml/2006/table">
            <a:tbl>
              <a:tblPr firstRow="1" bandRow="1">
                <a:effectLst/>
                <a:tableStyleId>{5C22544A-7EE6-4342-B048-85BDC9FD1C3A}</a:tableStyleId>
              </a:tblPr>
              <a:tblGrid>
                <a:gridCol w="1584177">
                  <a:extLst>
                    <a:ext uri="{9D8B030D-6E8A-4147-A177-3AD203B41FA5}">
                      <a16:colId xmlns:a16="http://schemas.microsoft.com/office/drawing/2014/main" xmlns="" val="20000"/>
                    </a:ext>
                  </a:extLst>
                </a:gridCol>
                <a:gridCol w="1872208">
                  <a:extLst>
                    <a:ext uri="{9D8B030D-6E8A-4147-A177-3AD203B41FA5}">
                      <a16:colId xmlns:a16="http://schemas.microsoft.com/office/drawing/2014/main" xmlns="" val="20001"/>
                    </a:ext>
                  </a:extLst>
                </a:gridCol>
                <a:gridCol w="1887436">
                  <a:extLst>
                    <a:ext uri="{9D8B030D-6E8A-4147-A177-3AD203B41FA5}">
                      <a16:colId xmlns:a16="http://schemas.microsoft.com/office/drawing/2014/main" xmlns="" val="20002"/>
                    </a:ext>
                  </a:extLst>
                </a:gridCol>
              </a:tblGrid>
              <a:tr h="144016">
                <a:tc>
                  <a:txBody>
                    <a:bodyPr/>
                    <a:lstStyle/>
                    <a:p>
                      <a:pPr algn="ctr"/>
                      <a:r>
                        <a:rPr lang="fr-FR" sz="60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600">
                          <a:ln>
                            <a:noFill/>
                          </a:ln>
                          <a:solidFill>
                            <a:schemeClr val="tx1"/>
                          </a:solidFill>
                          <a:latin typeface="Calibri"/>
                          <a:cs typeface="Calibri"/>
                        </a:rPr>
                        <a:t>TEAVITATUD ASUTUS - TOODANGU KONTROLL</a:t>
                      </a:r>
                      <a:r>
                        <a:rPr lang="en-US" sz="600" baseline="0">
                          <a:ln>
                            <a:noFill/>
                          </a:ln>
                          <a:solidFill>
                            <a:schemeClr val="tx1"/>
                          </a:solidFill>
                          <a:latin typeface="Calibri"/>
                          <a:cs typeface="Calibri"/>
                        </a:rPr>
                        <a:t> 11B</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en-US" sz="600" b="1">
                          <a:ln>
                            <a:noFill/>
                          </a:ln>
                          <a:solidFill>
                            <a:schemeClr val="tx1"/>
                          </a:solidFill>
                          <a:latin typeface="Calibri"/>
                          <a:cs typeface="Calibri"/>
                        </a:rPr>
                        <a:t>ÜLEILMNE EUROOPA KAITSE</a:t>
                      </a:r>
                    </a:p>
                    <a:p>
                      <a:pPr algn="ctr"/>
                      <a:r>
                        <a:rPr lang="en-US" sz="600">
                          <a:ln>
                            <a:noFill/>
                          </a:ln>
                          <a:solidFill>
                            <a:schemeClr val="tx1"/>
                          </a:solidFill>
                          <a:latin typeface="Calibri"/>
                          <a:cs typeface="Calibri"/>
                        </a:rPr>
                        <a:t>44 J. F. Kennedy </a:t>
                      </a:r>
                    </a:p>
                    <a:p>
                      <a:pPr algn="ctr"/>
                      <a:r>
                        <a:rPr lang="en-US" sz="600">
                          <a:ln>
                            <a:noFill/>
                          </a:ln>
                          <a:solidFill>
                            <a:schemeClr val="tx1"/>
                          </a:solidFill>
                          <a:latin typeface="Calibri"/>
                          <a:cs typeface="Calibri"/>
                        </a:rPr>
                        <a:t>L-1855 Luxembourg</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a:ln>
                            <a:noFill/>
                          </a:ln>
                          <a:solidFill>
                            <a:schemeClr val="tx1"/>
                          </a:solidFill>
                          <a:latin typeface="Calibri"/>
                          <a:cs typeface="Calibri"/>
                        </a:rPr>
                        <a:t>AITEX – nr 0161</a:t>
                      </a:r>
                    </a:p>
                    <a:p>
                      <a:pPr algn="ctr"/>
                      <a:r>
                        <a:rPr lang="fr-FR" sz="600">
                          <a:ln>
                            <a:noFill/>
                          </a:ln>
                          <a:solidFill>
                            <a:schemeClr val="tx1"/>
                          </a:solidFill>
                          <a:latin typeface="Calibri"/>
                          <a:cs typeface="Calibri"/>
                        </a:rPr>
                        <a:t>Plaza Emilio Sala 1</a:t>
                      </a:r>
                    </a:p>
                    <a:p>
                      <a:pPr algn="ctr"/>
                      <a:r>
                        <a:rPr lang="fr-FR" sz="600">
                          <a:ln>
                            <a:noFill/>
                          </a:ln>
                          <a:solidFill>
                            <a:schemeClr val="tx1"/>
                          </a:solidFill>
                          <a:latin typeface="Calibri"/>
                          <a:cs typeface="Calibri"/>
                        </a:rPr>
                        <a:t>03801 Alcoy (Alicante) - Hispaania</a:t>
                      </a:r>
                    </a:p>
                    <a:p>
                      <a:pPr algn="ctr"/>
                      <a:r>
                        <a:rPr lang="fr-FR" sz="600">
                          <a:ln>
                            <a:noFill/>
                          </a:ln>
                          <a:solidFill>
                            <a:schemeClr val="tx1"/>
                          </a:solidFill>
                          <a:latin typeface="Calibri"/>
                          <a:cs typeface="Calibri"/>
                        </a:rPr>
                        <a:t>Tel</a:t>
                      </a:r>
                      <a:r>
                        <a:rPr lang="fr-FR" sz="600" baseline="0">
                          <a:ln>
                            <a:noFill/>
                          </a:ln>
                          <a:solidFill>
                            <a:schemeClr val="tx1"/>
                          </a:solidFill>
                          <a:latin typeface="Calibri"/>
                          <a:cs typeface="Calibri"/>
                        </a:rPr>
                        <a:t> +34 965 54 22 00 - Faks +34 965 54 34 94</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600" b="1">
                          <a:ln>
                            <a:noFill/>
                          </a:ln>
                          <a:solidFill>
                            <a:schemeClr val="tx1"/>
                          </a:solidFill>
                          <a:latin typeface="Calibri"/>
                          <a:cs typeface="Calibri"/>
                        </a:rPr>
                        <a:t>BTTG – nr 0339</a:t>
                      </a:r>
                    </a:p>
                    <a:p>
                      <a:pPr algn="ctr"/>
                      <a:r>
                        <a:rPr lang="en-US" sz="600" kern="1200">
                          <a:solidFill>
                            <a:schemeClr val="dk1"/>
                          </a:solidFill>
                          <a:effectLst/>
                          <a:latin typeface="Calibri"/>
                          <a:ea typeface="+mn-ea"/>
                          <a:cs typeface="Calibri"/>
                        </a:rPr>
                        <a:t>Unit 14, Wheel Forge Way</a:t>
                      </a:r>
                      <a:endParaRPr lang="fr-FR" sz="600" kern="1200" dirty="0">
                        <a:solidFill>
                          <a:schemeClr val="dk1"/>
                        </a:solidFill>
                        <a:effectLst/>
                        <a:latin typeface="Calibri"/>
                        <a:ea typeface="+mn-ea"/>
                        <a:cs typeface="Calibri"/>
                      </a:endParaRPr>
                    </a:p>
                    <a:p>
                      <a:pPr algn="ctr"/>
                      <a:r>
                        <a:rPr lang="en-US" sz="600" kern="1200">
                          <a:solidFill>
                            <a:schemeClr val="dk1"/>
                          </a:solidFill>
                          <a:effectLst/>
                          <a:latin typeface="Calibri"/>
                          <a:ea typeface="+mn-ea"/>
                          <a:cs typeface="Calibri"/>
                        </a:rPr>
                        <a:t>Trafford Park, Manchester</a:t>
                      </a:r>
                      <a:endParaRPr lang="fr-FR" sz="600" kern="1200" dirty="0">
                        <a:solidFill>
                          <a:schemeClr val="dk1"/>
                        </a:solidFill>
                        <a:effectLst/>
                        <a:latin typeface="Calibri"/>
                        <a:ea typeface="+mn-ea"/>
                        <a:cs typeface="Calibri"/>
                      </a:endParaRPr>
                    </a:p>
                    <a:p>
                      <a:pPr algn="ctr"/>
                      <a:r>
                        <a:rPr lang="en-US" sz="600" kern="1200">
                          <a:solidFill>
                            <a:schemeClr val="dk1"/>
                          </a:solidFill>
                          <a:effectLst/>
                          <a:latin typeface="Calibri"/>
                          <a:ea typeface="+mn-ea"/>
                          <a:cs typeface="Calibri"/>
                        </a:rPr>
                        <a:t>M17 1EH – Ühendkuningriik</a:t>
                      </a:r>
                      <a:endParaRPr lang="fr-FR" sz="600" kern="1200" dirty="0">
                        <a:solidFill>
                          <a:schemeClr val="dk1"/>
                        </a:solidFill>
                        <a:effectLst/>
                        <a:latin typeface="Calibri"/>
                        <a:ea typeface="+mn-ea"/>
                        <a:cs typeface="Calibri"/>
                      </a:endParaRPr>
                    </a:p>
                    <a:p>
                      <a:pPr algn="ctr"/>
                      <a:r>
                        <a:rPr lang="fr-FR" sz="600" kern="1200">
                          <a:solidFill>
                            <a:schemeClr val="dk1"/>
                          </a:solidFill>
                          <a:effectLst/>
                          <a:latin typeface="Calibri"/>
                          <a:ea typeface="+mn-ea"/>
                          <a:cs typeface="Calibri"/>
                        </a:rPr>
                        <a:t>Tel +44 (0161) 873 6543 -</a:t>
                      </a:r>
                      <a:r>
                        <a:rPr lang="fr-FR" sz="600" kern="1200" baseline="0">
                          <a:solidFill>
                            <a:schemeClr val="dk1"/>
                          </a:solidFill>
                          <a:effectLst/>
                          <a:latin typeface="Calibri"/>
                          <a:ea typeface="+mn-ea"/>
                          <a:cs typeface="Calibri"/>
                        </a:rPr>
                        <a:t> </a:t>
                      </a:r>
                      <a:r>
                        <a:rPr lang="fr-FR" sz="600" kern="1200">
                          <a:solidFill>
                            <a:schemeClr val="dk1"/>
                          </a:solidFill>
                          <a:effectLst/>
                          <a:latin typeface="Calibri"/>
                          <a:ea typeface="+mn-ea"/>
                          <a:cs typeface="Calibri"/>
                        </a:rPr>
                        <a:t>Faks +44 (0161) 848 7378</a:t>
                      </a:r>
                      <a:r>
                        <a:rPr lang="fr-FR" sz="600">
                          <a:effectLst/>
                          <a:latin typeface="Calibri"/>
                          <a:cs typeface="Calibri"/>
                        </a:rPr>
                        <a:t> </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53" name="Rectangle 52"/>
          <p:cNvSpPr/>
          <p:nvPr/>
        </p:nvSpPr>
        <p:spPr>
          <a:xfrm>
            <a:off x="4077072" y="1121768"/>
            <a:ext cx="2664296" cy="230832"/>
          </a:xfrm>
          <a:prstGeom prst="rect">
            <a:avLst/>
          </a:prstGeom>
        </p:spPr>
        <p:txBody>
          <a:bodyPr wrap="square" lIns="0" tIns="0" rIns="0" bIns="0" anchor="t" anchorCtr="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Tunkede puhul rakendage kõrgendatud meetmeid B ja C vahel valides</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Kahtluse korral kahe suuruse vahel valige suurem</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500" b="0" i="0" u="none" strike="noStrike" kern="1200" cap="none" spc="0" normalizeH="0" baseline="0" noProof="0">
                <a:ln>
                  <a:noFill/>
                </a:ln>
                <a:solidFill>
                  <a:srgbClr val="000000"/>
                </a:solidFill>
                <a:effectLst/>
                <a:uLnTx/>
                <a:uFillTx/>
                <a:latin typeface="Calibri"/>
                <a:ea typeface="+mn-ea"/>
                <a:cs typeface="Calibri"/>
              </a:rPr>
              <a:t>Suurused – alates S kuni 3XL</a:t>
            </a:r>
          </a:p>
        </p:txBody>
      </p:sp>
      <p:pic>
        <p:nvPicPr>
          <p:cNvPr id="42" name="Imag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24" y="20512"/>
            <a:ext cx="1146610" cy="540000"/>
          </a:xfrm>
          <a:prstGeom prst="rect">
            <a:avLst/>
          </a:prstGeom>
        </p:spPr>
      </p:pic>
      <p:pic>
        <p:nvPicPr>
          <p:cNvPr id="46" name="Imag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4440" y="550352"/>
            <a:ext cx="321382" cy="539999"/>
          </a:xfrm>
          <a:prstGeom prst="rect">
            <a:avLst/>
          </a:prstGeom>
        </p:spPr>
      </p:pic>
      <p:sp>
        <p:nvSpPr>
          <p:cNvPr id="41" name="ZoneTexte 40"/>
          <p:cNvSpPr txBox="1"/>
          <p:nvPr/>
        </p:nvSpPr>
        <p:spPr>
          <a:xfrm>
            <a:off x="6232827" y="228956"/>
            <a:ext cx="488215"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v.20190214</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527120"/>
            <a:ext cx="3672408" cy="9694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900" b="1" i="0" u="sng" strike="noStrike" kern="1200" cap="none" spc="0" normalizeH="0" baseline="0" noProof="0" dirty="0">
                <a:ln>
                  <a:noFill/>
                </a:ln>
                <a:solidFill>
                  <a:srgbClr val="000000"/>
                </a:solidFill>
                <a:effectLst/>
                <a:uLnTx/>
                <a:uFillTx/>
                <a:latin typeface="Calibri"/>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Kõnealune</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teave</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tuleb</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esitada</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lõpplugejale</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ja ta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peab</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selle</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läbi</a:t>
            </a:r>
            <a:r>
              <a:rPr kumimoji="0" lang="en-US" sz="800" b="1" i="0" u="none" strike="noStrike" kern="1200" cap="none" spc="0" normalizeH="0" baseline="0" noProof="0" dirty="0">
                <a:ln>
                  <a:noFill/>
                </a:ln>
                <a:solidFill>
                  <a:srgbClr val="000000"/>
                </a:solidFill>
                <a:effectLst/>
                <a:uLnTx/>
                <a:uFillTx/>
                <a:latin typeface="Calibri" charset="0"/>
                <a:ea typeface="Calibri" charset="0"/>
                <a:cs typeface="Calibri" charset="0"/>
              </a:rPr>
              <a:t> </a:t>
            </a:r>
            <a:r>
              <a:rPr kumimoji="0" lang="en-US" sz="800" b="1" i="0" u="none" strike="noStrike" kern="1200" cap="none" spc="0" normalizeH="0" baseline="0" noProof="0" dirty="0" err="1">
                <a:ln>
                  <a:noFill/>
                </a:ln>
                <a:solidFill>
                  <a:srgbClr val="000000"/>
                </a:solidFill>
                <a:effectLst/>
                <a:uLnTx/>
                <a:uFillTx/>
                <a:latin typeface="Calibri" charset="0"/>
                <a:ea typeface="Calibri" charset="0"/>
                <a:cs typeface="Calibri" charset="0"/>
              </a:rPr>
              <a:t>lugema</a:t>
            </a:r>
            <a:endParaRPr kumimoji="0" lang="en-GB" sz="8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dirty="0" err="1">
                <a:ln>
                  <a:noFill/>
                </a:ln>
                <a:solidFill>
                  <a:srgbClr val="000000"/>
                </a:solidFill>
                <a:effectLst/>
                <a:uLnTx/>
                <a:uFillTx/>
                <a:latin typeface="Calibri"/>
                <a:ea typeface="+mn-ea"/>
                <a:cs typeface="Calibri"/>
              </a:rPr>
              <a:t>Tunked</a:t>
            </a:r>
            <a:r>
              <a:rPr kumimoji="0" lang="en-GB" sz="800" b="0" i="0" u="none" strike="noStrike" kern="1200" cap="none" spc="0" normalizeH="0" baseline="0" noProof="0" dirty="0">
                <a:ln>
                  <a:noFill/>
                </a:ln>
                <a:solidFill>
                  <a:srgbClr val="000000"/>
                </a:solidFill>
                <a:effectLst/>
                <a:uLnTx/>
                <a:uFillTx/>
                <a:latin typeface="Calibri"/>
                <a:ea typeface="+mn-ea"/>
                <a:cs typeface="Calibri"/>
              </a:rPr>
              <a:t> THOR -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mereväesinine</a:t>
            </a:r>
            <a:r>
              <a:rPr kumimoji="0" lang="en-GB" sz="800" b="0" i="0" u="none" strike="noStrike" kern="1200" cap="none" spc="0" normalizeH="0" baseline="0" noProof="0" dirty="0">
                <a:ln>
                  <a:noFill/>
                </a:ln>
                <a:solidFill>
                  <a:srgbClr val="000000"/>
                </a:solidFill>
                <a:effectLst/>
                <a:uLnTx/>
                <a:uFillTx/>
                <a:latin typeface="Calibri"/>
                <a:ea typeface="+mn-ea"/>
                <a:cs typeface="Calibri"/>
              </a:rPr>
              <a:t>,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viite</a:t>
            </a:r>
            <a:r>
              <a:rPr kumimoji="0" lang="en-GB" sz="800" b="0" i="0" u="none" strike="noStrike" kern="1200" cap="none" spc="0" normalizeH="0" baseline="0" noProof="0" dirty="0">
                <a:ln>
                  <a:noFill/>
                </a:ln>
                <a:solidFill>
                  <a:srgbClr val="000000"/>
                </a:solidFill>
                <a:effectLst/>
                <a:uLnTx/>
                <a:uFillTx/>
                <a:latin typeface="Calibri"/>
                <a:ea typeface="+mn-ea"/>
                <a:cs typeface="Calibri"/>
              </a:rPr>
              <a:t> nr 8MTHCN,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oranž</a:t>
            </a:r>
            <a:r>
              <a:rPr kumimoji="0" lang="en-GB" sz="800" b="0" i="0" u="none" strike="noStrike" kern="1200" cap="none" spc="0" normalizeH="0" baseline="0" noProof="0" dirty="0">
                <a:ln>
                  <a:noFill/>
                </a:ln>
                <a:solidFill>
                  <a:srgbClr val="000000"/>
                </a:solidFill>
                <a:effectLst/>
                <a:uLnTx/>
                <a:uFillTx/>
                <a:latin typeface="Calibri"/>
                <a:ea typeface="+mn-ea"/>
                <a:cs typeface="Calibri"/>
              </a:rPr>
              <a:t>,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viite</a:t>
            </a:r>
            <a:r>
              <a:rPr kumimoji="0" lang="en-GB" sz="800" b="0" i="0" u="none" strike="noStrike" kern="1200" cap="none" spc="0" normalizeH="0" baseline="0" noProof="0" dirty="0">
                <a:ln>
                  <a:noFill/>
                </a:ln>
                <a:solidFill>
                  <a:srgbClr val="000000"/>
                </a:solidFill>
                <a:effectLst/>
                <a:uLnTx/>
                <a:uFillTx/>
                <a:latin typeface="Calibri"/>
                <a:ea typeface="+mn-ea"/>
                <a:cs typeface="Calibri"/>
              </a:rPr>
              <a:t> nr 8MTHCO</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dirty="0" err="1">
                <a:ln>
                  <a:noFill/>
                </a:ln>
                <a:solidFill>
                  <a:srgbClr val="000000"/>
                </a:solidFill>
                <a:effectLst/>
                <a:uLnTx/>
                <a:uFillTx/>
                <a:latin typeface="Calibri"/>
                <a:ea typeface="+mn-ea"/>
                <a:cs typeface="Calibri"/>
              </a:rPr>
              <a:t>Jakk</a:t>
            </a:r>
            <a:r>
              <a:rPr kumimoji="0" lang="en-GB" sz="800" b="0" i="0" u="none" strike="noStrike" kern="1200" cap="none" spc="0" normalizeH="0" baseline="0" noProof="0" dirty="0">
                <a:ln>
                  <a:noFill/>
                </a:ln>
                <a:solidFill>
                  <a:srgbClr val="000000"/>
                </a:solidFill>
                <a:effectLst/>
                <a:uLnTx/>
                <a:uFillTx/>
                <a:latin typeface="Calibri"/>
                <a:ea typeface="+mn-ea"/>
                <a:cs typeface="Calibri"/>
              </a:rPr>
              <a:t> THOR -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mereväesinine</a:t>
            </a:r>
            <a:r>
              <a:rPr kumimoji="0" lang="en-GB" sz="800" b="0" i="0" u="none" strike="noStrike" kern="1200" cap="none" spc="0" normalizeH="0" baseline="0" noProof="0" dirty="0">
                <a:ln>
                  <a:noFill/>
                </a:ln>
                <a:solidFill>
                  <a:srgbClr val="000000"/>
                </a:solidFill>
                <a:effectLst/>
                <a:uLnTx/>
                <a:uFillTx/>
                <a:latin typeface="Calibri"/>
                <a:ea typeface="+mn-ea"/>
                <a:cs typeface="Calibri"/>
              </a:rPr>
              <a:t>,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viite</a:t>
            </a:r>
            <a:r>
              <a:rPr kumimoji="0" lang="en-GB" sz="800" b="0" i="0" u="none" strike="noStrike" kern="1200" cap="none" spc="0" normalizeH="0" baseline="0" noProof="0" dirty="0">
                <a:ln>
                  <a:noFill/>
                </a:ln>
                <a:solidFill>
                  <a:srgbClr val="000000"/>
                </a:solidFill>
                <a:effectLst/>
                <a:uLnTx/>
                <a:uFillTx/>
                <a:latin typeface="Calibri"/>
                <a:ea typeface="+mn-ea"/>
                <a:cs typeface="Calibri"/>
              </a:rPr>
              <a:t> nr 8MTHJN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dirty="0" err="1">
                <a:ln>
                  <a:noFill/>
                </a:ln>
                <a:solidFill>
                  <a:srgbClr val="000000"/>
                </a:solidFill>
                <a:effectLst/>
                <a:uLnTx/>
                <a:uFillTx/>
                <a:latin typeface="Calibri"/>
                <a:ea typeface="+mn-ea"/>
                <a:cs typeface="Calibri"/>
              </a:rPr>
              <a:t>Püksid</a:t>
            </a:r>
            <a:r>
              <a:rPr kumimoji="0" lang="en-GB" sz="800" b="0" i="0" u="none" strike="noStrike" kern="1200" cap="none" spc="0" normalizeH="0" baseline="0" noProof="0" dirty="0">
                <a:ln>
                  <a:noFill/>
                </a:ln>
                <a:solidFill>
                  <a:srgbClr val="000000"/>
                </a:solidFill>
                <a:effectLst/>
                <a:uLnTx/>
                <a:uFillTx/>
                <a:latin typeface="Calibri"/>
                <a:ea typeface="+mn-ea"/>
                <a:cs typeface="Calibri"/>
              </a:rPr>
              <a:t> THOR -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mereväesinine</a:t>
            </a:r>
            <a:r>
              <a:rPr kumimoji="0" lang="en-GB" sz="800" b="0" i="0" u="none" strike="noStrike" kern="1200" cap="none" spc="0" normalizeH="0" baseline="0" noProof="0" dirty="0">
                <a:ln>
                  <a:noFill/>
                </a:ln>
                <a:solidFill>
                  <a:srgbClr val="000000"/>
                </a:solidFill>
                <a:effectLst/>
                <a:uLnTx/>
                <a:uFillTx/>
                <a:latin typeface="Calibri"/>
                <a:ea typeface="+mn-ea"/>
                <a:cs typeface="Calibri"/>
              </a:rPr>
              <a:t>,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viite</a:t>
            </a:r>
            <a:r>
              <a:rPr kumimoji="0" lang="en-GB" sz="800" b="0" i="0" u="none" strike="noStrike" kern="1200" cap="none" spc="0" normalizeH="0" baseline="0" noProof="0" dirty="0">
                <a:ln>
                  <a:noFill/>
                </a:ln>
                <a:solidFill>
                  <a:srgbClr val="000000"/>
                </a:solidFill>
                <a:effectLst/>
                <a:uLnTx/>
                <a:uFillTx/>
                <a:latin typeface="Calibri"/>
                <a:ea typeface="+mn-ea"/>
                <a:cs typeface="Calibri"/>
              </a:rPr>
              <a:t> nr 8MTHTN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1" i="0" u="none" strike="noStrike" kern="1200" cap="none" spc="0" normalizeH="0" baseline="0" noProof="0" dirty="0">
                <a:ln>
                  <a:noFill/>
                </a:ln>
                <a:solidFill>
                  <a:srgbClr val="000000"/>
                </a:solidFill>
                <a:effectLst/>
                <a:uLnTx/>
                <a:uFillTx/>
                <a:latin typeface="Calibri"/>
                <a:ea typeface="+mn-ea"/>
                <a:cs typeface="Calibri"/>
              </a:rPr>
              <a:t>78% </a:t>
            </a:r>
            <a:r>
              <a:rPr kumimoji="0" lang="en-GB" sz="800" b="1" i="0" u="none" strike="noStrike" kern="1200" cap="none" spc="0" normalizeH="0" baseline="0" noProof="0" dirty="0" err="1">
                <a:ln>
                  <a:noFill/>
                </a:ln>
                <a:solidFill>
                  <a:srgbClr val="000000"/>
                </a:solidFill>
                <a:effectLst/>
                <a:uLnTx/>
                <a:uFillTx/>
                <a:latin typeface="Calibri"/>
                <a:ea typeface="+mn-ea"/>
                <a:cs typeface="Calibri"/>
              </a:rPr>
              <a:t>puuvill</a:t>
            </a:r>
            <a:r>
              <a:rPr kumimoji="0" lang="en-GB" sz="800" b="1" i="0" u="none" strike="noStrike" kern="1200" cap="none" spc="0" normalizeH="0" baseline="0" noProof="0" dirty="0">
                <a:ln>
                  <a:noFill/>
                </a:ln>
                <a:solidFill>
                  <a:srgbClr val="000000"/>
                </a:solidFill>
                <a:effectLst/>
                <a:uLnTx/>
                <a:uFillTx/>
                <a:latin typeface="Calibri"/>
                <a:ea typeface="+mn-ea"/>
                <a:cs typeface="Calibri"/>
              </a:rPr>
              <a:t>, 20% </a:t>
            </a:r>
            <a:r>
              <a:rPr kumimoji="0" lang="en-GB" sz="800" b="1" i="0" u="none" strike="noStrike" kern="1200" cap="none" spc="0" normalizeH="0" baseline="0" noProof="0" dirty="0" err="1">
                <a:ln>
                  <a:noFill/>
                </a:ln>
                <a:solidFill>
                  <a:srgbClr val="000000"/>
                </a:solidFill>
                <a:effectLst/>
                <a:uLnTx/>
                <a:uFillTx/>
                <a:latin typeface="Calibri"/>
                <a:ea typeface="+mn-ea"/>
                <a:cs typeface="Calibri"/>
              </a:rPr>
              <a:t>polüester</a:t>
            </a:r>
            <a:r>
              <a:rPr kumimoji="0" lang="en-GB" sz="800" b="1" i="0" u="none" strike="noStrike" kern="1200" cap="none" spc="0" normalizeH="0" baseline="0" noProof="0" dirty="0">
                <a:ln>
                  <a:noFill/>
                </a:ln>
                <a:solidFill>
                  <a:srgbClr val="000000"/>
                </a:solidFill>
                <a:effectLst/>
                <a:uLnTx/>
                <a:uFillTx/>
                <a:latin typeface="Calibri"/>
                <a:ea typeface="+mn-ea"/>
                <a:cs typeface="Calibri"/>
              </a:rPr>
              <a:t>, 2% </a:t>
            </a:r>
            <a:r>
              <a:rPr kumimoji="0" lang="en-GB" sz="800" b="1" i="0" u="none" strike="noStrike" kern="1200" cap="none" spc="0" normalizeH="0" baseline="0" noProof="0" dirty="0" err="1">
                <a:ln>
                  <a:noFill/>
                </a:ln>
                <a:solidFill>
                  <a:srgbClr val="000000"/>
                </a:solidFill>
                <a:effectLst/>
                <a:uLnTx/>
                <a:uFillTx/>
                <a:latin typeface="Calibri"/>
                <a:ea typeface="+mn-ea"/>
                <a:cs typeface="Calibri"/>
              </a:rPr>
              <a:t>antistaatiline</a:t>
            </a:r>
            <a:r>
              <a:rPr kumimoji="0" lang="en-GB" sz="800" b="1" i="0" u="none" strike="noStrike" kern="1200" cap="none" spc="0" normalizeH="0" baseline="0" noProof="0" dirty="0">
                <a:ln>
                  <a:noFill/>
                </a:ln>
                <a:solidFill>
                  <a:srgbClr val="000000"/>
                </a:solidFill>
                <a:effectLst/>
                <a:uLnTx/>
                <a:uFillTx/>
                <a:latin typeface="Calibri"/>
                <a:ea typeface="+mn-ea"/>
                <a:cs typeface="Calibri"/>
              </a:rPr>
              <a:t> </a:t>
            </a:r>
            <a:r>
              <a:rPr kumimoji="0" lang="en-GB" sz="800" b="1" i="0" u="none" strike="noStrike" kern="1200" cap="none" spc="0" normalizeH="0" baseline="0" noProof="0" dirty="0" err="1">
                <a:ln>
                  <a:noFill/>
                </a:ln>
                <a:solidFill>
                  <a:srgbClr val="000000"/>
                </a:solidFill>
                <a:effectLst/>
                <a:uLnTx/>
                <a:uFillTx/>
                <a:latin typeface="Calibri"/>
                <a:ea typeface="+mn-ea"/>
                <a:cs typeface="Calibri"/>
              </a:rPr>
              <a:t>tekstiil</a:t>
            </a:r>
            <a:r>
              <a:rPr kumimoji="0" lang="en-GB" sz="800" b="1" i="0" u="none" strike="noStrike" kern="1200" cap="none" spc="0" normalizeH="0" baseline="0" noProof="0" dirty="0">
                <a:ln>
                  <a:noFill/>
                </a:ln>
                <a:solidFill>
                  <a:srgbClr val="000000"/>
                </a:solidFill>
                <a:effectLst/>
                <a:uLnTx/>
                <a:uFillTx/>
                <a:latin typeface="Calibri"/>
                <a:ea typeface="+mn-ea"/>
                <a:cs typeface="Calibri"/>
              </a:rPr>
              <a:t>, 300 gsm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dirty="0" err="1">
                <a:ln>
                  <a:noFill/>
                </a:ln>
                <a:solidFill>
                  <a:srgbClr val="000000"/>
                </a:solidFill>
                <a:effectLst/>
                <a:uLnTx/>
                <a:uFillTx/>
                <a:latin typeface="Calibri"/>
                <a:ea typeface="+mn-ea"/>
                <a:cs typeface="Calibri"/>
              </a:rPr>
              <a:t>Mereväesinine</a:t>
            </a:r>
            <a:r>
              <a:rPr kumimoji="0" lang="en-GB" sz="800" b="0" i="0" u="none" strike="noStrike" kern="1200" cap="none" spc="0" normalizeH="0" baseline="0" noProof="0" dirty="0">
                <a:ln>
                  <a:noFill/>
                </a:ln>
                <a:solidFill>
                  <a:srgbClr val="000000"/>
                </a:solidFill>
                <a:effectLst/>
                <a:uLnTx/>
                <a:uFillTx/>
                <a:latin typeface="Calibri"/>
                <a:ea typeface="+mn-ea"/>
                <a:cs typeface="Calibri"/>
              </a:rPr>
              <a:t> / </a:t>
            </a:r>
            <a:r>
              <a:rPr kumimoji="0" lang="en-GB" sz="800" b="0" i="0" u="none" strike="noStrike" kern="1200" cap="none" spc="0" normalizeH="0" baseline="0" noProof="0" dirty="0" err="1">
                <a:ln>
                  <a:noFill/>
                </a:ln>
                <a:solidFill>
                  <a:srgbClr val="000000"/>
                </a:solidFill>
                <a:effectLst/>
                <a:uLnTx/>
                <a:uFillTx/>
                <a:latin typeface="Calibri"/>
                <a:ea typeface="+mn-ea"/>
                <a:cs typeface="Calibri"/>
              </a:rPr>
              <a:t>oranž</a:t>
            </a:r>
            <a:endParaRPr kumimoji="0" lang="en-GB" sz="800" b="0" i="0" u="none" strike="noStrike" kern="1200" cap="none" spc="0" normalizeH="0" baseline="0" noProof="0" dirty="0">
              <a:ln>
                <a:noFill/>
              </a:ln>
              <a:solidFill>
                <a:srgbClr val="000000"/>
              </a:solidFill>
              <a:effectLst/>
              <a:uLnTx/>
              <a:uFillTx/>
              <a:latin typeface="Calibri"/>
              <a:ea typeface="+mn-ea"/>
              <a:cs typeface="Calibri"/>
            </a:endParaRPr>
          </a:p>
        </p:txBody>
      </p:sp>
      <p:grpSp>
        <p:nvGrpSpPr>
          <p:cNvPr id="43" name="Grouper 42"/>
          <p:cNvGrpSpPr/>
          <p:nvPr/>
        </p:nvGrpSpPr>
        <p:grpSpPr>
          <a:xfrm>
            <a:off x="2871514" y="1007569"/>
            <a:ext cx="341462" cy="364031"/>
            <a:chOff x="311379" y="1060561"/>
            <a:chExt cx="341462" cy="364031"/>
          </a:xfrm>
        </p:grpSpPr>
        <p:pic>
          <p:nvPicPr>
            <p:cNvPr id="44" name="Picture 20" descr="ce"/>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312" b="13902"/>
            <a:stretch/>
          </p:blipFill>
          <p:spPr bwMode="auto">
            <a:xfrm>
              <a:off x="311379" y="1060561"/>
              <a:ext cx="341462" cy="25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 Box 48"/>
            <p:cNvSpPr txBox="1">
              <a:spLocks noChangeAspect="1" noChangeArrowheads="1"/>
            </p:cNvSpPr>
            <p:nvPr/>
          </p:nvSpPr>
          <p:spPr bwMode="auto">
            <a:xfrm>
              <a:off x="311877" y="1280592"/>
              <a:ext cx="340466" cy="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r-FR" sz="1100" b="1" i="0" u="none" strike="noStrike" kern="1200" cap="none" spc="0" normalizeH="0" baseline="0" noProof="0" dirty="0">
                  <a:ln>
                    <a:noFill/>
                  </a:ln>
                  <a:solidFill>
                    <a:srgbClr val="595959"/>
                  </a:solidFill>
                  <a:effectLst/>
                  <a:uLnTx/>
                  <a:uFillTx/>
                  <a:latin typeface="Calibri"/>
                  <a:ea typeface="Calibri"/>
                  <a:cs typeface="Times New Roman"/>
                </a:rPr>
                <a:t> </a:t>
              </a:r>
              <a:r>
                <a:rPr kumimoji="0" lang="fr-FR" sz="1100" b="1" i="0" u="none" strike="noStrike" kern="1200" cap="none" spc="0" normalizeH="0" baseline="0" noProof="0" dirty="0">
                  <a:ln>
                    <a:noFill/>
                  </a:ln>
                  <a:solidFill>
                    <a:srgbClr val="000000"/>
                  </a:solidFill>
                  <a:effectLst/>
                  <a:uLnTx/>
                  <a:uFillTx/>
                  <a:latin typeface="Calibri"/>
                  <a:ea typeface="Calibri"/>
                  <a:cs typeface="Times New Roman"/>
                </a:rPr>
                <a:t>0339</a:t>
              </a:r>
              <a:endParaRPr kumimoji="0" lang="fr-FR" sz="1100" b="0" i="0" u="none" strike="noStrike" kern="1200" cap="none" spc="0" normalizeH="0" baseline="0" noProof="0" dirty="0">
                <a:ln>
                  <a:noFill/>
                </a:ln>
                <a:solidFill>
                  <a:srgbClr val="000000"/>
                </a:solidFill>
                <a:effectLst/>
                <a:uLnTx/>
                <a:uFillTx/>
                <a:latin typeface="Calibri"/>
                <a:ea typeface="Calibri"/>
                <a:cs typeface="Times New Roman"/>
              </a:endParaRPr>
            </a:p>
          </p:txBody>
        </p:sp>
      </p:grpSp>
      <p:pic>
        <p:nvPicPr>
          <p:cNvPr id="51" name="Image 50" descr="11612.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664" y="2000672"/>
            <a:ext cx="180000" cy="180000"/>
          </a:xfrm>
          <a:prstGeom prst="rect">
            <a:avLst/>
          </a:prstGeom>
        </p:spPr>
      </p:pic>
      <p:pic>
        <p:nvPicPr>
          <p:cNvPr id="55" name="Image 54" descr="11611.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0648" y="2648744"/>
            <a:ext cx="180000" cy="180000"/>
          </a:xfrm>
          <a:prstGeom prst="rect">
            <a:avLst/>
          </a:prstGeom>
        </p:spPr>
      </p:pic>
      <p:pic>
        <p:nvPicPr>
          <p:cNvPr id="56" name="Image 55" descr="1149-5.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5246" y="2984356"/>
            <a:ext cx="180000" cy="180000"/>
          </a:xfrm>
          <a:prstGeom prst="rect">
            <a:avLst/>
          </a:prstGeom>
        </p:spPr>
      </p:pic>
      <p:pic>
        <p:nvPicPr>
          <p:cNvPr id="57" name="Image 56" descr="61482.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5246" y="3266620"/>
            <a:ext cx="180000" cy="180000"/>
          </a:xfrm>
          <a:prstGeom prst="rect">
            <a:avLst/>
          </a:prstGeom>
        </p:spPr>
      </p:pic>
      <p:pic>
        <p:nvPicPr>
          <p:cNvPr id="58" name="Image 57" descr="1440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7592" y="4161084"/>
            <a:ext cx="180000" cy="180000"/>
          </a:xfrm>
          <a:prstGeom prst="rect">
            <a:avLst/>
          </a:prstGeom>
        </p:spPr>
      </p:pic>
      <p:pic>
        <p:nvPicPr>
          <p:cNvPr id="59" name="Image 58" descr="13034.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246" y="3631843"/>
            <a:ext cx="180000" cy="180000"/>
          </a:xfrm>
          <a:prstGeom prst="rect">
            <a:avLst/>
          </a:prstGeom>
        </p:spPr>
      </p:pic>
      <p:pic>
        <p:nvPicPr>
          <p:cNvPr id="33" name="Imag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495800" y="5562600"/>
            <a:ext cx="1066664" cy="252000"/>
          </a:xfrm>
          <a:prstGeom prst="rect">
            <a:avLst/>
          </a:prstGeom>
        </p:spPr>
      </p:pic>
      <p:pic>
        <p:nvPicPr>
          <p:cNvPr id="25" name="Image 24"/>
          <p:cNvPicPr>
            <a:picLocks noChangeAspect="1"/>
          </p:cNvPicPr>
          <p:nvPr/>
        </p:nvPicPr>
        <p:blipFill>
          <a:blip r:embed="rId12"/>
          <a:stretch>
            <a:fillRect/>
          </a:stretch>
        </p:blipFill>
        <p:spPr>
          <a:xfrm>
            <a:off x="3789040" y="1749096"/>
            <a:ext cx="2880320" cy="380642"/>
          </a:xfrm>
          <a:prstGeom prst="rect">
            <a:avLst/>
          </a:prstGeom>
        </p:spPr>
      </p:pic>
      <p:pic>
        <p:nvPicPr>
          <p:cNvPr id="4" name="Image 3">
            <a:extLst>
              <a:ext uri="{FF2B5EF4-FFF2-40B4-BE49-F238E27FC236}">
                <a16:creationId xmlns:a16="http://schemas.microsoft.com/office/drawing/2014/main" xmlns="" id="{0B489080-7AAB-4E17-93A0-8AF300335430}"/>
              </a:ext>
            </a:extLst>
          </p:cNvPr>
          <p:cNvPicPr>
            <a:picLocks noChangeAspect="1"/>
          </p:cNvPicPr>
          <p:nvPr/>
        </p:nvPicPr>
        <p:blipFill>
          <a:blip r:embed="rId13"/>
          <a:stretch>
            <a:fillRect/>
          </a:stretch>
        </p:blipFill>
        <p:spPr>
          <a:xfrm>
            <a:off x="4158545" y="462320"/>
            <a:ext cx="2590800" cy="643739"/>
          </a:xfrm>
          <a:prstGeom prst="rect">
            <a:avLst/>
          </a:prstGeom>
        </p:spPr>
      </p:pic>
      <p:graphicFrame>
        <p:nvGraphicFramePr>
          <p:cNvPr id="27" name="Tableau 26">
            <a:extLst>
              <a:ext uri="{FF2B5EF4-FFF2-40B4-BE49-F238E27FC236}">
                <a16:creationId xmlns:a16="http://schemas.microsoft.com/office/drawing/2014/main" xmlns="" id="{18B56CBC-9E5A-4E8D-B788-020969E8944A}"/>
              </a:ext>
            </a:extLst>
          </p:cNvPr>
          <p:cNvGraphicFramePr>
            <a:graphicFrameLocks noGrp="1"/>
          </p:cNvGraphicFramePr>
          <p:nvPr>
            <p:extLst>
              <p:ext uri="{D42A27DB-BD31-4B8C-83A1-F6EECF244321}">
                <p14:modId xmlns:p14="http://schemas.microsoft.com/office/powerpoint/2010/main" val="1854243741"/>
              </p:ext>
            </p:extLst>
          </p:nvPr>
        </p:nvGraphicFramePr>
        <p:xfrm>
          <a:off x="4821758" y="2163943"/>
          <a:ext cx="1847442" cy="2776357"/>
        </p:xfrm>
        <a:graphic>
          <a:graphicData uri="http://schemas.openxmlformats.org/drawingml/2006/table">
            <a:tbl>
              <a:tblPr>
                <a:tableStyleId>{5C22544A-7EE6-4342-B048-85BDC9FD1C3A}</a:tableStyleId>
              </a:tblPr>
              <a:tblGrid>
                <a:gridCol w="1013396">
                  <a:extLst>
                    <a:ext uri="{9D8B030D-6E8A-4147-A177-3AD203B41FA5}">
                      <a16:colId xmlns:a16="http://schemas.microsoft.com/office/drawing/2014/main" xmlns="" val="1732157060"/>
                    </a:ext>
                  </a:extLst>
                </a:gridCol>
                <a:gridCol w="834046">
                  <a:extLst>
                    <a:ext uri="{9D8B030D-6E8A-4147-A177-3AD203B41FA5}">
                      <a16:colId xmlns:a16="http://schemas.microsoft.com/office/drawing/2014/main" xmlns="" val="3235068759"/>
                    </a:ext>
                  </a:extLst>
                </a:gridCol>
              </a:tblGrid>
              <a:tr h="89677">
                <a:tc>
                  <a:txBody>
                    <a:bodyPr/>
                    <a:lstStyle/>
                    <a:p>
                      <a:pPr algn="ctr">
                        <a:lnSpc>
                          <a:spcPts val="700"/>
                        </a:lnSpc>
                        <a:spcAft>
                          <a:spcPts val="0"/>
                        </a:spcAft>
                      </a:pPr>
                      <a:r>
                        <a:rPr lang="fr-FR" sz="600" b="1" dirty="0">
                          <a:effectLst/>
                          <a:latin typeface="Calibri" panose="020F0502020204030204" pitchFamily="34" charset="0"/>
                          <a:ea typeface="Times New Roman" panose="02020603050405020304" pitchFamily="18" charset="0"/>
                          <a:cs typeface="Calibri" panose="020F0502020204030204" pitchFamily="34" charset="0"/>
                        </a:rPr>
                        <a:t>KATSE</a:t>
                      </a: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fr-FR" sz="600" b="1" dirty="0">
                          <a:effectLst/>
                          <a:latin typeface="Calibri" panose="020F0502020204030204" pitchFamily="34" charset="0"/>
                          <a:ea typeface="Times New Roman" panose="02020603050405020304" pitchFamily="18" charset="0"/>
                          <a:cs typeface="Calibri" panose="020F0502020204030204" pitchFamily="34" charset="0"/>
                        </a:rPr>
                        <a:t>WYNIKI</a:t>
                      </a: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4135482937"/>
                  </a:ext>
                </a:extLst>
              </a:tr>
              <a:tr h="35818">
                <a:tc>
                  <a:txBody>
                    <a:bodyPr/>
                    <a:lstStyle/>
                    <a:p>
                      <a:pPr algn="ctr">
                        <a:lnSpc>
                          <a:spcPts val="700"/>
                        </a:lnSpc>
                        <a:spcAft>
                          <a:spcPts val="0"/>
                        </a:spcAft>
                      </a:pPr>
                      <a:r>
                        <a:rPr lang="fr-FR" sz="600" dirty="0" err="1">
                          <a:effectLst/>
                          <a:latin typeface="Calibri" panose="020F0502020204030204" pitchFamily="34" charset="0"/>
                          <a:ea typeface="Times New Roman" panose="02020603050405020304" pitchFamily="18" charset="0"/>
                          <a:cs typeface="Calibri" panose="020F0502020204030204" pitchFamily="34" charset="0"/>
                        </a:rPr>
                        <a:t>Ülesehitus</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Zrealizowana</a:t>
                      </a:r>
                      <a:r>
                        <a:rPr lang="pt-PT" sz="600" spc="0" dirty="0">
                          <a:effectLst/>
                          <a:latin typeface="Calibri" panose="020F0502020204030204" pitchFamily="34" charset="0"/>
                          <a:cs typeface="Calibri" panose="020F0502020204030204" pitchFamily="34" charset="0"/>
                        </a:rPr>
                        <a:t> </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3347527"/>
                  </a:ext>
                </a:extLst>
              </a:tr>
              <a:tr h="98541">
                <a:tc>
                  <a:txBody>
                    <a:bodyPr/>
                    <a:lstStyle/>
                    <a:p>
                      <a:pPr algn="ctr">
                        <a:lnSpc>
                          <a:spcPts val="700"/>
                        </a:lnSpc>
                        <a:spcAft>
                          <a:spcPts val="0"/>
                        </a:spcAft>
                      </a:pPr>
                      <a:r>
                        <a:rPr lang="fr-FR" sz="600" dirty="0" err="1">
                          <a:effectLst/>
                          <a:latin typeface="Calibri" panose="020F0502020204030204" pitchFamily="34" charset="0"/>
                          <a:ea typeface="Times New Roman" panose="02020603050405020304" pitchFamily="18" charset="0"/>
                          <a:cs typeface="Calibri" panose="020F0502020204030204" pitchFamily="34" charset="0"/>
                        </a:rPr>
                        <a:t>Hõõrdekindlus</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Tkanina</a:t>
                      </a:r>
                      <a:r>
                        <a:rPr lang="fr-FR" sz="600" spc="0" dirty="0">
                          <a:effectLst/>
                          <a:latin typeface="Calibri" panose="020F0502020204030204" pitchFamily="34" charset="0"/>
                          <a:cs typeface="Calibri" panose="020F0502020204030204" pitchFamily="34" charset="0"/>
                        </a:rPr>
                        <a:t> </a:t>
                      </a:r>
                      <a:r>
                        <a:rPr lang="fr-FR" sz="600" spc="0" dirty="0" err="1">
                          <a:effectLst/>
                          <a:latin typeface="Calibri" panose="020F0502020204030204" pitchFamily="34" charset="0"/>
                          <a:cs typeface="Calibri" panose="020F0502020204030204" pitchFamily="34" charset="0"/>
                        </a:rPr>
                        <a:t>granatowa</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6 ; &gt; 2000 </a:t>
                      </a:r>
                      <a:r>
                        <a:rPr lang="pt-PT" sz="600" spc="0" dirty="0" err="1">
                          <a:effectLst/>
                          <a:latin typeface="Calibri" panose="020F0502020204030204" pitchFamily="34" charset="0"/>
                          <a:cs typeface="Calibri" panose="020F0502020204030204" pitchFamily="34" charset="0"/>
                        </a:rPr>
                        <a:t>cykli</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33499328"/>
                  </a:ext>
                </a:extLst>
              </a:tr>
              <a:tr h="225541">
                <a:tc>
                  <a:txBody>
                    <a:bodyPr/>
                    <a:lstStyle/>
                    <a:p>
                      <a:pPr algn="ctr">
                        <a:lnSpc>
                          <a:spcPts val="700"/>
                        </a:lnSpc>
                        <a:spcAft>
                          <a:spcPts val="0"/>
                        </a:spcAft>
                      </a:pP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5</a:t>
                      </a: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Osnowa:1200N  Wątek:770N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28976657"/>
                  </a:ext>
                </a:extLst>
              </a:tr>
              <a:tr h="314831">
                <a:tc>
                  <a:txBody>
                    <a:bodyPr/>
                    <a:lstStyle/>
                    <a:p>
                      <a:pPr algn="ctr">
                        <a:lnSpc>
                          <a:spcPts val="700"/>
                        </a:lnSpc>
                        <a:spcAft>
                          <a:spcPts val="0"/>
                        </a:spcAft>
                      </a:pP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Tõmbetugevuse</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kindlaksmääramine</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Osnowa</a:t>
                      </a:r>
                      <a:r>
                        <a:rPr lang="pt-PT" sz="600" spc="0" dirty="0">
                          <a:effectLst/>
                          <a:latin typeface="Calibri" panose="020F0502020204030204" pitchFamily="34" charset="0"/>
                          <a:cs typeface="Calibri" panose="020F0502020204030204" pitchFamily="34" charset="0"/>
                        </a:rPr>
                        <a:t>: 65,16N </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Wątek</a:t>
                      </a:r>
                      <a:r>
                        <a:rPr lang="pt-PT" sz="600" spc="0" dirty="0">
                          <a:effectLst/>
                          <a:latin typeface="Calibri" panose="020F0502020204030204" pitchFamily="34" charset="0"/>
                          <a:cs typeface="Calibri" panose="020F0502020204030204" pitchFamily="34" charset="0"/>
                        </a:rPr>
                        <a:t>: 61,49N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39519362"/>
                  </a:ext>
                </a:extLst>
              </a:tr>
              <a:tr h="160819">
                <a:tc>
                  <a:txBody>
                    <a:bodyPr/>
                    <a:lstStyle/>
                    <a:p>
                      <a:pPr algn="ctr">
                        <a:lnSpc>
                          <a:spcPts val="700"/>
                        </a:lnSpc>
                        <a:spcAft>
                          <a:spcPts val="0"/>
                        </a:spcAft>
                      </a:pPr>
                      <a:r>
                        <a:rPr lang="fr-FR" sz="600" dirty="0" err="1">
                          <a:effectLst/>
                          <a:latin typeface="Calibri" panose="020F0502020204030204" pitchFamily="34" charset="0"/>
                          <a:ea typeface="Times New Roman" panose="02020603050405020304" pitchFamily="18" charset="0"/>
                          <a:cs typeface="Calibri" panose="020F0502020204030204" pitchFamily="34" charset="0"/>
                        </a:rPr>
                        <a:t>Torkekindlus</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3 -58,55</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41820497"/>
                  </a:ext>
                </a:extLst>
              </a:tr>
              <a:tr h="364019">
                <a:tc>
                  <a:txBody>
                    <a:bodyPr/>
                    <a:lstStyle/>
                    <a:p>
                      <a:pPr algn="ctr">
                        <a:lnSpc>
                          <a:spcPts val="700"/>
                        </a:lnSpc>
                        <a:spcAft>
                          <a:spcPts val="0"/>
                        </a:spcAft>
                      </a:pPr>
                      <a:r>
                        <a:rPr lang="fr-FR" sz="600" dirty="0" err="1">
                          <a:effectLst/>
                          <a:latin typeface="Calibri" panose="020F0502020204030204" pitchFamily="34" charset="0"/>
                          <a:ea typeface="Times New Roman" panose="02020603050405020304" pitchFamily="18" charset="0"/>
                          <a:cs typeface="Calibri" panose="020F0502020204030204" pitchFamily="34" charset="0"/>
                        </a:rPr>
                        <a:t>Vedelikku</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tõrjuvad</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omadused</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H2S04 (30%)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a:t>
                      </a:r>
                      <a:r>
                        <a:rPr lang="pt-PT" sz="600" spc="0" dirty="0" err="1">
                          <a:effectLst/>
                          <a:latin typeface="Calibri" panose="020F0502020204030204" pitchFamily="34" charset="0"/>
                          <a:cs typeface="Calibri" panose="020F0502020204030204" pitchFamily="34" charset="0"/>
                        </a:rPr>
                        <a:t>NaOH</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O-Xileno</a:t>
                      </a:r>
                    </a:p>
                    <a:p>
                      <a:pPr marL="0" lvl="0" indent="0" algn="ctr">
                        <a:lnSpc>
                          <a:spcPts val="700"/>
                        </a:lnSpc>
                        <a:spcAft>
                          <a:spcPts val="0"/>
                        </a:spcAft>
                        <a:buSzPts val="850"/>
                        <a:buFont typeface="Calibri" panose="020F0502020204030204" pitchFamily="34" charset="0"/>
                        <a:buNone/>
                        <a:tabLst>
                          <a:tab pos="557530" algn="l"/>
                        </a:tabLs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3 - 1-Butanol</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75054757"/>
                  </a:ext>
                </a:extLst>
              </a:tr>
              <a:tr h="452919">
                <a:tc>
                  <a:txBody>
                    <a:bodyPr/>
                    <a:lstStyle/>
                    <a:p>
                      <a:pPr algn="ctr">
                        <a:lnSpc>
                          <a:spcPts val="700"/>
                        </a:lnSpc>
                        <a:spcAft>
                          <a:spcPts val="0"/>
                        </a:spcAft>
                      </a:pPr>
                      <a:r>
                        <a:rPr lang="fr-FR" sz="600" dirty="0" err="1">
                          <a:effectLst/>
                          <a:latin typeface="Calibri" panose="020F0502020204030204" pitchFamily="34" charset="0"/>
                          <a:ea typeface="Times New Roman" panose="02020603050405020304" pitchFamily="18" charset="0"/>
                          <a:cs typeface="Calibri" panose="020F0502020204030204" pitchFamily="34" charset="0"/>
                        </a:rPr>
                        <a:t>Vastupanuvõime</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vedelike</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läbitungimisele</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H2S04 (30%)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a:t>
                      </a:r>
                      <a:r>
                        <a:rPr lang="pt-PT" sz="600" spc="0" dirty="0" err="1">
                          <a:effectLst/>
                          <a:latin typeface="Calibri" panose="020F0502020204030204" pitchFamily="34" charset="0"/>
                          <a:cs typeface="Calibri" panose="020F0502020204030204" pitchFamily="34" charset="0"/>
                        </a:rPr>
                        <a:t>NaOH</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2 - 0-Xileno</a:t>
                      </a:r>
                      <a:endParaRPr lang="fr-FR" sz="600" spc="0" dirty="0">
                        <a:effectLst/>
                        <a:latin typeface="Calibri" panose="020F0502020204030204" pitchFamily="34" charset="0"/>
                        <a:cs typeface="Calibri" panose="020F0502020204030204" pitchFamily="34" charset="0"/>
                      </a:endParaRPr>
                    </a:p>
                    <a:p>
                      <a:pPr algn="ctr">
                        <a:lnSpc>
                          <a:spcPts val="700"/>
                        </a:lnSpc>
                        <a:spcAft>
                          <a:spcPts val="0"/>
                        </a:spcAft>
                        <a:tabLst>
                          <a:tab pos="555625" algn="l"/>
                        </a:tabLs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2 - 1-Butanol</a:t>
                      </a:r>
                      <a:endParaRPr lang="fr-FR" sz="600" dirty="0">
                        <a:effectLst/>
                        <a:latin typeface="Calibri" panose="020F0502020204030204" pitchFamily="34" charset="0"/>
                        <a:ea typeface="Calibri" panose="020F0502020204030204" pitchFamily="34"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56848104"/>
                  </a:ext>
                </a:extLst>
              </a:tr>
              <a:tr h="189061">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lang="fi-FI" sz="600" dirty="0" err="1">
                          <a:effectLst/>
                          <a:latin typeface="Calibri" panose="020F0502020204030204" pitchFamily="34" charset="0"/>
                          <a:ea typeface="Times New Roman" panose="02020603050405020304" pitchFamily="18" charset="0"/>
                          <a:cs typeface="Calibri" panose="020F0502020204030204" pitchFamily="34" charset="0"/>
                        </a:rPr>
                        <a:t>Vastupanuvõime</a:t>
                      </a:r>
                      <a:r>
                        <a:rPr lang="fi-FI" sz="600" dirty="0">
                          <a:effectLst/>
                          <a:latin typeface="Calibri" panose="020F0502020204030204" pitchFamily="34" charset="0"/>
                          <a:ea typeface="Times New Roman" panose="02020603050405020304" pitchFamily="18" charset="0"/>
                          <a:cs typeface="Calibri" panose="020F0502020204030204" pitchFamily="34" charset="0"/>
                        </a:rPr>
                        <a:t> </a:t>
                      </a:r>
                      <a:r>
                        <a:rPr lang="fi-FI" sz="600" dirty="0" err="1">
                          <a:effectLst/>
                          <a:latin typeface="Calibri" panose="020F0502020204030204" pitchFamily="34" charset="0"/>
                          <a:ea typeface="Times New Roman" panose="02020603050405020304" pitchFamily="18" charset="0"/>
                          <a:cs typeface="Calibri" panose="020F0502020204030204" pitchFamily="34" charset="0"/>
                        </a:rPr>
                        <a:t>vedelike</a:t>
                      </a:r>
                      <a:r>
                        <a:rPr lang="fi-FI" sz="600" dirty="0">
                          <a:effectLst/>
                          <a:latin typeface="Calibri" panose="020F0502020204030204" pitchFamily="34" charset="0"/>
                          <a:ea typeface="Times New Roman" panose="02020603050405020304" pitchFamily="18" charset="0"/>
                          <a:cs typeface="Calibri" panose="020F0502020204030204" pitchFamily="34" charset="0"/>
                        </a:rPr>
                        <a:t> </a:t>
                      </a:r>
                      <a:r>
                        <a:rPr lang="fi-FI" sz="600" dirty="0" err="1">
                          <a:effectLst/>
                          <a:latin typeface="Calibri" panose="020F0502020204030204" pitchFamily="34" charset="0"/>
                          <a:ea typeface="Times New Roman" panose="02020603050405020304" pitchFamily="18" charset="0"/>
                          <a:cs typeface="Calibri" panose="020F0502020204030204" pitchFamily="34" charset="0"/>
                        </a:rPr>
                        <a:t>läbitungimisele</a:t>
                      </a:r>
                      <a:r>
                        <a:rPr lang="fi-FI" sz="600" dirty="0">
                          <a:effectLst/>
                          <a:latin typeface="Calibri" panose="020F0502020204030204" pitchFamily="34" charset="0"/>
                          <a:ea typeface="Times New Roman" panose="02020603050405020304" pitchFamily="18" charset="0"/>
                          <a:cs typeface="Calibri" panose="020F0502020204030204" pitchFamily="34" charset="0"/>
                        </a:rPr>
                        <a:t> </a:t>
                      </a:r>
                      <a:r>
                        <a:rPr lang="fi-FI" sz="600" dirty="0" err="1">
                          <a:effectLst/>
                          <a:latin typeface="Calibri" panose="020F0502020204030204" pitchFamily="34" charset="0"/>
                          <a:ea typeface="Times New Roman" panose="02020603050405020304" pitchFamily="18" charset="0"/>
                          <a:cs typeface="Calibri" panose="020F0502020204030204" pitchFamily="34" charset="0"/>
                        </a:rPr>
                        <a:t>pritsimise</a:t>
                      </a:r>
                      <a:r>
                        <a:rPr lang="fi-FI" sz="600" dirty="0">
                          <a:effectLst/>
                          <a:latin typeface="Calibri" panose="020F0502020204030204" pitchFamily="34" charset="0"/>
                          <a:ea typeface="Times New Roman" panose="02020603050405020304" pitchFamily="18" charset="0"/>
                          <a:cs typeface="Calibri" panose="020F0502020204030204" pitchFamily="34" charset="0"/>
                        </a:rPr>
                        <a:t> </a:t>
                      </a:r>
                      <a:r>
                        <a:rPr lang="fi-FI" sz="600" dirty="0" err="1">
                          <a:effectLst/>
                          <a:latin typeface="Calibri" panose="020F0502020204030204" pitchFamily="34" charset="0"/>
                          <a:ea typeface="Times New Roman" panose="02020603050405020304" pitchFamily="18" charset="0"/>
                          <a:cs typeface="Calibri" panose="020F0502020204030204" pitchFamily="34" charset="0"/>
                        </a:rPr>
                        <a:t>teel</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152400" algn="ctr">
                        <a:lnSpc>
                          <a:spcPts val="700"/>
                        </a:lnSpc>
                        <a:spcAft>
                          <a:spcPts val="0"/>
                        </a:spcAft>
                      </a:pPr>
                      <a:r>
                        <a:rPr lang="pt-PT" sz="600" spc="0" dirty="0" err="1">
                          <a:effectLst/>
                          <a:latin typeface="Calibri" panose="020F0502020204030204" pitchFamily="34" charset="0"/>
                          <a:cs typeface="Calibri" panose="020F0502020204030204" pitchFamily="34" charset="0"/>
                        </a:rPr>
                        <a:t>Osiągnięta</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656561"/>
                  </a:ext>
                </a:extLst>
              </a:tr>
              <a:tr h="161728">
                <a:tc>
                  <a:txBody>
                    <a:bodyPr/>
                    <a:lstStyle/>
                    <a:p>
                      <a:pPr algn="ctr">
                        <a:lnSpc>
                          <a:spcPts val="700"/>
                        </a:lnSpc>
                        <a:spcAft>
                          <a:spcPts val="0"/>
                        </a:spcAft>
                      </a:pPr>
                      <a:r>
                        <a:rPr lang="fr-FR" sz="600" dirty="0" err="1">
                          <a:effectLst/>
                          <a:latin typeface="Calibri" panose="020F0502020204030204" pitchFamily="34" charset="0"/>
                          <a:ea typeface="Times New Roman" panose="02020603050405020304" pitchFamily="18" charset="0"/>
                          <a:cs typeface="Calibri" panose="020F0502020204030204" pitchFamily="34" charset="0"/>
                        </a:rPr>
                        <a:t>Õmbluste</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tugevus</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p>
                  </a:txBody>
                  <a:tcPr marL="4172" marR="417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Poziom</a:t>
                      </a:r>
                      <a:r>
                        <a:rPr lang="pt-PT" sz="600" spc="0" dirty="0">
                          <a:effectLst/>
                          <a:latin typeface="Calibri" panose="020F0502020204030204" pitchFamily="34" charset="0"/>
                          <a:cs typeface="Calibri" panose="020F0502020204030204" pitchFamily="34" charset="0"/>
                        </a:rPr>
                        <a:t> 5</a:t>
                      </a:r>
                      <a:endParaRPr lang="fr-FR" sz="60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a:effectLst/>
                          <a:latin typeface="Calibri" panose="020F0502020204030204" pitchFamily="34" charset="0"/>
                          <a:cs typeface="Calibri" panose="020F0502020204030204" pitchFamily="34" charset="0"/>
                        </a:rPr>
                        <a:t> 437,14 N</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12217854"/>
                  </a:ext>
                </a:extLst>
              </a:tr>
              <a:tr h="166615">
                <a:tc>
                  <a:txBody>
                    <a:bodyPr/>
                    <a:lstStyle/>
                    <a:p>
                      <a:pPr algn="ctr">
                        <a:lnSpc>
                          <a:spcPts val="700"/>
                        </a:lnSpc>
                        <a:spcAft>
                          <a:spcPts val="0"/>
                        </a:spcAft>
                      </a:pPr>
                      <a:r>
                        <a:rPr lang="fr-FR" sz="600" dirty="0" err="1">
                          <a:effectLst/>
                          <a:latin typeface="Calibri" panose="020F0502020204030204" pitchFamily="34" charset="0"/>
                          <a:ea typeface="Times New Roman" panose="02020603050405020304" pitchFamily="18" charset="0"/>
                          <a:cs typeface="Calibri" panose="020F0502020204030204" pitchFamily="34" charset="0"/>
                        </a:rPr>
                        <a:t>Dimensionaalne</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stabiilsus</a:t>
                      </a:r>
                      <a:r>
                        <a:rPr lang="fr-FR" sz="600" dirty="0">
                          <a:effectLst/>
                          <a:latin typeface="Calibri" panose="020F0502020204030204" pitchFamily="34" charset="0"/>
                          <a:ea typeface="Times New Roman" panose="02020603050405020304" pitchFamily="18" charset="0"/>
                          <a:cs typeface="Calibri" panose="020F0502020204030204" pitchFamily="34" charset="0"/>
                        </a:rPr>
                        <a:t> 5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pesutsükli</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järel</a:t>
                      </a:r>
                      <a:r>
                        <a:rPr lang="fr-FR" sz="600" dirty="0">
                          <a:effectLst/>
                          <a:latin typeface="Calibri" panose="020F0502020204030204" pitchFamily="34" charset="0"/>
                          <a:ea typeface="Times New Roman" panose="02020603050405020304" pitchFamily="18" charset="0"/>
                          <a:cs typeface="Calibri" panose="020F0502020204030204" pitchFamily="34" charset="0"/>
                        </a:rPr>
                        <a:t> </a:t>
                      </a:r>
                      <a:r>
                        <a:rPr lang="fr-FR" sz="600" dirty="0" err="1">
                          <a:effectLst/>
                          <a:latin typeface="Calibri" panose="020F0502020204030204" pitchFamily="34" charset="0"/>
                          <a:ea typeface="Times New Roman" panose="02020603050405020304" pitchFamily="18" charset="0"/>
                          <a:cs typeface="Calibri" panose="020F0502020204030204" pitchFamily="34" charset="0"/>
                        </a:rPr>
                        <a:t>temperatuuril</a:t>
                      </a:r>
                      <a:r>
                        <a:rPr lang="fr-FR" sz="600" dirty="0">
                          <a:effectLst/>
                          <a:latin typeface="Calibri" panose="020F0502020204030204" pitchFamily="34" charset="0"/>
                          <a:ea typeface="Times New Roman" panose="02020603050405020304" pitchFamily="18" charset="0"/>
                          <a:cs typeface="Calibri" panose="020F0502020204030204" pitchFamily="34" charset="0"/>
                        </a:rPr>
                        <a:t> 75°C</a:t>
                      </a:r>
                    </a:p>
                  </a:txBody>
                  <a:tcPr marL="4172" marR="41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Tkanina</a:t>
                      </a:r>
                      <a:r>
                        <a:rPr lang="pt-PT" sz="600" spc="0" dirty="0">
                          <a:effectLst/>
                          <a:latin typeface="Calibri" panose="020F0502020204030204" pitchFamily="34" charset="0"/>
                          <a:cs typeface="Calibri" panose="020F0502020204030204" pitchFamily="34" charset="0"/>
                        </a:rPr>
                        <a:t> </a:t>
                      </a:r>
                      <a:r>
                        <a:rPr lang="pt-PT" sz="600" spc="0" dirty="0" err="1">
                          <a:effectLst/>
                          <a:latin typeface="Calibri" panose="020F0502020204030204" pitchFamily="34" charset="0"/>
                          <a:cs typeface="Calibri" panose="020F0502020204030204" pitchFamily="34" charset="0"/>
                        </a:rPr>
                        <a:t>granatowa</a:t>
                      </a:r>
                      <a:endParaRPr lang="pt-PT" sz="600" spc="0" dirty="0">
                        <a:effectLst/>
                        <a:latin typeface="Calibri" panose="020F0502020204030204" pitchFamily="34" charset="0"/>
                        <a:cs typeface="Calibri" panose="020F0502020204030204" pitchFamily="34" charset="0"/>
                      </a:endParaRPr>
                    </a:p>
                    <a:p>
                      <a:pPr algn="ctr">
                        <a:lnSpc>
                          <a:spcPts val="700"/>
                        </a:lnSpc>
                        <a:spcAft>
                          <a:spcPts val="0"/>
                        </a:spcAft>
                      </a:pPr>
                      <a:r>
                        <a:rPr lang="pt-PT" sz="600" spc="0" dirty="0" err="1">
                          <a:effectLst/>
                          <a:latin typeface="Calibri" panose="020F0502020204030204" pitchFamily="34" charset="0"/>
                          <a:cs typeface="Calibri" panose="020F0502020204030204" pitchFamily="34" charset="0"/>
                        </a:rPr>
                        <a:t>Osnowa</a:t>
                      </a:r>
                      <a:r>
                        <a:rPr lang="pt-PT" sz="600" spc="0" dirty="0">
                          <a:effectLst/>
                          <a:latin typeface="Calibri" panose="020F0502020204030204" pitchFamily="34" charset="0"/>
                          <a:cs typeface="Calibri" panose="020F0502020204030204" pitchFamily="34" charset="0"/>
                        </a:rPr>
                        <a:t>:-2,0%  </a:t>
                      </a:r>
                      <a:r>
                        <a:rPr lang="pt-PT" sz="600" spc="0" dirty="0" err="1">
                          <a:effectLst/>
                          <a:latin typeface="Calibri" panose="020F0502020204030204" pitchFamily="34" charset="0"/>
                          <a:cs typeface="Calibri" panose="020F0502020204030204" pitchFamily="34" charset="0"/>
                        </a:rPr>
                        <a:t>Wątek</a:t>
                      </a:r>
                      <a:r>
                        <a:rPr lang="pt-PT" sz="600" spc="0" dirty="0">
                          <a:effectLst/>
                          <a:latin typeface="Calibri" panose="020F0502020204030204" pitchFamily="34" charset="0"/>
                          <a:cs typeface="Calibri" panose="020F0502020204030204" pitchFamily="34" charset="0"/>
                        </a:rPr>
                        <a:t>: -1,0%</a:t>
                      </a:r>
                      <a:endParaRPr lang="fr-FR" sz="600" dirty="0">
                        <a:effectLst/>
                        <a:latin typeface="Calibri" panose="020F0502020204030204" pitchFamily="34" charset="0"/>
                        <a:ea typeface="Times New Roman" panose="02020603050405020304" pitchFamily="18" charset="0"/>
                        <a:cs typeface="Calibri" panose="020F0502020204030204" pitchFamily="34" charset="0"/>
                      </a:endParaRPr>
                    </a:p>
                  </a:txBody>
                  <a:tcPr marL="4172" marR="417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2015416"/>
                  </a:ext>
                </a:extLst>
              </a:tr>
            </a:tbl>
          </a:graphicData>
        </a:graphic>
      </p:graphicFrame>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2C1CE8-06A4-4CEF-9267-ECB3DAC7F7C8}"/>
</file>

<file path=customXml/itemProps2.xml><?xml version="1.0" encoding="utf-8"?>
<ds:datastoreItem xmlns:ds="http://schemas.openxmlformats.org/officeDocument/2006/customXml" ds:itemID="{1933B76F-06C4-47B6-BB2B-633F69D019B5}"/>
</file>

<file path=customXml/itemProps3.xml><?xml version="1.0" encoding="utf-8"?>
<ds:datastoreItem xmlns:ds="http://schemas.openxmlformats.org/officeDocument/2006/customXml" ds:itemID="{37D9FF2D-350F-4342-B6FE-A062F3FB2B63}"/>
</file>

<file path=docProps/app.xml><?xml version="1.0" encoding="utf-8"?>
<Properties xmlns="http://schemas.openxmlformats.org/officeDocument/2006/extended-properties" xmlns:vt="http://schemas.openxmlformats.org/officeDocument/2006/docPropsVTypes">
  <TotalTime>10</TotalTime>
  <Words>2929</Words>
  <Application>Microsoft Office PowerPoint</Application>
  <PresentationFormat>Format A4 (210 x 297 mm)</PresentationFormat>
  <Paragraphs>1338</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Times New Roman</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Alexandre FORNE</cp:lastModifiedBy>
  <cp:revision>271</cp:revision>
  <cp:lastPrinted>2015-08-14T06:48:58Z</cp:lastPrinted>
  <dcterms:created xsi:type="dcterms:W3CDTF">2006-06-27T13:40:27Z</dcterms:created>
  <dcterms:modified xsi:type="dcterms:W3CDTF">2019-02-14T15:45:48Z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