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4" r:id="rId3"/>
    <p:sldId id="266" r:id="rId4"/>
    <p:sldId id="268" r:id="rId5"/>
    <p:sldId id="267" r:id="rId6"/>
    <p:sldId id="269" r:id="rId7"/>
    <p:sldId id="279" r:id="rId8"/>
    <p:sldId id="278" r:id="rId9"/>
    <p:sldId id="280" r:id="rId10"/>
    <p:sldId id="281" r:id="rId11"/>
    <p:sldId id="282"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3" autoAdjust="0"/>
    <p:restoredTop sz="95806" autoAdjust="0"/>
  </p:normalViewPr>
  <p:slideViewPr>
    <p:cSldViewPr>
      <p:cViewPr varScale="1">
        <p:scale>
          <a:sx n="82" d="100"/>
          <a:sy n="82" d="100"/>
        </p:scale>
        <p:origin x="2982" y="102"/>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16/12/2019</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1.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1.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553998"/>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PADDOCK Ref. 5PAP150 (Gris/Orange)</a:t>
            </a:r>
          </a:p>
          <a:p>
            <a:r>
              <a:rPr lang="fr-FR" sz="500" dirty="0"/>
              <a:t>Cotte PADDOCK </a:t>
            </a:r>
            <a:r>
              <a:rPr lang="fr-FR" sz="500" dirty="0" err="1"/>
              <a:t>Ref</a:t>
            </a:r>
            <a:r>
              <a:rPr lang="fr-FR" sz="500" dirty="0"/>
              <a:t>. 5PAB150 (Gris/Orange) </a:t>
            </a:r>
          </a:p>
          <a:p>
            <a:r>
              <a:rPr lang="fr-FR" sz="500" dirty="0"/>
              <a:t>Combinaison PADDOCK </a:t>
            </a:r>
            <a:r>
              <a:rPr lang="fr-FR" sz="500" dirty="0" err="1"/>
              <a:t>Ref</a:t>
            </a:r>
            <a:r>
              <a:rPr lang="fr-FR" sz="500" dirty="0"/>
              <a:t>. 5PAC150 (Gris/Orange) </a:t>
            </a:r>
            <a:endParaRPr lang="fr-FR" sz="500" b="1" dirty="0"/>
          </a:p>
          <a:p>
            <a:r>
              <a:rPr lang="fr-FR" sz="500" b="1" dirty="0"/>
              <a:t>60% Coton, 40% Polyester, 245g/m²</a:t>
            </a:r>
          </a:p>
        </p:txBody>
      </p:sp>
      <p:sp>
        <p:nvSpPr>
          <p:cNvPr id="20" name="ZoneTexte 19"/>
          <p:cNvSpPr txBox="1"/>
          <p:nvPr/>
        </p:nvSpPr>
        <p:spPr>
          <a:xfrm>
            <a:off x="1781067" y="67489"/>
            <a:ext cx="3295903" cy="276999"/>
          </a:xfrm>
          <a:prstGeom prst="rect">
            <a:avLst/>
          </a:prstGeom>
          <a:noFill/>
          <a:ln w="3175">
            <a:noFill/>
          </a:ln>
        </p:spPr>
        <p:txBody>
          <a:bodyPr wrap="none">
            <a:spAutoFit/>
          </a:bodyPr>
          <a:lstStyle/>
          <a:p>
            <a:pPr algn="ctr"/>
            <a:r>
              <a:rPr lang="en-GB" sz="1200" b="1" dirty="0" err="1"/>
              <a:t>Pantalon</a:t>
            </a:r>
            <a:r>
              <a:rPr lang="en-GB" sz="1200" b="1" dirty="0"/>
              <a:t>, </a:t>
            </a:r>
            <a:r>
              <a:rPr lang="en-GB" sz="1200" b="1" dirty="0" err="1"/>
              <a:t>Cotte</a:t>
            </a:r>
            <a:r>
              <a:rPr lang="en-GB" sz="1200" b="1" dirty="0"/>
              <a:t> &amp; </a:t>
            </a:r>
            <a:r>
              <a:rPr lang="fr-FR" sz="1200" b="1" dirty="0"/>
              <a:t>Combinaison</a:t>
            </a:r>
            <a:r>
              <a:rPr lang="en-GB" sz="1200" b="1" dirty="0"/>
              <a:t> </a:t>
            </a:r>
            <a:r>
              <a:rPr lang="fr-FR" sz="1200" b="1" dirty="0"/>
              <a:t>PADDOCK</a:t>
            </a:r>
            <a:endParaRPr lang="en-GB" sz="1200" b="1" dirty="0"/>
          </a:p>
        </p:txBody>
      </p:sp>
      <p:grpSp>
        <p:nvGrpSpPr>
          <p:cNvPr id="21" name="Groupe 20"/>
          <p:cNvGrpSpPr/>
          <p:nvPr/>
        </p:nvGrpSpPr>
        <p:grpSpPr>
          <a:xfrm>
            <a:off x="302349" y="1213913"/>
            <a:ext cx="6418388" cy="5952976"/>
            <a:chOff x="979046" y="714399"/>
            <a:chExt cx="5289168" cy="7472395"/>
          </a:xfrm>
        </p:grpSpPr>
        <p:sp>
          <p:nvSpPr>
            <p:cNvPr id="22" name="Rectangle 21"/>
            <p:cNvSpPr/>
            <p:nvPr/>
          </p:nvSpPr>
          <p:spPr>
            <a:xfrm>
              <a:off x="979046" y="714399"/>
              <a:ext cx="5287981" cy="74723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a:t>
              </a:r>
              <a:r>
                <a:rPr lang="en-GB" sz="600" b="1" dirty="0" err="1">
                  <a:latin typeface="Calibri"/>
                  <a:cs typeface="Calibri"/>
                </a:rPr>
                <a:t>Cotte</a:t>
              </a:r>
              <a:r>
                <a:rPr lang="en-GB" sz="600" b="1" dirty="0">
                  <a:latin typeface="Calibri"/>
                  <a:cs typeface="Calibri"/>
                </a:rPr>
                <a:t> &amp; </a:t>
              </a:r>
              <a:r>
                <a:rPr lang="en-GB" sz="600" b="1" dirty="0" err="1">
                  <a:latin typeface="Calibri"/>
                  <a:cs typeface="Calibri"/>
                </a:rPr>
                <a:t>Combinaison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5PAP150 (Gris/Orange)</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Cotte</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5PAB150 (Gris/Orange)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Niveau 0 </a:t>
              </a:r>
              <a:r>
                <a:rPr lang="en-GB" sz="600" dirty="0">
                  <a:latin typeface="Calibri" panose="020F0502020204030204" pitchFamily="34" charset="0"/>
                  <a:cs typeface="Calibri" panose="020F0502020204030204" pitchFamily="34" charset="0"/>
                </a:rPr>
                <a:t>(Applicable avec genouillères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Combinaison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5PAC150 (Gris/Orange)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r>
                <a:rPr lang="en-GB" sz="600" dirty="0" err="1">
                  <a:latin typeface="Calibri"/>
                  <a:cs typeface="Calibri"/>
                </a:rPr>
                <a:t>autorisé</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150°C).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AITEX N°0161.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843245299"/>
              </p:ext>
            </p:extLst>
          </p:nvPr>
        </p:nvGraphicFramePr>
        <p:xfrm>
          <a:off x="1409699" y="7216968"/>
          <a:ext cx="4457701" cy="640080"/>
        </p:xfrm>
        <a:graphic>
          <a:graphicData uri="http://schemas.openxmlformats.org/drawingml/2006/table">
            <a:tbl>
              <a:tblPr firstRow="1" bandRow="1">
                <a:effectLst/>
                <a:tableStyleId>{5C22544A-7EE6-4342-B048-85BDC9FD1C3A}</a:tableStyleId>
              </a:tblPr>
              <a:tblGrid>
                <a:gridCol w="2730766">
                  <a:extLst>
                    <a:ext uri="{9D8B030D-6E8A-4147-A177-3AD203B41FA5}">
                      <a16:colId xmlns:a16="http://schemas.microsoft.com/office/drawing/2014/main" xmlns="" val="20000"/>
                    </a:ext>
                  </a:extLst>
                </a:gridCol>
                <a:gridCol w="1726935">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928399077"/>
              </p:ext>
            </p:extLst>
          </p:nvPr>
        </p:nvGraphicFramePr>
        <p:xfrm>
          <a:off x="970537" y="7924800"/>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86" y="8007842"/>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xmlns="" id="{D7C90F33-CAFB-4DDB-9954-5EB290ABE2FC}"/>
              </a:ext>
            </a:extLst>
          </p:cNvPr>
          <p:cNvGrpSpPr/>
          <p:nvPr/>
        </p:nvGrpSpPr>
        <p:grpSpPr>
          <a:xfrm>
            <a:off x="3824969" y="3352800"/>
            <a:ext cx="1384012" cy="236899"/>
            <a:chOff x="637356" y="2836135"/>
            <a:chExt cx="1737256" cy="297363"/>
          </a:xfrm>
        </p:grpSpPr>
        <p:grpSp>
          <p:nvGrpSpPr>
            <p:cNvPr id="34" name="Groupe 33">
              <a:extLst>
                <a:ext uri="{FF2B5EF4-FFF2-40B4-BE49-F238E27FC236}">
                  <a16:creationId xmlns:a16="http://schemas.microsoft.com/office/drawing/2014/main" xmlns=""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xmlns=""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xmlns=""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xmlns=""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xmlns=""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xmlns=""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xmlns=""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xmlns=""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xmlns=""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xmlns=""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xmlns=""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xmlns=""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xmlns=""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184222"/>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 </a:t>
            </a:r>
            <a:r>
              <a:rPr lang="el-GR" sz="600" b="1" dirty="0">
                <a:latin typeface="Calibri"/>
                <a:cs typeface="Calibri"/>
              </a:rPr>
              <a:t>ολόσωμη φόρμα</a:t>
            </a:r>
            <a:r>
              <a:rPr lang="fr-FR" sz="600" b="1" dirty="0">
                <a:latin typeface="Calibri"/>
                <a:cs typeface="Calibri"/>
              </a:rPr>
              <a:t> </a:t>
            </a:r>
            <a:r>
              <a:rPr lang="en-GB" sz="600" b="1" dirty="0">
                <a:latin typeface="Calibri"/>
                <a:cs typeface="Calibri"/>
              </a:rPr>
              <a:t>&amp; </a:t>
            </a:r>
            <a:r>
              <a:rPr lang="el-GR" altLang="fr-FR" sz="600" b="1" dirty="0">
                <a:latin typeface="Calibri"/>
                <a:cs typeface="Calibri"/>
              </a:rPr>
              <a:t>συνδυασμός έργων</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5PAP150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sz="600" dirty="0">
                <a:latin typeface="Calibri"/>
                <a:cs typeface="Calibri"/>
              </a:rPr>
              <a:t>ολόσωμη φόρμα</a:t>
            </a:r>
            <a:r>
              <a:rPr lang="en-GB" sz="600" dirty="0">
                <a:latin typeface="Calibri"/>
                <a:cs typeface="Calibri"/>
              </a:rPr>
              <a:t> </a:t>
            </a:r>
            <a:r>
              <a:rPr lang="fr-FR" sz="600" dirty="0">
                <a:latin typeface="Calibri"/>
                <a:cs typeface="Calibri"/>
              </a:rPr>
              <a:t>5PAB150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altLang="fr-FR" sz="600" dirty="0">
                <a:latin typeface="Calibri"/>
                <a:cs typeface="Calibri"/>
              </a:rPr>
              <a:t>συνδυασμός έργων</a:t>
            </a:r>
            <a:r>
              <a:rPr lang="fr-FR" altLang="fr-FR" sz="600" dirty="0">
                <a:latin typeface="Calibri"/>
                <a:cs typeface="Calibri"/>
              </a:rPr>
              <a:t> </a:t>
            </a:r>
            <a:r>
              <a:rPr lang="fr-FR" sz="600" dirty="0">
                <a:latin typeface="Calibri"/>
                <a:cs typeface="Calibri"/>
              </a:rPr>
              <a:t>5PAC150 (</a:t>
            </a:r>
            <a:r>
              <a:rPr lang="en-US" sz="600" dirty="0" err="1">
                <a:latin typeface="Calibri"/>
                <a:cs typeface="Calibri"/>
              </a:rPr>
              <a:t>Γκρι</a:t>
            </a:r>
            <a:r>
              <a:rPr lang="en-US" sz="600" dirty="0">
                <a:latin typeface="Calibri"/>
                <a:cs typeface="Calibri"/>
              </a:rPr>
              <a:t>/</a:t>
            </a:r>
            <a:r>
              <a:rPr lang="en-US" sz="600" dirty="0" err="1">
                <a:latin typeface="Calibri"/>
                <a:cs typeface="Calibri"/>
              </a:rPr>
              <a:t>Πορτοκ</a:t>
            </a:r>
            <a:r>
              <a:rPr lang="en-US" sz="600" dirty="0">
                <a:latin typeface="Calibri"/>
                <a:cs typeface="Calibri"/>
              </a:rPr>
              <a:t>αλί</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n-US" sz="600" dirty="0" err="1">
                <a:latin typeface="Calibri"/>
                <a:cs typeface="Calibri"/>
              </a:rPr>
              <a:t>Μην</a:t>
            </a:r>
            <a:r>
              <a:rPr lang="en-US" sz="600" dirty="0">
                <a:latin typeface="Calibri"/>
                <a:cs typeface="Calibri"/>
              </a:rPr>
              <a:t> </a:t>
            </a:r>
            <a:r>
              <a:rPr lang="en-US" sz="600" dirty="0" err="1">
                <a:latin typeface="Calibri"/>
                <a:cs typeface="Calibri"/>
              </a:rPr>
              <a:t>κάνετε</a:t>
            </a:r>
            <a:r>
              <a:rPr lang="en-US" sz="600" dirty="0">
                <a:latin typeface="Calibri"/>
                <a:cs typeface="Calibri"/>
              </a:rPr>
              <a:t> </a:t>
            </a:r>
            <a:r>
              <a:rPr lang="en-US" sz="600" dirty="0" err="1">
                <a:latin typeface="Calibri"/>
                <a:cs typeface="Calibri"/>
              </a:rPr>
              <a:t>λεύκ</a:t>
            </a:r>
            <a:r>
              <a:rPr lang="en-US" sz="600" dirty="0">
                <a:latin typeface="Calibri"/>
                <a:cs typeface="Calibri"/>
              </a:rPr>
              <a:t>ανση, επιτρέπεται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150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panose="020F0502020204030204" pitchFamily="34" charset="0"/>
              <a:cs typeface="Calibri" panose="020F0502020204030204" pitchFamily="34" charset="0"/>
            </a:endParaRPr>
          </a:p>
          <a:p>
            <a:pPr>
              <a:spcAft>
                <a:spcPts val="0"/>
              </a:spcAft>
            </a:pPr>
            <a:r>
              <a:rPr lang="en-GB" sz="600" b="1" dirty="0" err="1">
                <a:latin typeface="Calibri" panose="020F0502020204030204" pitchFamily="34" charset="0"/>
                <a:ea typeface="Calibri"/>
                <a:cs typeface="Calibri" panose="020F0502020204030204" pitchFamily="34" charset="0"/>
              </a:rPr>
              <a:t>Αν</a:t>
            </a:r>
            <a:r>
              <a:rPr lang="en-GB" sz="600" b="1" dirty="0">
                <a:latin typeface="Calibri" panose="020F0502020204030204" pitchFamily="34" charset="0"/>
                <a:ea typeface="Calibri"/>
                <a:cs typeface="Calibri" panose="020F0502020204030204" pitchFamily="34" charset="0"/>
              </a:rPr>
              <a:t>ακύκλωση </a:t>
            </a:r>
          </a:p>
          <a:p>
            <a:pPr>
              <a:spcAft>
                <a:spcPts val="0"/>
              </a:spcAft>
            </a:pPr>
            <a:r>
              <a:rPr lang="en-GB" sz="600" dirty="0" err="1">
                <a:latin typeface="Calibri" panose="020F0502020204030204" pitchFamily="34" charset="0"/>
                <a:ea typeface="Calibri"/>
                <a:cs typeface="Calibri" panose="020F0502020204030204" pitchFamily="34" charset="0"/>
              </a:rPr>
              <a:t>Μην</a:t>
            </a:r>
            <a:r>
              <a:rPr lang="en-GB" sz="600" dirty="0">
                <a:latin typeface="Calibri" panose="020F0502020204030204" pitchFamily="34" charset="0"/>
                <a:ea typeface="Calibri"/>
                <a:cs typeface="Calibri" panose="020F0502020204030204" pitchFamily="34" charset="0"/>
              </a:rPr>
              <a:t> απ</a:t>
            </a:r>
            <a:r>
              <a:rPr lang="en-GB" sz="600" dirty="0" err="1">
                <a:latin typeface="Calibri" panose="020F0502020204030204" pitchFamily="34" charset="0"/>
                <a:ea typeface="Calibri"/>
                <a:cs typeface="Calibri" panose="020F0502020204030204" pitchFamily="34" charset="0"/>
              </a:rPr>
              <a:t>ορρί</a:t>
            </a:r>
            <a:r>
              <a:rPr lang="en-GB" sz="600" dirty="0">
                <a:latin typeface="Calibri" panose="020F0502020204030204" pitchFamily="34" charset="0"/>
                <a:ea typeface="Calibri"/>
                <a:cs typeface="Calibri" panose="020F0502020204030204" pitchFamily="34" charset="0"/>
              </a:rPr>
              <a:t>πτετε το ένδυμα μετά τη χρήση.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το</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ένδυμ</a:t>
            </a:r>
            <a:r>
              <a:rPr lang="en-GB" sz="600" dirty="0">
                <a:latin typeface="Calibri" panose="020F0502020204030204" pitchFamily="34" charset="0"/>
                <a:ea typeface="Calibri"/>
                <a:cs typeface="Calibri" panose="020F0502020204030204" pitchFamily="34" charset="0"/>
              </a:rPr>
              <a:t>α δεν είναι μολυσμένο, μπορεί να ακολουθήσει μια συμβατική αλυσίδα ανακύκλωσης υφασμάτων.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έχει</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μολυνθεί</a:t>
            </a:r>
            <a:r>
              <a:rPr lang="en-GB" sz="600" dirty="0">
                <a:latin typeface="Calibri" panose="020F0502020204030204" pitchFamily="34" charset="0"/>
                <a:ea typeface="Calibri"/>
                <a:cs typeface="Calibri" panose="020F0502020204030204" pitchFamily="34" charset="0"/>
              </a:rPr>
              <a:t> από </a:t>
            </a:r>
            <a:r>
              <a:rPr lang="en-GB" sz="600" dirty="0" err="1">
                <a:latin typeface="Calibri" panose="020F0502020204030204" pitchFamily="34" charset="0"/>
                <a:ea typeface="Calibri"/>
                <a:cs typeface="Calibri" panose="020F0502020204030204" pitchFamily="34" charset="0"/>
              </a:rPr>
              <a:t>ρύ</a:t>
            </a:r>
            <a:r>
              <a:rPr lang="en-GB" sz="600" dirty="0">
                <a:latin typeface="Calibri" panose="020F0502020204030204" pitchFamily="34" charset="0"/>
                <a:ea typeface="Calibri"/>
                <a:cs typeface="Calibri" panose="020F0502020204030204" pitchFamily="34" charset="0"/>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Συστάσεις</a:t>
            </a:r>
            <a:r>
              <a:rPr lang="en-GB" sz="600" b="1" dirty="0">
                <a:latin typeface="Calibri" panose="020F0502020204030204" pitchFamily="34" charset="0"/>
                <a:cs typeface="Calibri" panose="020F0502020204030204" pitchFamily="34" charset="0"/>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pPr eaLnBrk="1" hangingPunct="1">
              <a:lnSpc>
                <a:spcPct val="92000"/>
              </a:lnSpc>
            </a:pPr>
            <a:r>
              <a:rPr lang="el-GR" altLang="fr-FR" sz="600" b="1" dirty="0">
                <a:latin typeface="Calibri" panose="020F0502020204030204" pitchFamily="34" charset="0"/>
                <a:cs typeface="Calibri" panose="020F0502020204030204" pitchFamily="34" charset="0"/>
              </a:rPr>
              <a:t>Προσοχη</a:t>
            </a:r>
            <a:r>
              <a:rPr lang="el-GR"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Δήλωση</a:t>
            </a:r>
            <a:r>
              <a:rPr lang="en-GB" sz="600" b="1" dirty="0">
                <a:latin typeface="Calibri" panose="020F0502020204030204" pitchFamily="34" charset="0"/>
                <a:cs typeface="Calibri" panose="020F0502020204030204" pitchFamily="34" charset="0"/>
              </a:rPr>
              <a:t> : </a:t>
            </a:r>
            <a:endParaRPr lang="el-GR" sz="600" dirty="0">
              <a:latin typeface="Calibri" panose="020F0502020204030204" pitchFamily="34" charset="0"/>
              <a:cs typeface="Calibri" panose="020F0502020204030204" pitchFamily="34" charset="0"/>
            </a:endParaRPr>
          </a:p>
          <a:p>
            <a:r>
              <a:rPr lang="el-GR" sz="600" dirty="0">
                <a:latin typeface="Calibri" panose="020F0502020204030204" pitchFamily="34" charset="0"/>
                <a:cs typeface="Calibri" panose="020F0502020204030204" pitchFamily="34" charset="0"/>
              </a:rPr>
              <a:t>Η σήμανση CE που τοποθετείται σε αυτό το γάντι σημαίνει ότι τηρούνται οι βασικές απαιτήσεις του κανονισμού 2016/425.</a:t>
            </a:r>
            <a:r>
              <a:rPr 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Η δήλωση συμμόρφωσης και διατίθεται στην ιστοσελίδα: βλ. **.</a:t>
            </a:r>
          </a:p>
          <a:p>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65490618"/>
              </p:ext>
            </p:extLst>
          </p:nvPr>
        </p:nvGraphicFramePr>
        <p:xfrm>
          <a:off x="1905000" y="7523469"/>
          <a:ext cx="4140040" cy="731520"/>
        </p:xfrm>
        <a:graphic>
          <a:graphicData uri="http://schemas.openxmlformats.org/drawingml/2006/table">
            <a:tbl>
              <a:tblPr firstRow="1" bandRow="1">
                <a:effectLst/>
                <a:tableStyleId>{5C22544A-7EE6-4342-B048-85BDC9FD1C3A}</a:tableStyleId>
              </a:tblPr>
              <a:tblGrid>
                <a:gridCol w="2133599">
                  <a:extLst>
                    <a:ext uri="{9D8B030D-6E8A-4147-A177-3AD203B41FA5}">
                      <a16:colId xmlns:a16="http://schemas.microsoft.com/office/drawing/2014/main" xmlns="" val="20000"/>
                    </a:ext>
                  </a:extLst>
                </a:gridCol>
                <a:gridCol w="2006441">
                  <a:extLst>
                    <a:ext uri="{9D8B030D-6E8A-4147-A177-3AD203B41FA5}">
                      <a16:colId xmlns:a16="http://schemas.microsoft.com/office/drawing/2014/main" xmlns="" val="20001"/>
                    </a:ext>
                  </a:extLst>
                </a:gridCol>
              </a:tblGrid>
              <a:tr h="168755">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87971">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v.20191216</a:t>
            </a:r>
            <a:endParaRPr lang="fr-FR" sz="800" dirty="0">
              <a:latin typeface="Calibri"/>
              <a:cs typeface="Calibri"/>
            </a:endParaRPr>
          </a:p>
        </p:txBody>
      </p:sp>
      <p:sp>
        <p:nvSpPr>
          <p:cNvPr id="48" name="ZoneTexte 47"/>
          <p:cNvSpPr txBox="1"/>
          <p:nvPr/>
        </p:nvSpPr>
        <p:spPr>
          <a:xfrm>
            <a:off x="149885" y="526776"/>
            <a:ext cx="2554400" cy="769441"/>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PADDOCK 5PAP150 (</a:t>
            </a:r>
            <a:r>
              <a:rPr lang="en-US" sz="600" dirty="0" err="1"/>
              <a:t>Γκρι</a:t>
            </a:r>
            <a:r>
              <a:rPr lang="en-US" sz="600" dirty="0"/>
              <a:t>/</a:t>
            </a:r>
            <a:r>
              <a:rPr lang="en-US" sz="600" dirty="0" err="1"/>
              <a:t>Πορτοκ</a:t>
            </a:r>
            <a:r>
              <a:rPr lang="en-US" sz="600" dirty="0"/>
              <a:t>αλί</a:t>
            </a:r>
            <a:r>
              <a:rPr lang="fr-FR" sz="600" dirty="0"/>
              <a:t>)</a:t>
            </a:r>
            <a:endParaRPr lang="en-GB" sz="600" dirty="0">
              <a:solidFill>
                <a:srgbClr val="000000"/>
              </a:solidFill>
              <a:cs typeface="Calibri"/>
            </a:endParaRPr>
          </a:p>
          <a:p>
            <a:r>
              <a:rPr lang="el-GR" sz="600" dirty="0">
                <a:solidFill>
                  <a:srgbClr val="000000"/>
                </a:solidFill>
                <a:cs typeface="Calibri"/>
              </a:rPr>
              <a:t>ολόσωμη φόρμα</a:t>
            </a:r>
            <a:r>
              <a:rPr lang="en-GB" sz="600" dirty="0">
                <a:solidFill>
                  <a:srgbClr val="000000"/>
                </a:solidFill>
                <a:cs typeface="Calibri"/>
              </a:rPr>
              <a:t> </a:t>
            </a:r>
            <a:r>
              <a:rPr lang="fr-FR" sz="600" dirty="0"/>
              <a:t>PADDOCK 5PAB150 (</a:t>
            </a:r>
            <a:r>
              <a:rPr lang="en-US" sz="600" dirty="0" err="1"/>
              <a:t>Γκρι</a:t>
            </a:r>
            <a:r>
              <a:rPr lang="en-US" sz="600" dirty="0"/>
              <a:t>/</a:t>
            </a:r>
            <a:r>
              <a:rPr lang="en-US" sz="600" dirty="0" err="1"/>
              <a:t>Πορτοκ</a:t>
            </a:r>
            <a:r>
              <a:rPr lang="en-US" sz="600" dirty="0"/>
              <a:t>αλί</a:t>
            </a:r>
            <a:r>
              <a:rPr lang="fr-FR" sz="600" dirty="0"/>
              <a:t>)</a:t>
            </a:r>
          </a:p>
          <a:p>
            <a:r>
              <a:rPr lang="el-GR" altLang="fr-FR" sz="600" dirty="0">
                <a:solidFill>
                  <a:srgbClr val="000000"/>
                </a:solidFill>
                <a:cs typeface="Calibri"/>
              </a:rPr>
              <a:t>συνδυασμός έργων</a:t>
            </a:r>
            <a:r>
              <a:rPr lang="fr-FR" altLang="fr-FR" sz="600" dirty="0">
                <a:solidFill>
                  <a:srgbClr val="000000"/>
                </a:solidFill>
                <a:cs typeface="Calibri"/>
              </a:rPr>
              <a:t> </a:t>
            </a:r>
            <a:r>
              <a:rPr lang="fr-FR" sz="600" dirty="0"/>
              <a:t>PADDOCK 5PAC150 (</a:t>
            </a:r>
            <a:r>
              <a:rPr lang="en-US" sz="600" dirty="0" err="1"/>
              <a:t>Γκρι</a:t>
            </a:r>
            <a:r>
              <a:rPr lang="en-US" sz="600" dirty="0"/>
              <a:t>/</a:t>
            </a:r>
            <a:r>
              <a:rPr lang="en-US" sz="600" dirty="0" err="1"/>
              <a:t>Πορτοκ</a:t>
            </a:r>
            <a:r>
              <a:rPr lang="en-US" sz="600" dirty="0"/>
              <a:t>αλί</a:t>
            </a:r>
            <a:r>
              <a:rPr lang="fr-FR" sz="600" dirty="0"/>
              <a:t>)</a:t>
            </a:r>
            <a:endParaRPr lang="en-GB" sz="600" dirty="0">
              <a:solidFill>
                <a:srgbClr val="000000"/>
              </a:solidFill>
              <a:cs typeface="Calibri"/>
            </a:endParaRPr>
          </a:p>
          <a:p>
            <a:r>
              <a:rPr lang="en-US" sz="600" b="1" dirty="0">
                <a:latin typeface="+mj-lt"/>
                <a:cs typeface="Calibri" charset="0"/>
              </a:rPr>
              <a:t>60% βαμβ</a:t>
            </a:r>
            <a:r>
              <a:rPr lang="en-US" sz="600" b="1" dirty="0" err="1">
                <a:latin typeface="+mj-lt"/>
                <a:cs typeface="Calibri" charset="0"/>
              </a:rPr>
              <a:t>άκι</a:t>
            </a:r>
            <a:r>
              <a:rPr lang="en-US" sz="600" b="1" dirty="0">
                <a:latin typeface="+mj-lt"/>
                <a:cs typeface="Calibri" charset="0"/>
              </a:rPr>
              <a:t>, 40%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245 g/m2</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sp>
        <p:nvSpPr>
          <p:cNvPr id="21" name="ZoneTexte 20">
            <a:extLst>
              <a:ext uri="{FF2B5EF4-FFF2-40B4-BE49-F238E27FC236}">
                <a16:creationId xmlns:a16="http://schemas.microsoft.com/office/drawing/2014/main" xmlns="" id="{43E4FEA4-DF57-41F5-A0C4-428E22B176D2}"/>
              </a:ext>
            </a:extLst>
          </p:cNvPr>
          <p:cNvSpPr txBox="1"/>
          <p:nvPr/>
        </p:nvSpPr>
        <p:spPr>
          <a:xfrm>
            <a:off x="1757164" y="67489"/>
            <a:ext cx="3343672" cy="461665"/>
          </a:xfrm>
          <a:prstGeom prst="rect">
            <a:avLst/>
          </a:prstGeom>
          <a:noFill/>
          <a:ln w="3175">
            <a:noFill/>
          </a:ln>
        </p:spPr>
        <p:txBody>
          <a:bodyPr wrap="none">
            <a:spAutoFit/>
          </a:bodyPr>
          <a:lstStyle/>
          <a:p>
            <a:pPr algn="ctr"/>
            <a:r>
              <a:rPr lang="el-GR" sz="1200" b="1" dirty="0"/>
              <a:t>Π</a:t>
            </a:r>
            <a:r>
              <a:rPr lang="en-US" sz="1200" b="1" dirty="0"/>
              <a:t>α</a:t>
            </a:r>
            <a:r>
              <a:rPr lang="en-US" sz="1200" b="1" dirty="0" err="1"/>
              <a:t>ντελόνι</a:t>
            </a:r>
            <a:r>
              <a:rPr lang="en-US" sz="1200" b="1" dirty="0"/>
              <a:t>,</a:t>
            </a:r>
            <a:r>
              <a:rPr lang="en-GB" sz="1200" b="1" dirty="0"/>
              <a:t> </a:t>
            </a:r>
            <a:r>
              <a:rPr lang="el-GR" sz="1200" b="1" dirty="0"/>
              <a:t>ολόσωμη</a:t>
            </a:r>
            <a:r>
              <a:rPr lang="fr-FR" sz="1200" b="1" dirty="0"/>
              <a:t> </a:t>
            </a:r>
            <a:r>
              <a:rPr lang="en-GB" sz="1200" b="1" dirty="0"/>
              <a:t>&amp;</a:t>
            </a:r>
            <a:r>
              <a:rPr lang="fr-FR" sz="1200" b="1" dirty="0"/>
              <a:t> </a:t>
            </a:r>
            <a:r>
              <a:rPr lang="el-GR" altLang="fr-FR" sz="1200" b="1" dirty="0"/>
              <a:t>συνδυασμός έργων</a:t>
            </a:r>
          </a:p>
          <a:p>
            <a:pPr algn="ct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xmlns=""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xmlns="" id="{B8775FF3-F454-4736-9E7B-169614531063}"/>
              </a:ext>
            </a:extLst>
          </p:cNvPr>
          <p:cNvGrpSpPr/>
          <p:nvPr/>
        </p:nvGrpSpPr>
        <p:grpSpPr>
          <a:xfrm>
            <a:off x="3716824" y="3649301"/>
            <a:ext cx="1384012" cy="236899"/>
            <a:chOff x="637356" y="2836135"/>
            <a:chExt cx="1737256" cy="297363"/>
          </a:xfrm>
        </p:grpSpPr>
        <p:grpSp>
          <p:nvGrpSpPr>
            <p:cNvPr id="44" name="Groupe 43">
              <a:extLst>
                <a:ext uri="{FF2B5EF4-FFF2-40B4-BE49-F238E27FC236}">
                  <a16:creationId xmlns:a16="http://schemas.microsoft.com/office/drawing/2014/main" xmlns="" id="{FCD4397C-0CA8-4F94-8E61-EF9C63298C74}"/>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xmlns="" id="{402C3A9C-CF0E-4572-B531-E4636F4D2C6A}"/>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xmlns="" id="{B352B8E7-01F4-4D93-98D5-5786A7B6485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210987A7-AABF-4254-B5BA-562B2719F4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F1F188FA-7BD8-4D84-A5E8-0B0892CA5E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26B94DA7-6F10-40F3-9AED-434C3A56175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96F29CB5-3836-426F-B6F8-433710E6AEF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xmlns="" id="{E3A16174-E59D-4EAC-A782-F71E4EE0C9CF}"/>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xmlns="" id="{5238321C-9FB6-48E3-8DCE-3F241D353A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xmlns="" id="{1AD8B46A-BC77-449F-9F0F-328F868064B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xmlns="" id="{094F33D4-D08F-4816-9BD3-26B473F781A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xmlns="" id="{04E26E82-0826-4190-8E74-6D6941FCEBCC}"/>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xmlns="" id="{6D40BAC8-7174-4513-A31A-7FD6C3695FA8}"/>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
        <p:nvSpPr>
          <p:cNvPr id="6" name="Rectangle 3">
            <a:extLst>
              <a:ext uri="{FF2B5EF4-FFF2-40B4-BE49-F238E27FC236}">
                <a16:creationId xmlns:a16="http://schemas.microsoft.com/office/drawing/2014/main" xmlns="" id="{585D219E-1665-43D3-9203-2EA160C46A43}"/>
              </a:ext>
            </a:extLst>
          </p:cNvPr>
          <p:cNvSpPr>
            <a:spLocks noChangeArrowheads="1"/>
          </p:cNvSpPr>
          <p:nvPr/>
        </p:nvSpPr>
        <p:spPr bwMode="auto">
          <a:xfrm>
            <a:off x="2590800" y="588216"/>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xmlns="" id="{C4B24A69-AB9A-4B17-B63E-B996627FB616}"/>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3" name="Tableau 32">
            <a:extLst>
              <a:ext uri="{FF2B5EF4-FFF2-40B4-BE49-F238E27FC236}">
                <a16:creationId xmlns:a16="http://schemas.microsoft.com/office/drawing/2014/main" xmlns="" id="{3DB209D8-01E2-497F-89C2-8672A0D345A7}"/>
              </a:ext>
            </a:extLst>
          </p:cNvPr>
          <p:cNvGraphicFramePr>
            <a:graphicFrameLocks noGrp="1"/>
          </p:cNvGraphicFramePr>
          <p:nvPr>
            <p:extLst>
              <p:ext uri="{D42A27DB-BD31-4B8C-83A1-F6EECF244321}">
                <p14:modId xmlns:p14="http://schemas.microsoft.com/office/powerpoint/2010/main" val="502644104"/>
              </p:ext>
            </p:extLst>
          </p:nvPr>
        </p:nvGraphicFramePr>
        <p:xfrm>
          <a:off x="970537" y="8341027"/>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4" name="Image 33">
            <a:extLst>
              <a:ext uri="{FF2B5EF4-FFF2-40B4-BE49-F238E27FC236}">
                <a16:creationId xmlns:a16="http://schemas.microsoft.com/office/drawing/2014/main" xmlns="" id="{C2789629-03EE-4421-971B-5C229CE36F9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424069"/>
            <a:ext cx="836628" cy="1405731"/>
          </a:xfrm>
          <a:prstGeom prst="rect">
            <a:avLst/>
          </a:prstGeom>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795107" y="564998"/>
            <a:ext cx="2532213" cy="553998"/>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السراويل </a:t>
            </a:r>
            <a:r>
              <a:rPr lang="fr-FR" sz="500" dirty="0"/>
              <a:t>PADDOCK </a:t>
            </a:r>
            <a:r>
              <a:rPr lang="ar-AE" sz="500" dirty="0"/>
              <a:t>المرجع. 5</a:t>
            </a:r>
            <a:r>
              <a:rPr lang="fr-FR" sz="500" dirty="0"/>
              <a:t>PAP150 (</a:t>
            </a:r>
            <a:r>
              <a:rPr lang="ar-AE" sz="500" dirty="0"/>
              <a:t>رمادي / برتقالي)</a:t>
            </a:r>
          </a:p>
          <a:p>
            <a:pPr algn="r"/>
            <a:r>
              <a:rPr lang="ar-AE" sz="500" dirty="0"/>
              <a:t>غطاء </a:t>
            </a:r>
            <a:r>
              <a:rPr lang="fr-FR" sz="500" dirty="0"/>
              <a:t>PADDOCK </a:t>
            </a:r>
            <a:r>
              <a:rPr lang="ar-AE" sz="500" dirty="0"/>
              <a:t>المرجع. 5</a:t>
            </a:r>
            <a:r>
              <a:rPr lang="fr-FR" sz="500" dirty="0"/>
              <a:t>PAB150 (</a:t>
            </a:r>
            <a:r>
              <a:rPr lang="ar-AE" sz="500" dirty="0"/>
              <a:t>رمادي / برتقالي)</a:t>
            </a:r>
          </a:p>
          <a:p>
            <a:pPr algn="r"/>
            <a:r>
              <a:rPr lang="ar-AE" sz="500" dirty="0"/>
              <a:t>بذلة </a:t>
            </a:r>
            <a:r>
              <a:rPr lang="fr-FR" sz="500" dirty="0"/>
              <a:t>PADDOCK </a:t>
            </a:r>
            <a:r>
              <a:rPr lang="ar-AE" sz="500" dirty="0"/>
              <a:t>المرجع. 5</a:t>
            </a:r>
            <a:r>
              <a:rPr lang="fr-FR" sz="500" dirty="0"/>
              <a:t>PAC150 (</a:t>
            </a:r>
            <a:r>
              <a:rPr lang="ar-AE" sz="500" dirty="0"/>
              <a:t>رمادي / برتقالي)</a:t>
            </a:r>
          </a:p>
          <a:p>
            <a:pPr algn="r"/>
            <a:r>
              <a:rPr lang="ar-AE" sz="500" dirty="0"/>
              <a:t>60٪ قطن ، 40٪ بوليستر ، 245 جم / م 2</a:t>
            </a:r>
            <a:endParaRPr lang="fr-FR" sz="500" dirty="0"/>
          </a:p>
        </p:txBody>
      </p:sp>
      <p:sp>
        <p:nvSpPr>
          <p:cNvPr id="20" name="ZoneTexte 19"/>
          <p:cNvSpPr txBox="1"/>
          <p:nvPr/>
        </p:nvSpPr>
        <p:spPr>
          <a:xfrm>
            <a:off x="2417439" y="67489"/>
            <a:ext cx="2023119" cy="276999"/>
          </a:xfrm>
          <a:prstGeom prst="rect">
            <a:avLst/>
          </a:prstGeom>
          <a:noFill/>
          <a:ln w="3175">
            <a:noFill/>
          </a:ln>
        </p:spPr>
        <p:txBody>
          <a:bodyPr wrap="none">
            <a:spAutoFit/>
          </a:bodyPr>
          <a:lstStyle/>
          <a:p>
            <a:pPr algn="r"/>
            <a:r>
              <a:rPr lang="fr-FR" sz="1200" b="1" dirty="0"/>
              <a:t>PADDOCK </a:t>
            </a:r>
            <a:r>
              <a:rPr lang="ar-AE" sz="1200" b="1" dirty="0"/>
              <a:t>سروال ، قطط و حللا</a:t>
            </a:r>
            <a:endParaRPr lang="en-GB" sz="1200" b="1" dirty="0"/>
          </a:p>
        </p:txBody>
      </p:sp>
      <p:grpSp>
        <p:nvGrpSpPr>
          <p:cNvPr id="21" name="Groupe 20"/>
          <p:cNvGrpSpPr/>
          <p:nvPr/>
        </p:nvGrpSpPr>
        <p:grpSpPr>
          <a:xfrm>
            <a:off x="302349" y="1213913"/>
            <a:ext cx="6416948" cy="4755148"/>
            <a:chOff x="979046" y="714399"/>
            <a:chExt cx="5287981" cy="5968837"/>
          </a:xfrm>
        </p:grpSpPr>
        <p:sp>
          <p:nvSpPr>
            <p:cNvPr id="22" name="Rectangle 21"/>
            <p:cNvSpPr/>
            <p:nvPr/>
          </p:nvSpPr>
          <p:spPr>
            <a:xfrm>
              <a:off x="979046" y="714399"/>
              <a:ext cx="5287981" cy="5968837"/>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 قطط ، حللا) - النوع 2 - المستوى 0 - واقيات الركبة للعمل على الركوع (تنطبق على وزرة وسروال مع </a:t>
              </a:r>
              <a:r>
                <a:rPr lang="ar-AE" sz="600" dirty="0" err="1">
                  <a:latin typeface="Calibri"/>
                  <a:cs typeface="Calibri"/>
                </a:rPr>
                <a:t>نيباد</a:t>
              </a:r>
              <a:r>
                <a:rPr lang="ar-AE" sz="600" dirty="0">
                  <a:latin typeface="Calibri"/>
                  <a:cs typeface="Calibri"/>
                </a:rPr>
                <a:t> </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أداء: السراويل 5</a:t>
              </a:r>
              <a:r>
                <a:rPr lang="en-GB" sz="600" dirty="0">
                  <a:latin typeface="Calibri"/>
                  <a:cs typeface="Calibri"/>
                </a:rPr>
                <a:t>PAP150 (</a:t>
              </a:r>
              <a:r>
                <a:rPr lang="ar-AE" sz="600" dirty="0">
                  <a:latin typeface="Calibri"/>
                  <a:cs typeface="Calibri"/>
                </a:rPr>
                <a:t>رمادي / برتقالي)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قفص 5</a:t>
              </a:r>
              <a:r>
                <a:rPr lang="en-GB" sz="600" dirty="0">
                  <a:latin typeface="Calibri"/>
                  <a:cs typeface="Calibri"/>
                </a:rPr>
                <a:t>PAB150 (</a:t>
              </a:r>
              <a:r>
                <a:rPr lang="ar-AE" sz="600" dirty="0">
                  <a:latin typeface="Calibri"/>
                  <a:cs typeface="Calibri"/>
                </a:rPr>
                <a:t>رمادي / برتقالي) - النوع 2 -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مجموعة 5</a:t>
              </a:r>
              <a:r>
                <a:rPr lang="en-GB" sz="600" dirty="0">
                  <a:latin typeface="Calibri"/>
                  <a:cs typeface="Calibri"/>
                </a:rPr>
                <a:t>PAC150 (</a:t>
              </a:r>
              <a:r>
                <a:rPr lang="ar-AE" sz="600" dirty="0">
                  <a:latin typeface="Calibri"/>
                  <a:cs typeface="Calibri"/>
                </a:rPr>
                <a:t>رمادي / برتقالي) - النوع 2 - المستوى 0 (ينطبق مع منصات الركبة المرجع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الجيوب المدمجة في الساقين ، أو المثبتة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en-GB" sz="600" dirty="0">
                  <a:latin typeface="Calibri"/>
                  <a:cs typeface="Calibri"/>
                </a:rPr>
                <a:t>ISO 6330: 2002 </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تبيض ، والتنظيف الجاف مع المذيبات المعتادة المسموح بها.</a:t>
              </a:r>
            </a:p>
            <a:p>
              <a:pPr algn="r"/>
              <a:r>
                <a:rPr lang="ar-AE" sz="600" dirty="0">
                  <a:latin typeface="Calibri"/>
                  <a:cs typeface="Calibri"/>
                </a:rPr>
                <a:t>الحديد في درجة حرارة منخفضة (أقل من 150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endParaRPr lang="en-GB" sz="600" dirty="0">
                <a:latin typeface="Calibri"/>
                <a:cs typeface="Calibri"/>
              </a:endParaRPr>
            </a:p>
            <a:p>
              <a:pPr algn="r">
                <a:spcAft>
                  <a:spcPts val="0"/>
                </a:spcAft>
              </a:pPr>
              <a:r>
                <a:rPr lang="ar-AE" sz="600" dirty="0">
                  <a:latin typeface="Calibri" panose="020F0502020204030204" pitchFamily="34" charset="0"/>
                  <a:ea typeface="Calibri"/>
                  <a:cs typeface="Times New Roman"/>
                </a:rPr>
                <a:t>إعادة التدوير</a:t>
              </a:r>
            </a:p>
            <a:p>
              <a:pPr algn="r">
                <a:spcAft>
                  <a:spcPts val="0"/>
                </a:spcAft>
              </a:pPr>
              <a:r>
                <a:rPr lang="ar-AE" sz="600" dirty="0">
                  <a:latin typeface="Calibri" panose="020F0502020204030204" pitchFamily="34" charset="0"/>
                  <a:ea typeface="Calibri"/>
                  <a:cs typeface="Times New Roman"/>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التوصيات:</a:t>
              </a:r>
            </a:p>
            <a:p>
              <a:pPr algn="r">
                <a:spcAft>
                  <a:spcPts val="0"/>
                </a:spcAft>
              </a:pPr>
              <a:r>
                <a:rPr lang="ar-AE" sz="600" dirty="0">
                  <a:latin typeface="Calibri" panose="020F0502020204030204" pitchFamily="34" charset="0"/>
                  <a:ea typeface="Calibri"/>
                  <a:cs typeface="Times New Roman"/>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spcAft>
                  <a:spcPts val="0"/>
                </a:spcAft>
              </a:pPr>
              <a:r>
                <a:rPr lang="ar-AE" sz="600" dirty="0">
                  <a:latin typeface="Calibri" panose="020F0502020204030204" pitchFamily="34" charset="0"/>
                  <a:ea typeface="Calibri"/>
                  <a:cs typeface="Times New Roman"/>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US" sz="600" dirty="0">
                  <a:latin typeface="Calibri" panose="020F0502020204030204" pitchFamily="34" charset="0"/>
                  <a:ea typeface="Calibri"/>
                  <a:cs typeface="Times New Roman"/>
                </a:rPr>
                <a:t>CE) ، </a:t>
              </a:r>
              <a:r>
                <a:rPr lang="ar-AE" sz="600" dirty="0">
                  <a:latin typeface="Calibri" panose="020F0502020204030204" pitchFamily="34" charset="0"/>
                  <a:ea typeface="Calibri"/>
                  <a:cs typeface="Times New Roman"/>
                </a:rPr>
                <a:t>النوع 2 ، بحجم واحد. أبعاد دعامة الركبة تضمن حماية الركبتين أثناء الحركات. ثني لوحة الركبة ، وأدخلها في جيب الركبة واطلق الحواف.</a:t>
              </a:r>
            </a:p>
            <a:p>
              <a:pPr algn="r">
                <a:spcAft>
                  <a:spcPts val="0"/>
                </a:spcAft>
              </a:pPr>
              <a:r>
                <a:rPr lang="ar-AE" sz="600" dirty="0">
                  <a:latin typeface="Calibri" panose="020F0502020204030204" pitchFamily="34" charset="0"/>
                  <a:ea typeface="Calibri"/>
                  <a:cs typeface="Times New Roman"/>
                </a:rPr>
                <a:t>تبقى الركبة في مكانها في الثوب في حركات مهنية مفترضة (الركوع والركبتين).</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تقييد:</a:t>
              </a:r>
            </a:p>
            <a:p>
              <a:pPr algn="r">
                <a:spcAft>
                  <a:spcPts val="0"/>
                </a:spcAft>
              </a:pPr>
              <a:r>
                <a:rPr lang="ar-AE" sz="600" dirty="0">
                  <a:latin typeface="Calibri" panose="020F0502020204030204" pitchFamily="34" charset="0"/>
                  <a:ea typeface="Calibri"/>
                  <a:cs typeface="Times New Roman"/>
                </a:rPr>
                <a:t>لا توفر منصات الركبة هذه حماية غير محدودة للركبة من أجل الركوع ، ولا يمكن أن توفر أي حماية </a:t>
              </a:r>
              <a:r>
                <a:rPr lang="ar-AE" sz="600" dirty="0" err="1">
                  <a:latin typeface="Calibri" panose="020F0502020204030204" pitchFamily="34" charset="0"/>
                  <a:ea typeface="Calibri"/>
                  <a:cs typeface="Times New Roman"/>
                </a:rPr>
                <a:t>حماية</a:t>
              </a:r>
              <a:r>
                <a:rPr lang="ar-AE" sz="600" dirty="0">
                  <a:latin typeface="Calibri" panose="020F0502020204030204" pitchFamily="34" charset="0"/>
                  <a:ea typeface="Calibri"/>
                  <a:cs typeface="Times New Roman"/>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spcAft>
                  <a:spcPts val="0"/>
                </a:spcAft>
              </a:pPr>
              <a:r>
                <a:rPr lang="ar-AE" sz="600" dirty="0">
                  <a:latin typeface="Calibri" panose="020F0502020204030204" pitchFamily="34" charset="0"/>
                  <a:ea typeface="Calibri"/>
                  <a:cs typeface="Times New Roman"/>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spcAft>
                  <a:spcPts val="0"/>
                </a:spcAft>
              </a:pPr>
              <a:endParaRPr lang="ar-AE" sz="600" dirty="0">
                <a:latin typeface="Calibri" panose="020F0502020204030204" pitchFamily="34" charset="0"/>
                <a:ea typeface="Calibri"/>
                <a:cs typeface="Times New Roman"/>
              </a:endParaRPr>
            </a:p>
            <a:p>
              <a:pPr algn="r">
                <a:spcAft>
                  <a:spcPts val="0"/>
                </a:spcAft>
              </a:pPr>
              <a:r>
                <a:rPr lang="ar-AE" sz="600" dirty="0">
                  <a:latin typeface="Calibri" panose="020F0502020204030204" pitchFamily="34" charset="0"/>
                  <a:ea typeface="Calibri"/>
                  <a:cs typeface="Times New Roman"/>
                </a:rPr>
                <a:t>بيان</a:t>
              </a:r>
            </a:p>
            <a:p>
              <a:pPr algn="r">
                <a:spcAft>
                  <a:spcPts val="0"/>
                </a:spcAft>
              </a:pPr>
              <a:r>
                <a:rPr lang="ar-AE" sz="600" dirty="0">
                  <a:latin typeface="Calibri" panose="020F0502020204030204" pitchFamily="34" charset="0"/>
                  <a:ea typeface="Calibri"/>
                  <a:cs typeface="Times New Roman"/>
                </a:rPr>
                <a:t>تشير علامة </a:t>
              </a:r>
              <a:r>
                <a:rPr lang="en-US" sz="600" dirty="0">
                  <a:latin typeface="Calibri" panose="020F0502020204030204" pitchFamily="34" charset="0"/>
                  <a:ea typeface="Calibri"/>
                  <a:cs typeface="Times New Roman"/>
                </a:rPr>
                <a:t>CE </a:t>
              </a:r>
              <a:r>
                <a:rPr lang="ar-AE" sz="600" dirty="0">
                  <a:latin typeface="Calibri" panose="020F0502020204030204" pitchFamily="34" charset="0"/>
                  <a:ea typeface="Calibri"/>
                  <a:cs typeface="Times New Roman"/>
                </a:rPr>
                <a:t>الملصقة على هذا القفاز إلى احترام المتطلبات الأساسية للائحة 2016/425. تم إجراء اختبار النوع </a:t>
              </a:r>
              <a:r>
                <a:rPr lang="en-US" sz="600" dirty="0">
                  <a:latin typeface="Calibri" panose="020F0502020204030204" pitchFamily="34" charset="0"/>
                  <a:ea typeface="Calibri"/>
                  <a:cs typeface="Times New Roman"/>
                </a:rPr>
                <a:t>EC </a:t>
              </a:r>
              <a:r>
                <a:rPr lang="ar-AE" sz="600" dirty="0">
                  <a:latin typeface="Calibri" panose="020F0502020204030204" pitchFamily="34" charset="0"/>
                  <a:ea typeface="Calibri"/>
                  <a:cs typeface="Times New Roman"/>
                </a:rPr>
                <a:t>من قبل الهيئة المبلغ عنها </a:t>
              </a:r>
              <a:r>
                <a:rPr lang="en-US" sz="600" dirty="0">
                  <a:latin typeface="Calibri" panose="020F0502020204030204" pitchFamily="34" charset="0"/>
                  <a:ea typeface="Calibri"/>
                  <a:cs typeface="Times New Roman"/>
                </a:rPr>
                <a:t>IFTH N ° 0072. </a:t>
              </a:r>
              <a:r>
                <a:rPr lang="ar-AE" sz="600" dirty="0">
                  <a:latin typeface="Calibri" panose="020F0502020204030204" pitchFamily="34" charset="0"/>
                  <a:ea typeface="Calibri"/>
                  <a:cs typeface="Times New Roman"/>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80898"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56217336"/>
              </p:ext>
            </p:extLst>
          </p:nvPr>
        </p:nvGraphicFramePr>
        <p:xfrm>
          <a:off x="1283914" y="6132474"/>
          <a:ext cx="4888286" cy="640080"/>
        </p:xfrm>
        <a:graphic>
          <a:graphicData uri="http://schemas.openxmlformats.org/drawingml/2006/table">
            <a:tbl>
              <a:tblPr firstRow="1" bandRow="1">
                <a:effectLst/>
                <a:tableStyleId>{5C22544A-7EE6-4342-B048-85BDC9FD1C3A}</a:tableStyleId>
              </a:tblPr>
              <a:tblGrid>
                <a:gridCol w="2994540">
                  <a:extLst>
                    <a:ext uri="{9D8B030D-6E8A-4147-A177-3AD203B41FA5}">
                      <a16:colId xmlns:a16="http://schemas.microsoft.com/office/drawing/2014/main" xmlns="" val="20000"/>
                    </a:ext>
                  </a:extLst>
                </a:gridCol>
                <a:gridCol w="1893746">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4600" y="1711853"/>
            <a:ext cx="180000" cy="180000"/>
          </a:xfrm>
          <a:prstGeom prst="rect">
            <a:avLst/>
          </a:prstGeom>
        </p:spPr>
      </p:pic>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223836386"/>
              </p:ext>
            </p:extLst>
          </p:nvPr>
        </p:nvGraphicFramePr>
        <p:xfrm>
          <a:off x="970537" y="6934200"/>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86" y="7017242"/>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xmlns="" id="{D7C90F33-CAFB-4DDB-9954-5EB290ABE2FC}"/>
              </a:ext>
            </a:extLst>
          </p:cNvPr>
          <p:cNvGrpSpPr/>
          <p:nvPr/>
        </p:nvGrpSpPr>
        <p:grpSpPr>
          <a:xfrm>
            <a:off x="2002594" y="3116089"/>
            <a:ext cx="1384012" cy="236899"/>
            <a:chOff x="637356" y="2836135"/>
            <a:chExt cx="1737256" cy="297363"/>
          </a:xfrm>
        </p:grpSpPr>
        <p:grpSp>
          <p:nvGrpSpPr>
            <p:cNvPr id="34" name="Groupe 33">
              <a:extLst>
                <a:ext uri="{FF2B5EF4-FFF2-40B4-BE49-F238E27FC236}">
                  <a16:creationId xmlns:a16="http://schemas.microsoft.com/office/drawing/2014/main" xmlns=""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xmlns=""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xmlns="" id="{56A40ACB-E9A0-4B7F-B13A-329A705947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xmlns="" id="{3EC91275-D2D3-49B4-92CC-ED509C4A78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xmlns="" id="{C464C4BD-DA20-4239-81C0-E11ADBC38A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xmlns="" id="{E0B65F16-7201-44D5-BAAC-889511791D4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xmlns="" id="{AE166F04-3A68-4542-90F4-CB93EB8395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xmlns=""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xmlns="" id="{0728FAE2-4BAE-4CB3-A72F-AE15B8D321E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xmlns="" id="{979ACBA2-8293-46FB-8768-B1FE1743EA8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xmlns="" id="{5DAB2EC5-B3E7-40D5-8F9B-B3AA5498E9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xmlns=""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xmlns="" id="{EA63AB66-1B9D-4477-A752-6148166AFF19}"/>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11604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553998"/>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PADDOCK </a:t>
            </a:r>
            <a:r>
              <a:rPr lang="fr-FR" sz="500" dirty="0" err="1"/>
              <a:t>Ref</a:t>
            </a:r>
            <a:r>
              <a:rPr lang="fr-FR" sz="500" dirty="0"/>
              <a:t>. 5PAP150 (</a:t>
            </a:r>
            <a:r>
              <a:rPr lang="en-US" sz="500" dirty="0"/>
              <a:t>Grey/Orange</a:t>
            </a:r>
            <a:r>
              <a:rPr lang="fr-FR" sz="500" dirty="0"/>
              <a:t>)</a:t>
            </a:r>
          </a:p>
          <a:p>
            <a:r>
              <a:rPr lang="fr-FR" sz="500" dirty="0"/>
              <a:t>Bib Pant PADDOCK </a:t>
            </a:r>
            <a:r>
              <a:rPr lang="fr-FR" sz="500" dirty="0" err="1"/>
              <a:t>Ref</a:t>
            </a:r>
            <a:r>
              <a:rPr lang="fr-FR" sz="500" dirty="0"/>
              <a:t>. 5PAB150 (</a:t>
            </a:r>
            <a:r>
              <a:rPr lang="en-US" sz="500" dirty="0"/>
              <a:t>Grey/Orange</a:t>
            </a:r>
            <a:r>
              <a:rPr lang="fr-FR" sz="500" dirty="0"/>
              <a:t>)</a:t>
            </a:r>
          </a:p>
          <a:p>
            <a:r>
              <a:rPr lang="fr-FR" sz="500" dirty="0" err="1"/>
              <a:t>Coverall</a:t>
            </a:r>
            <a:r>
              <a:rPr lang="fr-FR" sz="500" dirty="0"/>
              <a:t> PADDOCK </a:t>
            </a:r>
            <a:r>
              <a:rPr lang="fr-FR" sz="500" dirty="0" err="1"/>
              <a:t>Ref</a:t>
            </a:r>
            <a:r>
              <a:rPr lang="fr-FR" sz="500" dirty="0"/>
              <a:t>. 5PAC150 (</a:t>
            </a:r>
            <a:r>
              <a:rPr lang="en-US" sz="500" dirty="0"/>
              <a:t>Grey/Orange</a:t>
            </a:r>
            <a:r>
              <a:rPr lang="fr-FR" sz="500" dirty="0"/>
              <a:t>)</a:t>
            </a:r>
          </a:p>
          <a:p>
            <a:r>
              <a:rPr lang="fr-FR" sz="500" b="1" dirty="0"/>
              <a:t>60% Cotton, 40% Polyester, 245 g/m²</a:t>
            </a:r>
          </a:p>
        </p:txBody>
      </p:sp>
      <p:sp>
        <p:nvSpPr>
          <p:cNvPr id="22" name="Rectangle 21"/>
          <p:cNvSpPr/>
          <p:nvPr/>
        </p:nvSpPr>
        <p:spPr>
          <a:xfrm>
            <a:off x="152717" y="1213913"/>
            <a:ext cx="6552882" cy="537262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Bib Pant &amp; Coverall)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t> </a:t>
            </a:r>
            <a:r>
              <a:rPr lang="fr-FR" sz="600" dirty="0">
                <a:latin typeface="Calibri" panose="020F0502020204030204" pitchFamily="34" charset="0"/>
                <a:cs typeface="Calibri" panose="020F0502020204030204" pitchFamily="34" charset="0"/>
              </a:rPr>
              <a:t>5PAP150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Bib Pant 5PAB150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Coverall</a:t>
            </a:r>
            <a:r>
              <a:rPr lang="fr-FR" sz="600" dirty="0">
                <a:latin typeface="Calibri" panose="020F0502020204030204" pitchFamily="34" charset="0"/>
                <a:cs typeface="Calibri" panose="020F0502020204030204" pitchFamily="34" charset="0"/>
              </a:rPr>
              <a:t> 5PAC150 (</a:t>
            </a:r>
            <a:r>
              <a:rPr lang="en-US" sz="600" dirty="0">
                <a:latin typeface="Calibri" panose="020F0502020204030204" pitchFamily="34" charset="0"/>
                <a:cs typeface="Calibri" panose="020F0502020204030204" pitchFamily="34" charset="0"/>
              </a:rPr>
              <a:t>Grey/Orange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a:t>
            </a:r>
            <a:endParaRPr lang="fr-FR"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150°C). </a:t>
            </a:r>
          </a:p>
          <a:p>
            <a:r>
              <a:rPr lang="en-GB" sz="600" dirty="0">
                <a:latin typeface="Calibri" panose="020F0502020204030204" pitchFamily="34" charset="0"/>
                <a:cs typeface="Calibri" panose="020F0502020204030204" pitchFamily="34" charset="0"/>
              </a:rPr>
              <a:t>Use dry cleaning agent other than Trichloroethyl</a:t>
            </a:r>
            <a:r>
              <a:rPr lang="en-GB" sz="600" dirty="0">
                <a:latin typeface="Calibri"/>
                <a:cs typeface="Calibri"/>
              </a:rPr>
              <a:t>ene.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panose="020F0502020204030204" pitchFamily="34" charset="0"/>
                <a:cs typeface="Calibri" panose="020F0502020204030204" pitchFamily="34" charset="0"/>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The knee stays in place in the garment in supposed professional movements (kneeling and moving on the knees).</a:t>
            </a:r>
          </a:p>
          <a:p>
            <a:endParaRPr lang="en-US" sz="600" dirty="0">
              <a:latin typeface="Calibri" panose="020F0502020204030204" pitchFamily="34" charset="0"/>
              <a:cs typeface="Calibri" panose="020F0502020204030204" pitchFamily="34" charset="0"/>
            </a:endParaRPr>
          </a:p>
          <a:p>
            <a:pPr eaLnBrk="1" hangingPunct="1">
              <a:lnSpc>
                <a:spcPct val="91000"/>
              </a:lnSpc>
            </a:pPr>
            <a:r>
              <a:rPr lang="en-GB" altLang="fr-FR" sz="600" b="1" dirty="0">
                <a:latin typeface="Calibri" panose="020F0502020204030204" pitchFamily="34" charset="0"/>
                <a:cs typeface="Calibri" panose="020F0502020204030204" pitchFamily="34" charset="0"/>
              </a:rPr>
              <a:t>Warning</a:t>
            </a:r>
            <a:r>
              <a:rPr lang="en-GB" altLang="fr-FR" sz="600" dirty="0">
                <a:latin typeface="Calibri" panose="020F0502020204030204" pitchFamily="34" charset="0"/>
                <a:cs typeface="Calibri" panose="020F0502020204030204" pitchFamily="34" charset="0"/>
              </a:rPr>
              <a:t>: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don</a:t>
            </a:r>
            <a:r>
              <a:rPr lang="en-GB" altLang="en-US" sz="600" dirty="0">
                <a:latin typeface="Calibri" panose="020F0502020204030204" pitchFamily="34" charset="0"/>
                <a:cs typeface="Calibri" panose="020F0502020204030204" pitchFamily="34" charset="0"/>
              </a:rPr>
              <a:t>’</a:t>
            </a:r>
            <a:r>
              <a:rPr lang="en-GB" altLang="fr-FR" sz="600" dirty="0">
                <a:latin typeface="Calibri" panose="020F0502020204030204" pitchFamily="34" charset="0"/>
                <a:cs typeface="Calibri" panose="020F0502020204030204" pitchFamily="34" charset="0"/>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Calibri" panose="020F0502020204030204" pitchFamily="34" charset="0"/>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Calibri" panose="020F0502020204030204" pitchFamily="34" charset="0"/>
              </a:rPr>
              <a:t>or medical 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406895377"/>
              </p:ext>
            </p:extLst>
          </p:nvPr>
        </p:nvGraphicFramePr>
        <p:xfrm>
          <a:off x="1574867" y="6859936"/>
          <a:ext cx="4191001" cy="640080"/>
        </p:xfrm>
        <a:graphic>
          <a:graphicData uri="http://schemas.openxmlformats.org/drawingml/2006/table">
            <a:tbl>
              <a:tblPr firstRow="1" bandRow="1">
                <a:effectLst/>
                <a:tableStyleId>{5C22544A-7EE6-4342-B048-85BDC9FD1C3A}</a:tableStyleId>
              </a:tblPr>
              <a:tblGrid>
                <a:gridCol w="1920875">
                  <a:extLst>
                    <a:ext uri="{9D8B030D-6E8A-4147-A177-3AD203B41FA5}">
                      <a16:colId xmlns:a16="http://schemas.microsoft.com/office/drawing/2014/main" xmlns="" val="20000"/>
                    </a:ext>
                  </a:extLst>
                </a:gridCol>
                <a:gridCol w="2270126">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xmlns="" id="{7E0E73B9-1361-4234-B0F4-7CB035B847E3}"/>
              </a:ext>
            </a:extLst>
          </p:cNvPr>
          <p:cNvSpPr txBox="1"/>
          <p:nvPr/>
        </p:nvSpPr>
        <p:spPr>
          <a:xfrm>
            <a:off x="1897737" y="67489"/>
            <a:ext cx="3062570" cy="276999"/>
          </a:xfrm>
          <a:prstGeom prst="rect">
            <a:avLst/>
          </a:prstGeom>
          <a:noFill/>
          <a:ln w="3175">
            <a:noFill/>
          </a:ln>
        </p:spPr>
        <p:txBody>
          <a:bodyPr wrap="none">
            <a:spAutoFit/>
          </a:bodyPr>
          <a:lstStyle/>
          <a:p>
            <a:pPr algn="ctr"/>
            <a:r>
              <a:rPr lang="en-GB" sz="1200" b="1" dirty="0"/>
              <a:t>Trouser, Bib Pant &amp; Coverall </a:t>
            </a:r>
            <a:r>
              <a:rPr lang="fr-FR" sz="1200" b="1" dirty="0"/>
              <a:t>PADDOCK</a:t>
            </a:r>
            <a:endParaRPr lang="en-GB" sz="3600" dirty="0"/>
          </a:p>
        </p:txBody>
      </p:sp>
      <p:grpSp>
        <p:nvGrpSpPr>
          <p:cNvPr id="30" name="Group 49">
            <a:extLst>
              <a:ext uri="{FF2B5EF4-FFF2-40B4-BE49-F238E27FC236}">
                <a16:creationId xmlns:a16="http://schemas.microsoft.com/office/drawing/2014/main" xmlns=""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xmlns=""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xmlns=""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xmlns="" id="{84F03FFB-2155-42AE-BBB1-335AF27A8E72}"/>
              </a:ext>
            </a:extLst>
          </p:cNvPr>
          <p:cNvGrpSpPr/>
          <p:nvPr/>
        </p:nvGrpSpPr>
        <p:grpSpPr>
          <a:xfrm>
            <a:off x="3276600" y="3004167"/>
            <a:ext cx="1384012" cy="236899"/>
            <a:chOff x="637356" y="2836135"/>
            <a:chExt cx="1737256" cy="297363"/>
          </a:xfrm>
        </p:grpSpPr>
        <p:grpSp>
          <p:nvGrpSpPr>
            <p:cNvPr id="35" name="Groupe 34">
              <a:extLst>
                <a:ext uri="{FF2B5EF4-FFF2-40B4-BE49-F238E27FC236}">
                  <a16:creationId xmlns:a16="http://schemas.microsoft.com/office/drawing/2014/main" xmlns="" id="{AE8920FF-8AF2-45E0-8AF2-29B33A875459}"/>
                </a:ext>
              </a:extLst>
            </p:cNvPr>
            <p:cNvGrpSpPr/>
            <p:nvPr/>
          </p:nvGrpSpPr>
          <p:grpSpPr>
            <a:xfrm>
              <a:off x="702350" y="2836135"/>
              <a:ext cx="1672262" cy="297363"/>
              <a:chOff x="682021" y="2758182"/>
              <a:chExt cx="1672262" cy="297363"/>
            </a:xfrm>
          </p:grpSpPr>
          <p:grpSp>
            <p:nvGrpSpPr>
              <p:cNvPr id="42" name="Groupe 34">
                <a:extLst>
                  <a:ext uri="{FF2B5EF4-FFF2-40B4-BE49-F238E27FC236}">
                    <a16:creationId xmlns:a16="http://schemas.microsoft.com/office/drawing/2014/main" xmlns="" id="{BED4F3ED-EFFC-454F-8032-942FD81B8F58}"/>
                  </a:ext>
                </a:extLst>
              </p:cNvPr>
              <p:cNvGrpSpPr/>
              <p:nvPr/>
            </p:nvGrpSpPr>
            <p:grpSpPr>
              <a:xfrm>
                <a:off x="682021" y="2758182"/>
                <a:ext cx="1564997" cy="280574"/>
                <a:chOff x="1151830" y="2655416"/>
                <a:chExt cx="1564997" cy="280574"/>
              </a:xfrm>
            </p:grpSpPr>
            <p:pic>
              <p:nvPicPr>
                <p:cNvPr id="53" name="Image 37">
                  <a:extLst>
                    <a:ext uri="{FF2B5EF4-FFF2-40B4-BE49-F238E27FC236}">
                      <a16:creationId xmlns:a16="http://schemas.microsoft.com/office/drawing/2014/main" xmlns="" id="{6DAC5E0E-061A-4717-B190-3F47BD9289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xmlns="" id="{4E822106-36BA-46EF-9D76-ADB5F61FB8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xmlns="" id="{E81EF798-8B00-4932-B553-39C334753A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xmlns="" id="{1FAADB4A-750C-4AAC-93F8-8D9231A71F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xmlns="" id="{31F17DC4-23E0-4D67-8136-0CAE6B5344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3" name="Rectangle 42">
                <a:extLst>
                  <a:ext uri="{FF2B5EF4-FFF2-40B4-BE49-F238E27FC236}">
                    <a16:creationId xmlns:a16="http://schemas.microsoft.com/office/drawing/2014/main" xmlns="" id="{FF1F1090-B95C-43B0-956E-27D6554367DB}"/>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xmlns="" id="{E3980721-2E27-40BA-9B11-BBC2D3C659D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0" name="Image 49">
                <a:extLst>
                  <a:ext uri="{FF2B5EF4-FFF2-40B4-BE49-F238E27FC236}">
                    <a16:creationId xmlns:a16="http://schemas.microsoft.com/office/drawing/2014/main" xmlns="" id="{4760D1D2-FA68-48F9-BC34-56581C1625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1" name="Image 50">
                <a:extLst>
                  <a:ext uri="{FF2B5EF4-FFF2-40B4-BE49-F238E27FC236}">
                    <a16:creationId xmlns:a16="http://schemas.microsoft.com/office/drawing/2014/main" xmlns="" id="{EB858628-4315-43ED-84FA-3CCE273CFE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xmlns="" id="{E71A44D7-C190-41E1-88A6-4FB249331CA6}"/>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xmlns="" id="{E5B96178-324C-442A-9ECE-941DF49B6B8D}"/>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xmlns="" id="{303B373C-9CCC-476A-9473-743F882CDD97}"/>
              </a:ext>
            </a:extLst>
          </p:cNvPr>
          <p:cNvGraphicFramePr>
            <a:graphicFrameLocks noGrp="1"/>
          </p:cNvGraphicFramePr>
          <p:nvPr>
            <p:extLst>
              <p:ext uri="{D42A27DB-BD31-4B8C-83A1-F6EECF244321}">
                <p14:modId xmlns:p14="http://schemas.microsoft.com/office/powerpoint/2010/main" val="2958850656"/>
              </p:ext>
            </p:extLst>
          </p:nvPr>
        </p:nvGraphicFramePr>
        <p:xfrm>
          <a:off x="970537" y="7924800"/>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3" name="Image 32">
            <a:extLst>
              <a:ext uri="{FF2B5EF4-FFF2-40B4-BE49-F238E27FC236}">
                <a16:creationId xmlns:a16="http://schemas.microsoft.com/office/drawing/2014/main" xmlns="" id="{F8FBF884-4CC8-4B4C-B175-7CFEB8C550B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007842"/>
            <a:ext cx="836628" cy="1405731"/>
          </a:xfrm>
          <a:prstGeom prst="rect">
            <a:avLst/>
          </a:prstGeom>
        </p:spPr>
      </p:pic>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a:t>
            </a:r>
            <a:r>
              <a:rPr lang="fr-FR" sz="500" dirty="0"/>
              <a:t>PADDOCK 5PAP150 (Grau/Orange) </a:t>
            </a:r>
          </a:p>
          <a:p>
            <a:r>
              <a:rPr lang="fr-FR" sz="500" dirty="0" err="1">
                <a:latin typeface="+mn-lt"/>
              </a:rPr>
              <a:t>Latzhose</a:t>
            </a:r>
            <a:r>
              <a:rPr lang="fr-FR" sz="500" dirty="0">
                <a:latin typeface="+mn-lt"/>
              </a:rPr>
              <a:t> </a:t>
            </a:r>
            <a:r>
              <a:rPr lang="fr-FR" sz="500" dirty="0"/>
              <a:t>PADDOCK 5PAB150 (Grau/Orange)</a:t>
            </a:r>
          </a:p>
          <a:p>
            <a:r>
              <a:rPr lang="fr-FR" sz="500" dirty="0" err="1"/>
              <a:t>Overall</a:t>
            </a:r>
            <a:r>
              <a:rPr lang="fr-FR" sz="500" dirty="0"/>
              <a:t> PADDOCK 5PAC150 (Grau/Orange)</a:t>
            </a:r>
          </a:p>
          <a:p>
            <a:r>
              <a:rPr lang="en-US" sz="500" b="1" dirty="0">
                <a:latin typeface="+mn-lt"/>
              </a:rPr>
              <a:t>60 % </a:t>
            </a:r>
            <a:r>
              <a:rPr lang="en-US" sz="500" b="1" dirty="0" err="1">
                <a:latin typeface="+mn-lt"/>
              </a:rPr>
              <a:t>Baumwolle</a:t>
            </a:r>
            <a:r>
              <a:rPr lang="en-US" sz="500" b="1" dirty="0">
                <a:latin typeface="+mn-lt"/>
              </a:rPr>
              <a:t>, 40 % Polyester, 245 g/m²</a:t>
            </a:r>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a:t>
              </a:r>
              <a:r>
                <a:rPr lang="en-GB" sz="600" b="1" dirty="0" err="1">
                  <a:latin typeface="Calibri" panose="020F0502020204030204" pitchFamily="34" charset="0"/>
                  <a:cs typeface="Calibri" panose="020F0502020204030204" pitchFamily="34" charset="0"/>
                </a:rPr>
                <a:t>Latzhose</a:t>
              </a:r>
              <a:r>
                <a:rPr lang="en-GB" sz="600" b="1" dirty="0">
                  <a:latin typeface="Calibri" panose="020F0502020204030204" pitchFamily="34" charset="0"/>
                  <a:cs typeface="Calibri" panose="020F0502020204030204" pitchFamily="34" charset="0"/>
                </a:rPr>
                <a:t> &amp; Overall)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5NAP050 (Grau/Orange)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5NAB050 (Grau/Orange)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 2 - Stufe 0 </a:t>
              </a:r>
              <a:r>
                <a:rPr lang="en-GB" sz="600" dirty="0">
                  <a:latin typeface="Calibri" panose="020F0502020204030204" pitchFamily="34" charset="0"/>
                  <a:cs typeface="Calibri" panose="020F0502020204030204" pitchFamily="34" charset="0"/>
                </a:rPr>
                <a:t>(Anwendbar auf Kniepads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Overall</a:t>
              </a:r>
              <a:r>
                <a:rPr lang="fr-FR" sz="600" dirty="0">
                  <a:latin typeface="Calibri" panose="020F0502020204030204" pitchFamily="34" charset="0"/>
                  <a:cs typeface="Calibri" panose="020F0502020204030204" pitchFamily="34" charset="0"/>
                </a:rPr>
                <a:t> 5NAC050 (Grau/Orange)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bleichen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Trockenreinigung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mit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üblichen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Lösungsmitteln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150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159582271"/>
              </p:ext>
            </p:extLst>
          </p:nvPr>
        </p:nvGraphicFramePr>
        <p:xfrm>
          <a:off x="1043102" y="7349056"/>
          <a:ext cx="4062298" cy="643890"/>
        </p:xfrm>
        <a:graphic>
          <a:graphicData uri="http://schemas.openxmlformats.org/drawingml/2006/table">
            <a:tbl>
              <a:tblPr firstRow="1" bandRow="1">
                <a:effectLst/>
                <a:tableStyleId>{5C22544A-7EE6-4342-B048-85BDC9FD1C3A}</a:tableStyleId>
              </a:tblPr>
              <a:tblGrid>
                <a:gridCol w="2309047">
                  <a:extLst>
                    <a:ext uri="{9D8B030D-6E8A-4147-A177-3AD203B41FA5}">
                      <a16:colId xmlns:a16="http://schemas.microsoft.com/office/drawing/2014/main" xmlns="" val="20000"/>
                    </a:ext>
                  </a:extLst>
                </a:gridCol>
                <a:gridCol w="1753251">
                  <a:extLst>
                    <a:ext uri="{9D8B030D-6E8A-4147-A177-3AD203B41FA5}">
                      <a16:colId xmlns:a16="http://schemas.microsoft.com/office/drawing/2014/main" xmlns=""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114E7FA2-2D8A-45BD-B04F-AC9512D95F9D}"/>
              </a:ext>
            </a:extLst>
          </p:cNvPr>
          <p:cNvSpPr txBox="1"/>
          <p:nvPr/>
        </p:nvSpPr>
        <p:spPr>
          <a:xfrm>
            <a:off x="2009499" y="67489"/>
            <a:ext cx="2839047" cy="276999"/>
          </a:xfrm>
          <a:prstGeom prst="rect">
            <a:avLst/>
          </a:prstGeom>
          <a:noFill/>
          <a:ln w="3175">
            <a:noFill/>
          </a:ln>
        </p:spPr>
        <p:txBody>
          <a:bodyPr wrap="none">
            <a:spAutoFit/>
          </a:bodyPr>
          <a:lstStyle/>
          <a:p>
            <a:pPr algn="ctr"/>
            <a:r>
              <a:rPr lang="en-GB" sz="1200" b="1" dirty="0"/>
              <a:t>Hose, </a:t>
            </a:r>
            <a:r>
              <a:rPr lang="fr-FR" sz="1200" b="1" dirty="0" err="1"/>
              <a:t>Latzhose</a:t>
            </a:r>
            <a:r>
              <a:rPr lang="fr-FR" sz="1200" b="1" dirty="0"/>
              <a:t> </a:t>
            </a:r>
            <a:r>
              <a:rPr lang="en-GB" sz="1200" b="1" dirty="0"/>
              <a:t>&amp; Overall</a:t>
            </a:r>
            <a:r>
              <a:rPr lang="fr-FR" sz="1200" b="1" dirty="0"/>
              <a:t> PADDOCK</a:t>
            </a:r>
            <a:endParaRPr lang="en-GB" sz="3600" dirty="0"/>
          </a:p>
        </p:txBody>
      </p:sp>
      <p:grpSp>
        <p:nvGrpSpPr>
          <p:cNvPr id="29" name="Group 49">
            <a:extLst>
              <a:ext uri="{FF2B5EF4-FFF2-40B4-BE49-F238E27FC236}">
                <a16:creationId xmlns:a16="http://schemas.microsoft.com/office/drawing/2014/main" xmlns=""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xmlns="" id="{306B02DF-114E-4FEE-BC79-5C31BF3CFABC}"/>
              </a:ext>
            </a:extLst>
          </p:cNvPr>
          <p:cNvGrpSpPr/>
          <p:nvPr/>
        </p:nvGrpSpPr>
        <p:grpSpPr>
          <a:xfrm>
            <a:off x="3213100" y="3306270"/>
            <a:ext cx="1384012" cy="236899"/>
            <a:chOff x="637356" y="2836135"/>
            <a:chExt cx="1737256" cy="297363"/>
          </a:xfrm>
        </p:grpSpPr>
        <p:grpSp>
          <p:nvGrpSpPr>
            <p:cNvPr id="35" name="Groupe 34">
              <a:extLst>
                <a:ext uri="{FF2B5EF4-FFF2-40B4-BE49-F238E27FC236}">
                  <a16:creationId xmlns:a16="http://schemas.microsoft.com/office/drawing/2014/main" xmlns="" id="{59212949-8457-4BFB-ABF8-23FBA111F151}"/>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xmlns="" id="{0B61F3DE-6194-4F56-BF59-4BAC514106A0}"/>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xmlns="" id="{C2CF45B1-4B4A-497E-91D0-8E4986D277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xmlns="" id="{0BFD2D48-9C7C-4153-A24F-F7E59605AD9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xmlns="" id="{56E6D886-EBE2-49E7-A7FA-DF40A7DFF1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xmlns="" id="{FE3C3221-B908-4E20-AC1D-6821B28785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xmlns="" id="{7F8A2B4A-173F-48C1-8049-E947702688E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xmlns="" id="{E75F031F-5423-4BDF-BB0B-B45569EE8BD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xmlns="" id="{FE37B3D6-EC73-49FC-B16C-22584A31DE5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xmlns="" id="{2658BEEB-A6E5-4743-AC3A-E9FDA70342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xmlns="" id="{2D97B636-06C4-44D0-80E9-25A18233F16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xmlns="" id="{FE8F5E51-DCA8-4282-BAF4-583A416048CA}"/>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xmlns="" id="{101F61D8-53FF-476F-94B1-F616B40C49C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xmlns="" id="{97FE8631-54FC-45E7-B259-012FC5453BBE}"/>
              </a:ext>
            </a:extLst>
          </p:cNvPr>
          <p:cNvGraphicFramePr>
            <a:graphicFrameLocks noGrp="1"/>
          </p:cNvGraphicFramePr>
          <p:nvPr>
            <p:extLst>
              <p:ext uri="{D42A27DB-BD31-4B8C-83A1-F6EECF244321}">
                <p14:modId xmlns:p14="http://schemas.microsoft.com/office/powerpoint/2010/main" val="1085786859"/>
              </p:ext>
            </p:extLst>
          </p:nvPr>
        </p:nvGraphicFramePr>
        <p:xfrm>
          <a:off x="970537" y="8265963"/>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3" name="Image 32">
            <a:extLst>
              <a:ext uri="{FF2B5EF4-FFF2-40B4-BE49-F238E27FC236}">
                <a16:creationId xmlns:a16="http://schemas.microsoft.com/office/drawing/2014/main" xmlns="" id="{87E71028-EF17-43A5-AE67-AD443D45D25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49005"/>
            <a:ext cx="836628" cy="1405731"/>
          </a:xfrm>
          <a:prstGeom prst="rect">
            <a:avLst/>
          </a:prstGeom>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PADDOCK 5PAP150 (</a:t>
            </a:r>
            <a:r>
              <a:rPr lang="en-US" sz="500" dirty="0"/>
              <a:t>Gris/</a:t>
            </a:r>
            <a:r>
              <a:rPr lang="en-US" sz="500" dirty="0" err="1"/>
              <a:t>naranja</a:t>
            </a:r>
            <a:r>
              <a:rPr lang="fr-FR" sz="500" dirty="0"/>
              <a:t>) </a:t>
            </a:r>
          </a:p>
          <a:p>
            <a:r>
              <a:rPr lang="fr-FR" sz="500" dirty="0"/>
              <a:t>Mono PADDOCK 5PAB150 (</a:t>
            </a:r>
            <a:r>
              <a:rPr lang="en-US" sz="500" dirty="0"/>
              <a:t>Gris/</a:t>
            </a:r>
            <a:r>
              <a:rPr lang="en-US" sz="500" dirty="0" err="1"/>
              <a:t>naranja</a:t>
            </a:r>
            <a:r>
              <a:rPr lang="fr-FR" sz="500" dirty="0"/>
              <a:t>)</a:t>
            </a:r>
          </a:p>
          <a:p>
            <a:r>
              <a:rPr lang="fr-FR" sz="500" dirty="0" err="1"/>
              <a:t>Peto</a:t>
            </a:r>
            <a:r>
              <a:rPr lang="fr-FR" sz="500" dirty="0"/>
              <a:t> PADDOCK 5PAC150 (</a:t>
            </a:r>
            <a:r>
              <a:rPr lang="en-US" sz="500" dirty="0"/>
              <a:t>Gris/</a:t>
            </a:r>
            <a:r>
              <a:rPr lang="en-US" sz="500" dirty="0" err="1"/>
              <a:t>naranja</a:t>
            </a:r>
            <a:r>
              <a:rPr lang="fr-FR" sz="500" dirty="0"/>
              <a:t>)</a:t>
            </a:r>
            <a:endParaRPr lang="fr-FR" sz="500" dirty="0">
              <a:latin typeface="+mn-lt"/>
              <a:cs typeface="Calibri" panose="020F0502020204030204" pitchFamily="34" charset="0"/>
            </a:endParaRPr>
          </a:p>
          <a:p>
            <a:r>
              <a:rPr lang="fr-FR" sz="500" b="1" dirty="0">
                <a:latin typeface="+mn-lt"/>
                <a:cs typeface="Calibri" panose="020F0502020204030204" pitchFamily="34" charset="0"/>
              </a:rPr>
              <a:t>60% </a:t>
            </a:r>
            <a:r>
              <a:rPr lang="fr-FR" sz="500" b="1" dirty="0" err="1">
                <a:latin typeface="+mn-lt"/>
                <a:cs typeface="Calibri" panose="020F0502020204030204" pitchFamily="34" charset="0"/>
              </a:rPr>
              <a:t>Algodón</a:t>
            </a:r>
            <a:r>
              <a:rPr lang="fr-FR" sz="500" b="1" dirty="0">
                <a:latin typeface="+mn-lt"/>
                <a:cs typeface="Calibri" panose="020F0502020204030204" pitchFamily="34" charset="0"/>
              </a:rPr>
              <a:t>, </a:t>
            </a:r>
            <a:r>
              <a:rPr lang="en-US" sz="500" b="1" dirty="0">
                <a:latin typeface="+mn-lt"/>
                <a:cs typeface="Calibri" panose="020F0502020204030204" pitchFamily="34" charset="0"/>
              </a:rPr>
              <a:t>40 % </a:t>
            </a:r>
            <a:r>
              <a:rPr lang="en-US" sz="500" b="1" dirty="0" err="1">
                <a:latin typeface="+mn-lt"/>
                <a:cs typeface="Calibri" panose="020F0502020204030204" pitchFamily="34" charset="0"/>
              </a:rPr>
              <a:t>Poliéster</a:t>
            </a:r>
            <a:r>
              <a:rPr lang="en-US" sz="500" b="1" dirty="0">
                <a:latin typeface="+mn-lt"/>
                <a:cs typeface="Calibri" panose="020F0502020204030204" pitchFamily="34" charset="0"/>
              </a:rPr>
              <a:t> </a:t>
            </a:r>
            <a:r>
              <a:rPr lang="fr-FR" sz="500" b="1" dirty="0">
                <a:latin typeface="+mn-lt"/>
                <a:cs typeface="Calibri" panose="020F0502020204030204" pitchFamily="34" charset="0"/>
              </a:rPr>
              <a:t>- 245 g/m2</a:t>
            </a:r>
          </a:p>
        </p:txBody>
      </p:sp>
      <p:grpSp>
        <p:nvGrpSpPr>
          <p:cNvPr id="21" name="Groupe 20"/>
          <p:cNvGrpSpPr/>
          <p:nvPr/>
        </p:nvGrpSpPr>
        <p:grpSpPr>
          <a:xfrm>
            <a:off x="152716" y="1366989"/>
            <a:ext cx="6552883" cy="5724644"/>
            <a:chOff x="981327" y="1064568"/>
            <a:chExt cx="5400000" cy="7276885"/>
          </a:xfrm>
        </p:grpSpPr>
        <p:sp>
          <p:nvSpPr>
            <p:cNvPr id="22" name="Rectangle 21"/>
            <p:cNvSpPr/>
            <p:nvPr/>
          </p:nvSpPr>
          <p:spPr>
            <a:xfrm>
              <a:off x="981327" y="1064568"/>
              <a:ext cx="5399999" cy="727688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a:t>
              </a:r>
              <a:r>
                <a:rPr lang="en-GB" sz="600" b="1" dirty="0">
                  <a:latin typeface="Calibri"/>
                  <a:cs typeface="Calibri"/>
                </a:rPr>
                <a:t>Mono </a:t>
              </a:r>
              <a:r>
                <a:rPr lang="fr-FR" sz="600" b="1" dirty="0">
                  <a:latin typeface="Calibri"/>
                  <a:cs typeface="Calibri"/>
                </a:rPr>
                <a:t>y </a:t>
              </a:r>
              <a:r>
                <a:rPr lang="fr-FR" sz="600" b="1" dirty="0" err="1">
                  <a:latin typeface="Calibri"/>
                  <a:cs typeface="Calibri"/>
                </a:rPr>
                <a:t>Peto</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5PAP150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r>
                <a:rPr lang="fr-FR" sz="600" dirty="0">
                  <a:latin typeface="Calibri"/>
                  <a:cs typeface="Calibri"/>
                </a:rPr>
                <a:t>Mono 5PAB150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p>
            <a:p>
              <a:pPr>
                <a:tabLst>
                  <a:tab pos="266700" algn="l"/>
                </a:tabLst>
              </a:pPr>
              <a:r>
                <a:rPr lang="en-GB" sz="600" dirty="0">
                  <a:latin typeface="Calibri"/>
                  <a:cs typeface="Calibri"/>
                </a:rPr>
                <a:t>		</a:t>
              </a:r>
              <a:r>
                <a:rPr lang="fr-FR" sz="600" dirty="0" err="1">
                  <a:latin typeface="Calibri"/>
                  <a:cs typeface="Calibri"/>
                </a:rPr>
                <a:t>Peto</a:t>
              </a:r>
              <a:r>
                <a:rPr lang="fr-FR" sz="600" dirty="0">
                  <a:latin typeface="Calibri"/>
                  <a:cs typeface="Calibri"/>
                </a:rPr>
                <a:t> 5PAC150 (</a:t>
              </a:r>
              <a:r>
                <a:rPr lang="en-US" sz="600" dirty="0">
                  <a:latin typeface="Calibri"/>
                  <a:cs typeface="Calibri"/>
                </a:rPr>
                <a:t>Gris/</a:t>
              </a:r>
              <a:r>
                <a:rPr lang="en-US" sz="600" dirty="0" err="1">
                  <a:latin typeface="Calibri"/>
                  <a:cs typeface="Calibri"/>
                </a:rPr>
                <a:t>naranja</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t>
              </a:r>
              <a:r>
                <a:rPr lang="en-GB" sz="600" dirty="0" err="1">
                  <a:latin typeface="Calibri"/>
                  <a:cs typeface="Calibri"/>
                </a:rPr>
                <a:t>Aplicable</a:t>
              </a:r>
              <a:r>
                <a:rPr lang="en-GB" sz="600" dirty="0">
                  <a:latin typeface="Calibri"/>
                  <a:cs typeface="Calibri"/>
                </a:rPr>
                <a:t> con </a:t>
              </a:r>
              <a:r>
                <a:rPr lang="en-GB" sz="600" dirty="0" err="1">
                  <a:latin typeface="Calibri"/>
                  <a:cs typeface="Calibri"/>
                </a:rPr>
                <a:t>Rodilleras</a:t>
              </a:r>
              <a:r>
                <a:rPr lang="en-GB" sz="600" dirty="0">
                  <a:latin typeface="Calibri"/>
                  <a:cs typeface="Calibri"/>
                </a:rPr>
                <a:t>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No </a:t>
              </a:r>
              <a:r>
                <a:rPr lang="en-US" sz="600" dirty="0" err="1">
                  <a:latin typeface="Calibri" panose="020F0502020204030204" pitchFamily="34" charset="0"/>
                  <a:cs typeface="Calibri" panose="020F0502020204030204" pitchFamily="34" charset="0"/>
                </a:rPr>
                <a:t>blanquear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limpiar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seco</a:t>
              </a:r>
              <a:r>
                <a:rPr lang="en-US" sz="600" dirty="0">
                  <a:latin typeface="Calibri" panose="020F0502020204030204" pitchFamily="34" charset="0"/>
                  <a:cs typeface="Calibri" panose="020F0502020204030204" pitchFamily="34" charset="0"/>
                </a:rPr>
                <a:t> con los </a:t>
              </a:r>
              <a:r>
                <a:rPr lang="en-US" sz="600" dirty="0" err="1">
                  <a:latin typeface="Calibri" panose="020F0502020204030204" pitchFamily="34" charset="0"/>
                  <a:cs typeface="Calibri" panose="020F0502020204030204" pitchFamily="34" charset="0"/>
                </a:rPr>
                <a:t>disolventes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habituales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permitidos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150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640719386"/>
              </p:ext>
            </p:extLst>
          </p:nvPr>
        </p:nvGraphicFramePr>
        <p:xfrm>
          <a:off x="1828800" y="7299612"/>
          <a:ext cx="4212973" cy="601980"/>
        </p:xfrm>
        <a:graphic>
          <a:graphicData uri="http://schemas.openxmlformats.org/drawingml/2006/table">
            <a:tbl>
              <a:tblPr firstRow="1" bandRow="1">
                <a:effectLst/>
                <a:tableStyleId>{5C22544A-7EE6-4342-B048-85BDC9FD1C3A}</a:tableStyleId>
              </a:tblPr>
              <a:tblGrid>
                <a:gridCol w="2173257">
                  <a:extLst>
                    <a:ext uri="{9D8B030D-6E8A-4147-A177-3AD203B41FA5}">
                      <a16:colId xmlns:a16="http://schemas.microsoft.com/office/drawing/2014/main" xmlns="" val="20000"/>
                    </a:ext>
                  </a:extLst>
                </a:gridCol>
                <a:gridCol w="2039716">
                  <a:extLst>
                    <a:ext uri="{9D8B030D-6E8A-4147-A177-3AD203B41FA5}">
                      <a16:colId xmlns:a16="http://schemas.microsoft.com/office/drawing/2014/main" xmlns=""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DDD5A3C6-F576-44CE-971B-344F321AD26D}"/>
              </a:ext>
            </a:extLst>
          </p:cNvPr>
          <p:cNvSpPr txBox="1"/>
          <p:nvPr/>
        </p:nvSpPr>
        <p:spPr>
          <a:xfrm>
            <a:off x="2092855" y="67489"/>
            <a:ext cx="2672335" cy="276999"/>
          </a:xfrm>
          <a:prstGeom prst="rect">
            <a:avLst/>
          </a:prstGeom>
          <a:noFill/>
          <a:ln w="3175">
            <a:noFill/>
          </a:ln>
        </p:spPr>
        <p:txBody>
          <a:bodyPr wrap="none">
            <a:spAutoFit/>
          </a:bodyPr>
          <a:lstStyle/>
          <a:p>
            <a:pPr algn="ctr"/>
            <a:r>
              <a:rPr lang="fr-FR" sz="1200" b="1" dirty="0" err="1"/>
              <a:t>Pantalón</a:t>
            </a:r>
            <a:r>
              <a:rPr lang="fr-FR" sz="1200" b="1" dirty="0"/>
              <a:t>,</a:t>
            </a:r>
            <a:r>
              <a:rPr lang="en-GB" sz="1200" b="1" dirty="0"/>
              <a:t> </a:t>
            </a:r>
            <a:r>
              <a:rPr lang="fr-FR" sz="1200" b="1" dirty="0"/>
              <a:t>Mono </a:t>
            </a:r>
            <a:r>
              <a:rPr lang="en-GB" sz="1200" b="1" dirty="0"/>
              <a:t>&amp; </a:t>
            </a:r>
            <a:r>
              <a:rPr lang="en-GB" sz="1200" b="1" dirty="0" err="1"/>
              <a:t>Peto</a:t>
            </a:r>
            <a:r>
              <a:rPr lang="fr-FR" sz="1200" b="1" dirty="0"/>
              <a:t> PADDOCK</a:t>
            </a:r>
            <a:endParaRPr lang="en-GB" sz="3600" dirty="0"/>
          </a:p>
        </p:txBody>
      </p:sp>
      <p:grpSp>
        <p:nvGrpSpPr>
          <p:cNvPr id="29" name="Group 49">
            <a:extLst>
              <a:ext uri="{FF2B5EF4-FFF2-40B4-BE49-F238E27FC236}">
                <a16:creationId xmlns:a16="http://schemas.microsoft.com/office/drawing/2014/main" xmlns=""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4" name="Groupe 33">
            <a:extLst>
              <a:ext uri="{FF2B5EF4-FFF2-40B4-BE49-F238E27FC236}">
                <a16:creationId xmlns:a16="http://schemas.microsoft.com/office/drawing/2014/main" xmlns="" id="{236591A7-BF4D-46FB-AB27-0ABF3BD67671}"/>
              </a:ext>
            </a:extLst>
          </p:cNvPr>
          <p:cNvGrpSpPr/>
          <p:nvPr/>
        </p:nvGrpSpPr>
        <p:grpSpPr>
          <a:xfrm>
            <a:off x="2819400" y="3352800"/>
            <a:ext cx="1384012" cy="236899"/>
            <a:chOff x="637356" y="2836135"/>
            <a:chExt cx="1737256" cy="297363"/>
          </a:xfrm>
        </p:grpSpPr>
        <p:grpSp>
          <p:nvGrpSpPr>
            <p:cNvPr id="35" name="Groupe 34">
              <a:extLst>
                <a:ext uri="{FF2B5EF4-FFF2-40B4-BE49-F238E27FC236}">
                  <a16:creationId xmlns:a16="http://schemas.microsoft.com/office/drawing/2014/main" xmlns="" id="{31456A3B-EC0D-49D3-A6EF-94750A7F2822}"/>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xmlns="" id="{F5D2EA13-B96D-49DC-BF36-26C20D2100DD}"/>
                  </a:ext>
                </a:extLst>
              </p:cNvPr>
              <p:cNvGrpSpPr/>
              <p:nvPr/>
            </p:nvGrpSpPr>
            <p:grpSpPr>
              <a:xfrm>
                <a:off x="682021" y="2758182"/>
                <a:ext cx="1564997" cy="280574"/>
                <a:chOff x="1151830" y="2655416"/>
                <a:chExt cx="1564997" cy="280574"/>
              </a:xfrm>
            </p:grpSpPr>
            <p:pic>
              <p:nvPicPr>
                <p:cNvPr id="62" name="Image 37">
                  <a:extLst>
                    <a:ext uri="{FF2B5EF4-FFF2-40B4-BE49-F238E27FC236}">
                      <a16:creationId xmlns:a16="http://schemas.microsoft.com/office/drawing/2014/main" xmlns="" id="{412878B2-4F80-4AB7-BBAF-EF1DAE56E0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3" name="Image 44">
                  <a:extLst>
                    <a:ext uri="{FF2B5EF4-FFF2-40B4-BE49-F238E27FC236}">
                      <a16:creationId xmlns:a16="http://schemas.microsoft.com/office/drawing/2014/main" xmlns="" id="{EF8307D9-58D9-4480-9519-B395046201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4" name="Image 45">
                  <a:extLst>
                    <a:ext uri="{FF2B5EF4-FFF2-40B4-BE49-F238E27FC236}">
                      <a16:creationId xmlns:a16="http://schemas.microsoft.com/office/drawing/2014/main" xmlns="" id="{A968AC8F-3C77-4539-AEA1-18D22A2BD44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5" name="Image 46">
                  <a:extLst>
                    <a:ext uri="{FF2B5EF4-FFF2-40B4-BE49-F238E27FC236}">
                      <a16:creationId xmlns:a16="http://schemas.microsoft.com/office/drawing/2014/main" xmlns="" id="{D792EC84-07DA-4ADF-BC5F-A13B1771EC2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6" name="Image 47">
                  <a:extLst>
                    <a:ext uri="{FF2B5EF4-FFF2-40B4-BE49-F238E27FC236}">
                      <a16:creationId xmlns:a16="http://schemas.microsoft.com/office/drawing/2014/main" xmlns="" id="{1668BCE6-393D-424C-B8D5-A49A21D98C0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xmlns="" id="{25606C07-0938-4EBD-B707-47B2002C4F84}"/>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xmlns="" id="{A7285461-E3DE-4559-94E7-6A21BA3FE07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0" name="Image 59">
                <a:extLst>
                  <a:ext uri="{FF2B5EF4-FFF2-40B4-BE49-F238E27FC236}">
                    <a16:creationId xmlns:a16="http://schemas.microsoft.com/office/drawing/2014/main" xmlns="" id="{39EDAC6A-FE84-4BD4-A3D0-A74659C656C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1" name="Image 60">
                <a:extLst>
                  <a:ext uri="{FF2B5EF4-FFF2-40B4-BE49-F238E27FC236}">
                    <a16:creationId xmlns:a16="http://schemas.microsoft.com/office/drawing/2014/main" xmlns="" id="{8B3C57BC-6163-4E5A-A7E5-2A92CEFEE7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xmlns="" id="{29134742-23B7-4C86-8FAB-16DA6D72BFD3}"/>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xmlns="" id="{974CCAEA-6D64-489C-8242-476868CDE69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xmlns="" id="{D3ED87C1-F699-4C77-AF0B-7A2F6B9D89C5}"/>
              </a:ext>
            </a:extLst>
          </p:cNvPr>
          <p:cNvGraphicFramePr>
            <a:graphicFrameLocks noGrp="1"/>
          </p:cNvGraphicFramePr>
          <p:nvPr>
            <p:extLst>
              <p:ext uri="{D42A27DB-BD31-4B8C-83A1-F6EECF244321}">
                <p14:modId xmlns:p14="http://schemas.microsoft.com/office/powerpoint/2010/main" val="4231113281"/>
              </p:ext>
            </p:extLst>
          </p:nvPr>
        </p:nvGraphicFramePr>
        <p:xfrm>
          <a:off x="970537" y="8109571"/>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3" name="Image 32">
            <a:extLst>
              <a:ext uri="{FF2B5EF4-FFF2-40B4-BE49-F238E27FC236}">
                <a16:creationId xmlns:a16="http://schemas.microsoft.com/office/drawing/2014/main" xmlns="" id="{57F0DE8F-1895-4124-95AD-7EF705C3EAA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192613"/>
            <a:ext cx="836628" cy="1405731"/>
          </a:xfrm>
          <a:prstGeom prst="rect">
            <a:avLst/>
          </a:prstGeom>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630942"/>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PADDOCK 5PAP150 (</a:t>
            </a:r>
            <a:r>
              <a:rPr lang="en-US" sz="500" dirty="0" err="1"/>
              <a:t>Szürke</a:t>
            </a:r>
            <a:r>
              <a:rPr lang="en-US" sz="500" dirty="0"/>
              <a:t> / </a:t>
            </a:r>
            <a:r>
              <a:rPr lang="en-US" sz="500" dirty="0" err="1"/>
              <a:t>Narancs</a:t>
            </a:r>
            <a:r>
              <a:rPr lang="fr-FR" sz="500" dirty="0"/>
              <a:t>) </a:t>
            </a:r>
          </a:p>
          <a:p>
            <a:r>
              <a:rPr lang="fr-FR" sz="500" dirty="0" err="1"/>
              <a:t>Mellesnadrág</a:t>
            </a:r>
            <a:r>
              <a:rPr lang="fr-FR" sz="500" dirty="0"/>
              <a:t> PADDOCK 5PAB150 (</a:t>
            </a:r>
            <a:r>
              <a:rPr lang="en-US" sz="500" dirty="0" err="1"/>
              <a:t>Szürke</a:t>
            </a:r>
            <a:r>
              <a:rPr lang="en-US" sz="500" dirty="0"/>
              <a:t> / </a:t>
            </a:r>
            <a:r>
              <a:rPr lang="en-US" sz="500" dirty="0" err="1"/>
              <a:t>Narancs</a:t>
            </a:r>
            <a:r>
              <a:rPr lang="fr-FR" sz="500" dirty="0"/>
              <a:t>)</a:t>
            </a:r>
          </a:p>
          <a:p>
            <a:r>
              <a:rPr lang="fr-FR" sz="500" dirty="0" err="1"/>
              <a:t>Overáll</a:t>
            </a:r>
            <a:r>
              <a:rPr lang="fr-FR" sz="500" dirty="0">
                <a:cs typeface="Calibri" panose="020F0502020204030204" pitchFamily="34" charset="0"/>
              </a:rPr>
              <a:t> </a:t>
            </a:r>
            <a:r>
              <a:rPr lang="fr-FR" sz="500" dirty="0"/>
              <a:t>PADDOCK 5PAC150 (</a:t>
            </a:r>
            <a:r>
              <a:rPr lang="en-US" sz="500" dirty="0" err="1"/>
              <a:t>Szürke</a:t>
            </a:r>
            <a:r>
              <a:rPr lang="en-US" sz="500" dirty="0"/>
              <a:t> / </a:t>
            </a:r>
            <a:r>
              <a:rPr lang="en-US" sz="500" dirty="0" err="1"/>
              <a:t>Narancs</a:t>
            </a:r>
            <a:r>
              <a:rPr lang="fr-FR" sz="500" dirty="0"/>
              <a:t>)</a:t>
            </a:r>
            <a:endParaRPr lang="hu-HU" sz="500" dirty="0">
              <a:latin typeface="+mj-lt"/>
            </a:endParaRPr>
          </a:p>
          <a:p>
            <a:r>
              <a:rPr lang="fr-FR" sz="500" b="1" dirty="0">
                <a:latin typeface="+mj-lt"/>
              </a:rPr>
              <a:t>60% </a:t>
            </a:r>
            <a:r>
              <a:rPr lang="fr-FR" sz="500" b="1" dirty="0" err="1">
                <a:latin typeface="+mj-lt"/>
              </a:rPr>
              <a:t>Pamut</a:t>
            </a:r>
            <a:r>
              <a:rPr lang="fr-FR" sz="500" b="1" dirty="0">
                <a:latin typeface="+mj-lt"/>
              </a:rPr>
              <a:t> , 40% </a:t>
            </a:r>
            <a:r>
              <a:rPr lang="fr-FR" sz="500" b="1" dirty="0" err="1">
                <a:latin typeface="+mj-lt"/>
              </a:rPr>
              <a:t>Poliészter</a:t>
            </a:r>
            <a:r>
              <a:rPr lang="fr-FR" sz="500" b="1" dirty="0">
                <a:latin typeface="+mj-lt"/>
              </a:rPr>
              <a:t>, 245 g/m²</a:t>
            </a:r>
          </a:p>
          <a:p>
            <a:endParaRPr lang="hu-HU" sz="500" dirty="0">
              <a:latin typeface="+mj-lt"/>
            </a:endParaRPr>
          </a:p>
        </p:txBody>
      </p:sp>
      <p:grpSp>
        <p:nvGrpSpPr>
          <p:cNvPr id="21" name="Groupe 20"/>
          <p:cNvGrpSpPr/>
          <p:nvPr/>
        </p:nvGrpSpPr>
        <p:grpSpPr>
          <a:xfrm>
            <a:off x="152716" y="1370074"/>
            <a:ext cx="6552883" cy="5738494"/>
            <a:chOff x="981327" y="1064568"/>
            <a:chExt cx="5400000" cy="7203171"/>
          </a:xfrm>
        </p:grpSpPr>
        <p:sp>
          <p:nvSpPr>
            <p:cNvPr id="22" name="Rectangle 21"/>
            <p:cNvSpPr/>
            <p:nvPr/>
          </p:nvSpPr>
          <p:spPr>
            <a:xfrm>
              <a:off x="981327" y="1064568"/>
              <a:ext cx="5399999" cy="72031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fr-FR" sz="600" b="1" dirty="0">
                  <a:latin typeface="Calibri"/>
                  <a:cs typeface="Calibri"/>
                </a:rPr>
                <a:t>, </a:t>
              </a:r>
              <a:r>
                <a:rPr lang="fr-FR" sz="600" b="1" dirty="0" err="1">
                  <a:latin typeface="Calibri"/>
                  <a:cs typeface="Calibri"/>
                </a:rPr>
                <a:t>Mellesnadrág</a:t>
              </a:r>
              <a:r>
                <a:rPr lang="fr-FR" sz="600" b="1" dirty="0">
                  <a:latin typeface="Calibri"/>
                  <a:cs typeface="Calibri"/>
                </a:rPr>
                <a:t> </a:t>
              </a:r>
              <a:r>
                <a:rPr lang="hu-HU" sz="600" b="1" dirty="0">
                  <a:latin typeface="Calibri"/>
                  <a:cs typeface="Calibri"/>
                </a:rPr>
                <a:t>és</a:t>
              </a:r>
              <a:r>
                <a:rPr lang="fr-FR" sz="600" b="1" dirty="0">
                  <a:latin typeface="Calibri"/>
                  <a:cs typeface="Calibri"/>
                </a:rPr>
                <a:t> </a:t>
              </a:r>
              <a:r>
                <a:rPr lang="fr-FR" sz="600" b="1" dirty="0" err="1">
                  <a:latin typeface="Calibri"/>
                  <a:cs typeface="Calibri"/>
                </a:rPr>
                <a:t>Overáll</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a:t>
              </a:r>
              <a:r>
                <a:rPr lang="fr-FR" sz="600" dirty="0"/>
                <a:t>5PAP150 (</a:t>
              </a:r>
              <a:r>
                <a:rPr lang="en-US" sz="600" dirty="0" err="1"/>
                <a:t>Szürke</a:t>
              </a:r>
              <a:r>
                <a:rPr lang="en-US" sz="600" dirty="0"/>
                <a:t> / </a:t>
              </a:r>
              <a:r>
                <a:rPr lang="en-US" sz="600" dirty="0" err="1"/>
                <a:t>Narancs</a:t>
              </a:r>
              <a:r>
                <a:rPr lang="fr-FR" sz="600" dirty="0"/>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a:t>
              </a:r>
              <a:r>
                <a:rPr lang="fr-FR" sz="600" dirty="0"/>
                <a:t>5PAB150 (</a:t>
              </a:r>
              <a:r>
                <a:rPr lang="en-US" sz="600" dirty="0" err="1"/>
                <a:t>Szürke</a:t>
              </a:r>
              <a:r>
                <a:rPr lang="en-US" sz="600" dirty="0"/>
                <a:t> / </a:t>
              </a:r>
              <a:r>
                <a:rPr lang="en-US" sz="600" dirty="0" err="1"/>
                <a:t>Narancs</a:t>
              </a:r>
              <a:r>
                <a:rPr lang="fr-FR" sz="600" dirty="0">
                  <a:latin typeface="Calibri"/>
                  <a:cs typeface="Calibri"/>
                </a:rPr>
                <a:t>) </a:t>
              </a:r>
              <a:r>
                <a:rPr lang="hu-HU" sz="600" dirty="0">
                  <a:latin typeface="Calibri"/>
                  <a:cs typeface="Calibri"/>
                </a:rPr>
                <a:t>- </a:t>
              </a:r>
              <a:r>
                <a:rPr lang="hu-HU" sz="600" b="1" dirty="0">
                  <a:latin typeface="Calibri"/>
                  <a:cs typeface="Calibri"/>
                </a:rPr>
                <a:t>2. típus – 0. szint </a:t>
              </a:r>
              <a:r>
                <a:rPr lang="hu-HU" sz="600" dirty="0">
                  <a:latin typeface="Calibri"/>
                  <a:cs typeface="Calibri"/>
                </a:rPr>
                <a:t>(8KNEE referenciájú térdpárnák használata estén)</a:t>
              </a:r>
              <a:endParaRPr lang="hu-HU" sz="600" dirty="0"/>
            </a:p>
            <a:p>
              <a:pPr marL="266700"/>
              <a:r>
                <a:rPr lang="fr-FR" sz="600" dirty="0">
                  <a:latin typeface="Calibri"/>
                  <a:cs typeface="Calibri"/>
                </a:rPr>
                <a:t>	 </a:t>
              </a:r>
              <a:r>
                <a:rPr lang="fr-FR" sz="600" dirty="0" err="1">
                  <a:latin typeface="Calibri"/>
                  <a:cs typeface="Calibri"/>
                </a:rPr>
                <a:t>Overáll</a:t>
              </a:r>
              <a:r>
                <a:rPr lang="fr-FR" sz="600" dirty="0">
                  <a:latin typeface="Calibri"/>
                  <a:cs typeface="Calibri"/>
                </a:rPr>
                <a:t> </a:t>
              </a:r>
              <a:r>
                <a:rPr lang="fr-FR" sz="600" dirty="0"/>
                <a:t>5PAC150 (</a:t>
              </a:r>
              <a:r>
                <a:rPr lang="en-US" sz="600" dirty="0" err="1"/>
                <a:t>Szürke</a:t>
              </a:r>
              <a:r>
                <a:rPr lang="en-US" sz="600" dirty="0"/>
                <a:t> / </a:t>
              </a:r>
              <a:r>
                <a:rPr lang="en-US" sz="600" dirty="0" err="1"/>
                <a:t>Narancs</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endParaRPr lang="fr-FR" sz="600" dirty="0">
                <a:latin typeface="Calibri"/>
                <a:cs typeface="Calibri"/>
              </a:endParaRPr>
            </a:p>
            <a:p>
              <a:pPr marL="266700"/>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Nem</a:t>
              </a:r>
              <a:r>
                <a:rPr lang="en-US" sz="600" dirty="0">
                  <a:latin typeface="Calibri"/>
                  <a:cs typeface="Calibri"/>
                </a:rPr>
                <a:t> </a:t>
              </a:r>
              <a:r>
                <a:rPr lang="en-US" sz="600" dirty="0" err="1">
                  <a:latin typeface="Calibri"/>
                  <a:cs typeface="Calibri"/>
                </a:rPr>
                <a:t>szabad</a:t>
              </a:r>
              <a:r>
                <a:rPr lang="en-US" sz="600" dirty="0">
                  <a:latin typeface="Calibri"/>
                  <a:cs typeface="Calibri"/>
                </a:rPr>
                <a:t> </a:t>
              </a:r>
              <a:r>
                <a:rPr lang="en-US" sz="600" dirty="0" err="1">
                  <a:latin typeface="Calibri"/>
                  <a:cs typeface="Calibri"/>
                </a:rPr>
                <a:t>fertőtleníteni</a:t>
              </a:r>
              <a:r>
                <a:rPr lang="en-US" sz="600" dirty="0">
                  <a:latin typeface="Calibri"/>
                  <a:cs typeface="Calibri"/>
                </a:rPr>
                <a:t>, a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 </a:t>
              </a:r>
              <a:r>
                <a:rPr lang="en-US" sz="600" dirty="0" err="1">
                  <a:latin typeface="Calibri"/>
                  <a:cs typeface="Calibri"/>
                </a:rPr>
                <a:t>történő</a:t>
              </a:r>
              <a:r>
                <a:rPr lang="en-US" sz="600" dirty="0">
                  <a:latin typeface="Calibri"/>
                  <a:cs typeface="Calibri"/>
                </a:rPr>
                <a:t> </a:t>
              </a:r>
              <a:r>
                <a:rPr lang="en-US" sz="600" dirty="0" err="1">
                  <a:latin typeface="Calibri"/>
                  <a:cs typeface="Calibri"/>
                </a:rPr>
                <a:t>vegytisztítás</a:t>
              </a:r>
              <a:r>
                <a:rPr lang="en-US" sz="600" dirty="0">
                  <a:latin typeface="Calibri"/>
                  <a:cs typeface="Calibri"/>
                </a:rPr>
                <a:t> </a:t>
              </a:r>
              <a:r>
                <a:rPr lang="en-US" sz="600" dirty="0" err="1">
                  <a:latin typeface="Calibri"/>
                  <a:cs typeface="Calibri"/>
                </a:rPr>
                <a:t>megengedett</a:t>
              </a:r>
              <a:r>
                <a:rPr lang="en-US" sz="600" dirty="0">
                  <a:latin typeface="Calibri"/>
                  <a:cs typeface="Calibri"/>
                </a:rPr>
                <a:t>.</a:t>
              </a:r>
              <a:endParaRPr lang="fr-FR" sz="600" dirty="0">
                <a:latin typeface="Calibri"/>
                <a:cs typeface="Calibri"/>
              </a:endParaRP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(150°C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445658831"/>
              </p:ext>
            </p:extLst>
          </p:nvPr>
        </p:nvGraphicFramePr>
        <p:xfrm>
          <a:off x="1299810" y="7391400"/>
          <a:ext cx="4119309" cy="64008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xmlns="" val="20000"/>
                    </a:ext>
                  </a:extLst>
                </a:gridCol>
                <a:gridCol w="20177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9145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hu-HU"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xmlns=""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xmlns="" id="{340B9B5A-2FD5-4FB6-8748-D6E70A2F644E}"/>
              </a:ext>
            </a:extLst>
          </p:cNvPr>
          <p:cNvSpPr txBox="1"/>
          <p:nvPr/>
        </p:nvSpPr>
        <p:spPr>
          <a:xfrm>
            <a:off x="1701626" y="67489"/>
            <a:ext cx="3717493" cy="276999"/>
          </a:xfrm>
          <a:prstGeom prst="rect">
            <a:avLst/>
          </a:prstGeom>
          <a:noFill/>
          <a:ln w="3175">
            <a:noFill/>
          </a:ln>
        </p:spPr>
        <p:txBody>
          <a:bodyPr wrap="none">
            <a:spAutoFit/>
          </a:bodyPr>
          <a:lstStyle/>
          <a:p>
            <a:pPr algn="ctr"/>
            <a:r>
              <a:rPr lang="fr-FR" sz="1200" b="1" dirty="0" err="1"/>
              <a:t>Deréknadrág</a:t>
            </a:r>
            <a:r>
              <a:rPr lang="en-GB" sz="1200" b="1" dirty="0"/>
              <a:t>, </a:t>
            </a:r>
            <a:r>
              <a:rPr lang="fr-FR" sz="1200" b="1" dirty="0" err="1"/>
              <a:t>Mellesnadrág</a:t>
            </a:r>
            <a:r>
              <a:rPr lang="fr-FR" sz="1200" b="1" dirty="0"/>
              <a:t> </a:t>
            </a:r>
            <a:r>
              <a:rPr lang="en-GB" sz="1200" b="1" dirty="0"/>
              <a:t>&amp; </a:t>
            </a:r>
            <a:r>
              <a:rPr lang="fr-FR" sz="1200" b="1" dirty="0" err="1"/>
              <a:t>Overáll</a:t>
            </a:r>
            <a:r>
              <a:rPr lang="fr-FR" sz="1200" b="1" dirty="0"/>
              <a:t> PADDOCK</a:t>
            </a:r>
            <a:endParaRPr lang="en-GB" sz="3600" dirty="0"/>
          </a:p>
        </p:txBody>
      </p:sp>
      <p:grpSp>
        <p:nvGrpSpPr>
          <p:cNvPr id="41" name="Group 49">
            <a:extLst>
              <a:ext uri="{FF2B5EF4-FFF2-40B4-BE49-F238E27FC236}">
                <a16:creationId xmlns:a16="http://schemas.microsoft.com/office/drawing/2014/main" xmlns=""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xmlns=""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xmlns=""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xmlns=""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fr-FR" sz="400" b="0" i="0" u="none" strike="noStrike" cap="none" normalizeH="0" baseline="0" dirty="0">
                <a:ln>
                  <a:noFill/>
                </a:ln>
                <a:solidFill>
                  <a:schemeClr val="tx1"/>
                </a:solidFill>
                <a:effectLst/>
              </a:rPr>
              <a:t/>
            </a: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xmlns="" id="{F05DE81C-9C81-4CAE-B321-EC2178B4DCF8}"/>
              </a:ext>
            </a:extLst>
          </p:cNvPr>
          <p:cNvGrpSpPr/>
          <p:nvPr/>
        </p:nvGrpSpPr>
        <p:grpSpPr>
          <a:xfrm>
            <a:off x="3508594" y="3276600"/>
            <a:ext cx="1384012" cy="236899"/>
            <a:chOff x="637356" y="2836135"/>
            <a:chExt cx="1737256" cy="297363"/>
          </a:xfrm>
        </p:grpSpPr>
        <p:grpSp>
          <p:nvGrpSpPr>
            <p:cNvPr id="36" name="Groupe 35">
              <a:extLst>
                <a:ext uri="{FF2B5EF4-FFF2-40B4-BE49-F238E27FC236}">
                  <a16:creationId xmlns:a16="http://schemas.microsoft.com/office/drawing/2014/main" xmlns="" id="{78AC4E4D-9432-4663-8B24-79930922511A}"/>
                </a:ext>
              </a:extLst>
            </p:cNvPr>
            <p:cNvGrpSpPr/>
            <p:nvPr/>
          </p:nvGrpSpPr>
          <p:grpSpPr>
            <a:xfrm>
              <a:off x="702350" y="2836135"/>
              <a:ext cx="1672262" cy="297363"/>
              <a:chOff x="682021" y="2758182"/>
              <a:chExt cx="1672262" cy="297363"/>
            </a:xfrm>
          </p:grpSpPr>
          <p:grpSp>
            <p:nvGrpSpPr>
              <p:cNvPr id="50" name="Groupe 34">
                <a:extLst>
                  <a:ext uri="{FF2B5EF4-FFF2-40B4-BE49-F238E27FC236}">
                    <a16:creationId xmlns:a16="http://schemas.microsoft.com/office/drawing/2014/main" xmlns="" id="{B988F701-8E7D-444A-A2D5-E85123B8B569}"/>
                  </a:ext>
                </a:extLst>
              </p:cNvPr>
              <p:cNvGrpSpPr/>
              <p:nvPr/>
            </p:nvGrpSpPr>
            <p:grpSpPr>
              <a:xfrm>
                <a:off x="682021" y="2758182"/>
                <a:ext cx="1564997" cy="280574"/>
                <a:chOff x="1151830" y="2655416"/>
                <a:chExt cx="1564997" cy="280574"/>
              </a:xfrm>
            </p:grpSpPr>
            <p:pic>
              <p:nvPicPr>
                <p:cNvPr id="68" name="Image 37">
                  <a:extLst>
                    <a:ext uri="{FF2B5EF4-FFF2-40B4-BE49-F238E27FC236}">
                      <a16:creationId xmlns:a16="http://schemas.microsoft.com/office/drawing/2014/main" xmlns="" id="{92DCE2DC-8843-4B80-9FAB-4662567E24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9" name="Image 44">
                  <a:extLst>
                    <a:ext uri="{FF2B5EF4-FFF2-40B4-BE49-F238E27FC236}">
                      <a16:creationId xmlns:a16="http://schemas.microsoft.com/office/drawing/2014/main" xmlns="" id="{11918855-D68F-4AEC-9AE0-AE081021650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70" name="Image 45">
                  <a:extLst>
                    <a:ext uri="{FF2B5EF4-FFF2-40B4-BE49-F238E27FC236}">
                      <a16:creationId xmlns:a16="http://schemas.microsoft.com/office/drawing/2014/main" xmlns="" id="{F9361F04-5CA1-4EFE-AC89-8353FE83A0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71" name="Image 46">
                  <a:extLst>
                    <a:ext uri="{FF2B5EF4-FFF2-40B4-BE49-F238E27FC236}">
                      <a16:creationId xmlns:a16="http://schemas.microsoft.com/office/drawing/2014/main" xmlns="" id="{89454309-326B-4695-9F2D-DB71AC7A17C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2" name="Image 47">
                  <a:extLst>
                    <a:ext uri="{FF2B5EF4-FFF2-40B4-BE49-F238E27FC236}">
                      <a16:creationId xmlns:a16="http://schemas.microsoft.com/office/drawing/2014/main" xmlns="" id="{E3244FD6-C421-43F7-BD92-8DD430ED24B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xmlns="" id="{2E5530B1-CFF2-4B60-9A08-EB78457677AE}"/>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xmlns="" id="{331E34B7-97E1-45F6-9096-65933A8A4DA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6" name="Image 65">
                <a:extLst>
                  <a:ext uri="{FF2B5EF4-FFF2-40B4-BE49-F238E27FC236}">
                    <a16:creationId xmlns:a16="http://schemas.microsoft.com/office/drawing/2014/main" xmlns="" id="{F9824BF7-F97A-4B86-8002-65570075340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7" name="Image 66">
                <a:extLst>
                  <a:ext uri="{FF2B5EF4-FFF2-40B4-BE49-F238E27FC236}">
                    <a16:creationId xmlns:a16="http://schemas.microsoft.com/office/drawing/2014/main" xmlns="" id="{A2783AD1-19CD-485E-BD79-C5E2AE07961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7" name="Rectangle 36">
              <a:extLst>
                <a:ext uri="{FF2B5EF4-FFF2-40B4-BE49-F238E27FC236}">
                  <a16:creationId xmlns:a16="http://schemas.microsoft.com/office/drawing/2014/main" xmlns="" id="{17BFDDF4-0FFD-4BF5-A7D9-943BC3C7947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9" name="Image 48">
              <a:extLst>
                <a:ext uri="{FF2B5EF4-FFF2-40B4-BE49-F238E27FC236}">
                  <a16:creationId xmlns:a16="http://schemas.microsoft.com/office/drawing/2014/main" xmlns="" id="{8BAA9521-3900-4093-A984-B3A9CF42CC04}"/>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1" name="Tableau 30">
            <a:extLst>
              <a:ext uri="{FF2B5EF4-FFF2-40B4-BE49-F238E27FC236}">
                <a16:creationId xmlns:a16="http://schemas.microsoft.com/office/drawing/2014/main" xmlns="" id="{3D8BD0A0-3680-4266-8734-C185ECD3E0EA}"/>
              </a:ext>
            </a:extLst>
          </p:cNvPr>
          <p:cNvGraphicFramePr>
            <a:graphicFrameLocks noGrp="1"/>
          </p:cNvGraphicFramePr>
          <p:nvPr>
            <p:extLst>
              <p:ext uri="{D42A27DB-BD31-4B8C-83A1-F6EECF244321}">
                <p14:modId xmlns:p14="http://schemas.microsoft.com/office/powerpoint/2010/main" val="729705308"/>
              </p:ext>
            </p:extLst>
          </p:nvPr>
        </p:nvGraphicFramePr>
        <p:xfrm>
          <a:off x="970537" y="8270707"/>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2" name="Image 31">
            <a:extLst>
              <a:ext uri="{FF2B5EF4-FFF2-40B4-BE49-F238E27FC236}">
                <a16:creationId xmlns:a16="http://schemas.microsoft.com/office/drawing/2014/main" xmlns="" id="{0FC52E9C-FC5D-4B40-BE9E-3F2F40A8B9F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53749"/>
            <a:ext cx="836628" cy="1405731"/>
          </a:xfrm>
          <a:prstGeom prst="rect">
            <a:avLst/>
          </a:prstGeom>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707886"/>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PADDOCK 5PAP150 (</a:t>
            </a:r>
            <a:r>
              <a:rPr lang="it-IT" sz="500" dirty="0"/>
              <a:t>Grigio/Arancio</a:t>
            </a:r>
            <a:r>
              <a:rPr lang="fr-FR" sz="500" dirty="0"/>
              <a:t>) </a:t>
            </a:r>
          </a:p>
          <a:p>
            <a:r>
              <a:rPr lang="fr-FR" sz="500" dirty="0" err="1"/>
              <a:t>Tuta</a:t>
            </a:r>
            <a:r>
              <a:rPr lang="fr-FR" sz="500" dirty="0">
                <a:latin typeface="+mj-lt"/>
              </a:rPr>
              <a:t> </a:t>
            </a:r>
            <a:r>
              <a:rPr lang="fr-FR" sz="500" dirty="0"/>
              <a:t>PADDOCK 5PAB150 (</a:t>
            </a:r>
            <a:r>
              <a:rPr lang="it-IT" sz="500" dirty="0"/>
              <a:t>Grigio/Arancio</a:t>
            </a:r>
            <a:r>
              <a:rPr lang="fr-FR" sz="500" dirty="0"/>
              <a:t>)</a:t>
            </a:r>
          </a:p>
          <a:p>
            <a:r>
              <a:rPr lang="fr-FR" sz="500" dirty="0">
                <a:latin typeface="+mj-lt"/>
                <a:cs typeface="Calibri" panose="020F0502020204030204" pitchFamily="34" charset="0"/>
              </a:rPr>
              <a:t>Costume </a:t>
            </a:r>
            <a:r>
              <a:rPr lang="fr-FR" sz="500" dirty="0"/>
              <a:t>PADDOCK 5PAC150 (</a:t>
            </a:r>
            <a:r>
              <a:rPr lang="it-IT" sz="500" dirty="0"/>
              <a:t>Grigio/Arancio</a:t>
            </a:r>
            <a:r>
              <a:rPr lang="fr-FR" sz="500" dirty="0"/>
              <a:t>)</a:t>
            </a:r>
            <a:endParaRPr lang="fr-FR" sz="500" dirty="0">
              <a:latin typeface="+mj-lt"/>
            </a:endParaRPr>
          </a:p>
          <a:p>
            <a:r>
              <a:rPr lang="fr-FR" sz="500" b="1" dirty="0">
                <a:latin typeface="+mj-lt"/>
              </a:rPr>
              <a:t>60% Cotone, </a:t>
            </a:r>
            <a:r>
              <a:rPr lang="it-IT" sz="500" b="1" dirty="0">
                <a:latin typeface="+mj-lt"/>
              </a:rPr>
              <a:t>40% Poliestere</a:t>
            </a:r>
            <a:r>
              <a:rPr lang="fr-FR" sz="500" b="1" dirty="0">
                <a:latin typeface="+mj-lt"/>
              </a:rPr>
              <a:t>, </a:t>
            </a:r>
            <a:r>
              <a:rPr lang="fr-FR" sz="500" b="1" dirty="0"/>
              <a:t>245 g/m² </a:t>
            </a:r>
          </a:p>
          <a:p>
            <a:endParaRPr lang="fr-FR" sz="500" dirty="0">
              <a:latin typeface="+mj-lt"/>
            </a:endParaRPr>
          </a:p>
        </p:txBody>
      </p:sp>
      <p:grpSp>
        <p:nvGrpSpPr>
          <p:cNvPr id="21" name="Groupe 20"/>
          <p:cNvGrpSpPr/>
          <p:nvPr/>
        </p:nvGrpSpPr>
        <p:grpSpPr>
          <a:xfrm>
            <a:off x="143033" y="1371600"/>
            <a:ext cx="6552883" cy="6019800"/>
            <a:chOff x="981327" y="823363"/>
            <a:chExt cx="5400000" cy="7220127"/>
          </a:xfrm>
        </p:grpSpPr>
        <p:sp>
          <p:nvSpPr>
            <p:cNvPr id="22" name="Rectangle 21"/>
            <p:cNvSpPr/>
            <p:nvPr/>
          </p:nvSpPr>
          <p:spPr>
            <a:xfrm>
              <a:off x="981327" y="828716"/>
              <a:ext cx="5399999" cy="7214774"/>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a:t>
              </a:r>
              <a:r>
                <a:rPr lang="en-GB" sz="600" b="1" dirty="0" err="1">
                  <a:latin typeface="Calibri"/>
                  <a:cs typeface="Calibri"/>
                </a:rPr>
                <a:t>Tuta</a:t>
              </a:r>
              <a:r>
                <a:rPr lang="en-GB" sz="600" b="1" dirty="0">
                  <a:latin typeface="Calibri"/>
                  <a:cs typeface="Calibri"/>
                </a:rPr>
                <a:t> e Costume)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5PAP150 (</a:t>
              </a:r>
              <a:r>
                <a:rPr lang="it-IT" sz="600" dirty="0">
                  <a:latin typeface="Calibri"/>
                  <a:cs typeface="Calibri"/>
                </a:rPr>
                <a:t>Grigio/Arancio</a:t>
              </a:r>
              <a:r>
                <a:rPr lang="fr-FR" sz="600" dirty="0">
                  <a:latin typeface="Calibri"/>
                  <a:cs typeface="Calibri"/>
                </a:rPr>
                <a:t>) </a:t>
              </a:r>
              <a:r>
                <a:rPr lang="en-GB" sz="600" dirty="0">
                  <a:latin typeface="Calibri"/>
                  <a:cs typeface="Calibri"/>
                </a:rPr>
                <a:t>-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r>
                <a:rPr lang="fr-FR" sz="600" dirty="0" err="1">
                  <a:latin typeface="Calibri"/>
                  <a:cs typeface="Calibri"/>
                </a:rPr>
                <a:t>Tuta</a:t>
              </a:r>
              <a:r>
                <a:rPr lang="fr-FR" sz="600" dirty="0">
                  <a:latin typeface="Calibri"/>
                  <a:cs typeface="Calibri"/>
                </a:rPr>
                <a:t> 5PAB150 (</a:t>
              </a:r>
              <a:r>
                <a:rPr lang="it-IT" sz="600" dirty="0">
                  <a:latin typeface="Calibri"/>
                  <a:cs typeface="Calibri"/>
                </a:rPr>
                <a:t>Grigio/Arancio</a:t>
              </a:r>
              <a:r>
                <a:rPr lang="fr-FR" sz="600" dirty="0">
                  <a:latin typeface="Calibri"/>
                  <a:cs typeface="Calibri"/>
                </a:rPr>
                <a:t>) </a:t>
              </a:r>
              <a:r>
                <a:rPr lang="en-GB" sz="600" dirty="0">
                  <a:latin typeface="Calibri"/>
                  <a:cs typeface="Calibri"/>
                </a:rPr>
                <a:t>- </a:t>
              </a:r>
              <a:r>
                <a:rPr lang="en-GB" sz="600" b="1" dirty="0">
                  <a:latin typeface="Calibri"/>
                  <a:cs typeface="Calibri"/>
                </a:rPr>
                <a:t>Tipo 2 - Livello 0 </a:t>
              </a:r>
              <a:r>
                <a:rPr lang="en-GB" sz="600" dirty="0">
                  <a:latin typeface="Calibri"/>
                  <a:cs typeface="Calibri"/>
                </a:rPr>
                <a:t>(Applicabile con Ginocchiere rif. 8KNEE)</a:t>
              </a:r>
              <a:endParaRPr lang="en-GB" sz="600" dirty="0"/>
            </a:p>
            <a:p>
              <a:pPr marL="266700"/>
              <a:r>
                <a:rPr lang="en-GB" sz="600" dirty="0">
                  <a:latin typeface="Calibri" panose="020F0502020204030204" pitchFamily="34" charset="0"/>
                  <a:cs typeface="Calibri" panose="020F0502020204030204" pitchFamily="34" charset="0"/>
                </a:rPr>
                <a:t>	</a:t>
              </a:r>
              <a:r>
                <a:rPr lang="fr-FR" sz="600" dirty="0">
                  <a:latin typeface="Calibri"/>
                  <a:cs typeface="Calibri"/>
                </a:rPr>
                <a:t>Costume 5PAC150 (</a:t>
              </a:r>
              <a:r>
                <a:rPr lang="it-IT" sz="600" dirty="0">
                  <a:latin typeface="Calibri"/>
                  <a:cs typeface="Calibri"/>
                </a:rPr>
                <a:t>Grigio/Arancio</a:t>
              </a:r>
              <a:r>
                <a:rPr lang="fr-FR" sz="600" dirty="0">
                  <a:latin typeface="Calibri"/>
                  <a:cs typeface="Calibri"/>
                </a:rPr>
                <a:t>) </a:t>
              </a:r>
              <a:r>
                <a:rPr lang="fr-FR" sz="600" dirty="0">
                  <a:cs typeface="Calibri" panose="020F0502020204030204" pitchFamily="34" charset="0"/>
                </a:rPr>
                <a:t> </a:t>
              </a:r>
              <a:r>
                <a:rPr lang="en-GB" sz="600" dirty="0">
                  <a:latin typeface="Calibri"/>
                  <a:cs typeface="Calibri"/>
                </a:rPr>
                <a:t>- </a:t>
              </a:r>
              <a:r>
                <a:rPr lang="en-GB" sz="600" b="1" dirty="0">
                  <a:latin typeface="Calibri"/>
                  <a:cs typeface="Calibri"/>
                </a:rPr>
                <a:t>Tipo 2 -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endParaRPr lang="en-GB" sz="600" dirty="0">
                <a:latin typeface="Calibri" panose="020F0502020204030204" pitchFamily="34" charset="0"/>
                <a:cs typeface="Calibri" panose="020F0502020204030204" pitchFamily="34" charset="0"/>
              </a:endParaRPr>
            </a:p>
            <a:p>
              <a:pPr marL="266700"/>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Non candeggiare, lavare a secco con i consueti solventi consentiti.</a:t>
              </a:r>
              <a:endParaRPr lang="fr-FR" sz="600" dirty="0">
                <a:latin typeface="Calibri"/>
                <a:cs typeface="Calibri"/>
              </a:endParaRPr>
            </a:p>
            <a:p>
              <a:r>
                <a:rPr lang="it-IT" sz="600" dirty="0">
                  <a:latin typeface="Calibri"/>
                  <a:cs typeface="Calibri"/>
                </a:rPr>
                <a:t>Stirare a temperatura media (inferiore a 150°C).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panose="020F0502020204030204" pitchFamily="34" charset="0"/>
                  <a:cs typeface="Calibri" panose="020F0502020204030204" pitchFamily="34" charset="0"/>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esposizione a eventuali rischi per le ginocchia. Quando indossato, il prodotto deve inserirsi senza difficoltà nella posizione preposta e rimanere in tale posizione per tutta la durata dell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utilizzo. Il lato con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indicazione «INTERNO / INSIDE / INNERE / INTERIOR» deve essere a contatto del ginocchio. Una volta posizionato il prodotto, la freccia apposta sullo stesso dovrà essere rivolta verso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alto.</a:t>
              </a:r>
              <a:r>
                <a:rPr lang="fr-FR" altLang="fr-FR" sz="600" dirty="0">
                  <a:latin typeface="Calibri" panose="020F0502020204030204" pitchFamily="34" charset="0"/>
                  <a:cs typeface="Calibri" panose="020F0502020204030204" pitchFamily="34" charset="0"/>
                </a:rPr>
                <a:t> </a:t>
              </a:r>
              <a:endParaRPr lang="it-IT"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Il ginocchio rimane in posizione nell'indumento durante i presupposti movimenti professionali (inginocchiarsi e spostarsi sulle ginocchia).</a:t>
              </a:r>
              <a:endParaRPr lang="fr-FR" sz="600" dirty="0">
                <a:latin typeface="Calibri" panose="020F0502020204030204" pitchFamily="34" charset="0"/>
                <a:cs typeface="Calibri" panose="020F0502020204030204" pitchFamily="34" charset="0"/>
              </a:endParaRPr>
            </a:p>
            <a:p>
              <a:endParaRPr lang="it-IT" sz="600" dirty="0">
                <a:latin typeface="Calibri" panose="020F0502020204030204" pitchFamily="34" charset="0"/>
                <a:cs typeface="Calibri" panose="020F0502020204030204" pitchFamily="34" charset="0"/>
              </a:endParaRPr>
            </a:p>
            <a:p>
              <a:pPr eaLnBrk="1" hangingPunct="1">
                <a:lnSpc>
                  <a:spcPct val="95000"/>
                </a:lnSpc>
              </a:pPr>
              <a:r>
                <a:rPr lang="it-IT" altLang="fr-FR" sz="600" b="1" dirty="0">
                  <a:latin typeface="Calibri" panose="020F0502020204030204" pitchFamily="34" charset="0"/>
                  <a:cs typeface="Calibri" panose="020F0502020204030204" pitchFamily="34" charset="0"/>
                </a:rPr>
                <a:t>Attenzione: </a:t>
              </a:r>
            </a:p>
            <a:p>
              <a:pPr eaLnBrk="1" hangingPunct="1">
                <a:lnSpc>
                  <a:spcPct val="95000"/>
                </a:lnSpc>
              </a:pPr>
              <a:r>
                <a:rPr lang="it-IT" altLang="fr-FR" sz="600" dirty="0">
                  <a:latin typeface="Calibri" panose="020F0502020204030204" pitchFamily="34" charset="0"/>
                  <a:cs typeface="Calibri" panose="020F0502020204030204" pitchFamily="34" charset="0"/>
                </a:rPr>
                <a:t>Queste ginocchiere non garantiscono una protezione illimitata delle ginocchia nel corso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esecuzione di lavori in ginocchio. Non vi sono protezioni </a:t>
              </a:r>
            </a:p>
            <a:p>
              <a:pPr>
                <a:lnSpc>
                  <a:spcPct val="95000"/>
                </a:lnSpc>
              </a:pPr>
              <a:r>
                <a:rPr lang="it-IT" altLang="fr-FR" sz="600" dirty="0">
                  <a:latin typeface="Calibri" panose="020F0502020204030204" pitchFamily="34" charset="0"/>
                  <a:cs typeface="Calibri" panose="020F0502020204030204" pitchFamily="34" charset="0"/>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panose="020F0502020204030204" pitchFamily="34" charset="0"/>
                  <a:cs typeface="Calibri" panose="020F0502020204030204" pitchFamily="34" charset="0"/>
                </a:rPr>
                <a:t>o 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063734393"/>
              </p:ext>
            </p:extLst>
          </p:nvPr>
        </p:nvGraphicFramePr>
        <p:xfrm>
          <a:off x="1808413" y="7524053"/>
          <a:ext cx="4238404" cy="640080"/>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xmlns="" val="20000"/>
                    </a:ext>
                  </a:extLst>
                </a:gridCol>
                <a:gridCol w="20844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v.20191216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xmlns="" id="{8CD3F17A-0B6D-4DD5-8849-9C258BDB3786}"/>
              </a:ext>
            </a:extLst>
          </p:cNvPr>
          <p:cNvSpPr txBox="1"/>
          <p:nvPr/>
        </p:nvSpPr>
        <p:spPr>
          <a:xfrm>
            <a:off x="1958296" y="67489"/>
            <a:ext cx="2941446" cy="276999"/>
          </a:xfrm>
          <a:prstGeom prst="rect">
            <a:avLst/>
          </a:prstGeom>
          <a:noFill/>
          <a:ln w="3175">
            <a:noFill/>
          </a:ln>
        </p:spPr>
        <p:txBody>
          <a:bodyPr wrap="none">
            <a:spAutoFit/>
          </a:bodyPr>
          <a:lstStyle/>
          <a:p>
            <a:pPr algn="ctr"/>
            <a:r>
              <a:rPr lang="it-IT" sz="1200" b="1" dirty="0"/>
              <a:t>Pantaloni</a:t>
            </a:r>
            <a:r>
              <a:rPr lang="en-GB" sz="1200" b="1" dirty="0"/>
              <a:t>, </a:t>
            </a:r>
            <a:r>
              <a:rPr lang="en-GB" sz="1200" b="1" dirty="0" err="1"/>
              <a:t>Tuta</a:t>
            </a:r>
            <a:r>
              <a:rPr lang="en-GB" sz="1200" b="1" dirty="0"/>
              <a:t> &amp; Costume </a:t>
            </a:r>
            <a:r>
              <a:rPr lang="fr-FR" sz="1200" b="1" dirty="0"/>
              <a:t>PADDOCK</a:t>
            </a:r>
            <a:endParaRPr lang="en-GB" sz="3600" dirty="0"/>
          </a:p>
        </p:txBody>
      </p:sp>
      <p:grpSp>
        <p:nvGrpSpPr>
          <p:cNvPr id="28" name="Group 49">
            <a:extLst>
              <a:ext uri="{FF2B5EF4-FFF2-40B4-BE49-F238E27FC236}">
                <a16:creationId xmlns:a16="http://schemas.microsoft.com/office/drawing/2014/main" xmlns=""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xmlns=""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xmlns=""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xmlns=""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xmlns=""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fr-FR" sz="400" b="0" i="0" u="none" strike="noStrike" cap="none" normalizeH="0" baseline="0" dirty="0">
                <a:ln>
                  <a:noFill/>
                </a:ln>
                <a:solidFill>
                  <a:schemeClr val="tx1"/>
                </a:solidFill>
                <a:effectLst/>
              </a:rPr>
              <a:t/>
            </a: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grpSp>
        <p:nvGrpSpPr>
          <p:cNvPr id="35" name="Groupe 34">
            <a:extLst>
              <a:ext uri="{FF2B5EF4-FFF2-40B4-BE49-F238E27FC236}">
                <a16:creationId xmlns:a16="http://schemas.microsoft.com/office/drawing/2014/main" xmlns="" id="{24365DF5-BCB0-441D-BAA4-79068F228491}"/>
              </a:ext>
            </a:extLst>
          </p:cNvPr>
          <p:cNvGrpSpPr/>
          <p:nvPr/>
        </p:nvGrpSpPr>
        <p:grpSpPr>
          <a:xfrm>
            <a:off x="3219450" y="3304088"/>
            <a:ext cx="1384012" cy="236899"/>
            <a:chOff x="637356" y="2836135"/>
            <a:chExt cx="1737256" cy="297363"/>
          </a:xfrm>
        </p:grpSpPr>
        <p:grpSp>
          <p:nvGrpSpPr>
            <p:cNvPr id="37" name="Groupe 36">
              <a:extLst>
                <a:ext uri="{FF2B5EF4-FFF2-40B4-BE49-F238E27FC236}">
                  <a16:creationId xmlns:a16="http://schemas.microsoft.com/office/drawing/2014/main" xmlns="" id="{578AFAFD-35DE-44BB-8F83-BA97085F0BE2}"/>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xmlns="" id="{3637CD3C-A455-4A07-A566-5F31B14CD89C}"/>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xmlns="" id="{4D98BEEA-EFE6-4779-BADF-FF94521828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xmlns="" id="{66E297B2-EFEB-43FE-B6A8-FF490446E7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xmlns="" id="{6907231E-36FC-48E7-A7D2-E258A450A7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xmlns="" id="{0913A859-977B-477B-8BC8-54ED0F7C57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xmlns="" id="{7AE7A283-621C-4128-9380-2F18A4C2307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xmlns="" id="{9083C7AC-4266-4A44-AFA2-83133DAD90C0}"/>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60" name="Image 59">
                <a:extLst>
                  <a:ext uri="{FF2B5EF4-FFF2-40B4-BE49-F238E27FC236}">
                    <a16:creationId xmlns:a16="http://schemas.microsoft.com/office/drawing/2014/main" xmlns="" id="{CBE807FE-0BF4-44CD-A833-D5A7C1EF7CC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61" name="Image 60">
                <a:extLst>
                  <a:ext uri="{FF2B5EF4-FFF2-40B4-BE49-F238E27FC236}">
                    <a16:creationId xmlns:a16="http://schemas.microsoft.com/office/drawing/2014/main" xmlns="" id="{44E450ED-8EC0-4467-B34D-BBEFA35DF81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xmlns="" id="{EDAED795-37EF-480A-8856-D8DAAF5EF98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9" name="Rectangle 48">
              <a:extLst>
                <a:ext uri="{FF2B5EF4-FFF2-40B4-BE49-F238E27FC236}">
                  <a16:creationId xmlns:a16="http://schemas.microsoft.com/office/drawing/2014/main" xmlns="" id="{2BD39B12-EFAF-41CD-A662-37152D31C15B}"/>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xmlns="" id="{1620B64E-3137-4098-BBBB-3F2AA6F385D2}"/>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xmlns="" id="{2B9EF765-BF97-449B-8C32-9818E156D612}"/>
              </a:ext>
            </a:extLst>
          </p:cNvPr>
          <p:cNvGraphicFramePr>
            <a:graphicFrameLocks noGrp="1"/>
          </p:cNvGraphicFramePr>
          <p:nvPr>
            <p:extLst>
              <p:ext uri="{D42A27DB-BD31-4B8C-83A1-F6EECF244321}">
                <p14:modId xmlns:p14="http://schemas.microsoft.com/office/powerpoint/2010/main" val="4210756142"/>
              </p:ext>
            </p:extLst>
          </p:nvPr>
        </p:nvGraphicFramePr>
        <p:xfrm>
          <a:off x="970537" y="8288183"/>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3" name="Image 32">
            <a:extLst>
              <a:ext uri="{FF2B5EF4-FFF2-40B4-BE49-F238E27FC236}">
                <a16:creationId xmlns:a16="http://schemas.microsoft.com/office/drawing/2014/main" xmlns="" id="{66966B9A-EA2F-4248-9455-38E9791B28C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71225"/>
            <a:ext cx="836628" cy="1405731"/>
          </a:xfrm>
          <a:prstGeom prst="rect">
            <a:avLst/>
          </a:prstGeom>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63094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PADDOCK 5PAP150 (</a:t>
            </a:r>
            <a:r>
              <a:rPr lang="en-US" sz="500" dirty="0" err="1"/>
              <a:t>Szary</a:t>
            </a:r>
            <a:r>
              <a:rPr lang="en-US" sz="500" dirty="0"/>
              <a:t>/</a:t>
            </a:r>
            <a:r>
              <a:rPr lang="en-US" sz="500" dirty="0" err="1"/>
              <a:t>Pomarańczowy</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GB" sz="500" dirty="0" err="1">
                <a:solidFill>
                  <a:srgbClr val="000000"/>
                </a:solidFill>
                <a:cs typeface="Calibri"/>
              </a:rPr>
              <a:t>Kombinezon</a:t>
            </a:r>
            <a:r>
              <a:rPr lang="en-GB" sz="500" dirty="0">
                <a:solidFill>
                  <a:srgbClr val="000000"/>
                </a:solidFill>
                <a:cs typeface="Calibri"/>
              </a:rPr>
              <a:t> </a:t>
            </a:r>
            <a:r>
              <a:rPr lang="fr-FR" sz="500" dirty="0"/>
              <a:t>PADDOCK 5PAB150 (</a:t>
            </a:r>
            <a:r>
              <a:rPr lang="en-US" sz="500" dirty="0" err="1"/>
              <a:t>Szary</a:t>
            </a:r>
            <a:r>
              <a:rPr lang="en-US" sz="500" dirty="0"/>
              <a:t>/</a:t>
            </a:r>
            <a:r>
              <a:rPr lang="en-US" sz="500" dirty="0" err="1"/>
              <a:t>Pomarańczowy</a:t>
            </a:r>
            <a:r>
              <a:rPr lang="fr-FR" sz="500" dirty="0"/>
              <a:t>)</a:t>
            </a:r>
            <a:endParaRPr lang="fr-FR" sz="500" dirty="0">
              <a:cs typeface="Calibri" panose="020F0502020204030204" pitchFamily="34" charset="0"/>
            </a:endParaRPr>
          </a:p>
          <a:p>
            <a:pPr>
              <a:defRPr/>
            </a:pPr>
            <a:r>
              <a:rPr lang="en-US" sz="500" dirty="0" err="1">
                <a:solidFill>
                  <a:srgbClr val="000000"/>
                </a:solidFill>
                <a:cs typeface="Calibri"/>
              </a:rPr>
              <a:t>Ogrodniczki</a:t>
            </a:r>
            <a:r>
              <a:rPr lang="en-US" sz="500" dirty="0">
                <a:solidFill>
                  <a:srgbClr val="000000"/>
                </a:solidFill>
                <a:cs typeface="Calibri"/>
              </a:rPr>
              <a:t> </a:t>
            </a:r>
            <a:r>
              <a:rPr lang="fr-FR" sz="500" dirty="0"/>
              <a:t>PADDOCK 5PAC150 (</a:t>
            </a:r>
            <a:r>
              <a:rPr lang="en-US" sz="500" dirty="0" err="1"/>
              <a:t>Szary</a:t>
            </a:r>
            <a:r>
              <a:rPr lang="en-US" sz="500" dirty="0"/>
              <a:t>/</a:t>
            </a:r>
            <a:r>
              <a:rPr lang="en-US" sz="500" dirty="0" err="1"/>
              <a:t>Pomarańczowy</a:t>
            </a:r>
            <a:r>
              <a:rPr lang="fr-FR" sz="500" dirty="0"/>
              <a:t>)</a:t>
            </a:r>
            <a:endParaRPr lang="en-GB" sz="500" dirty="0">
              <a:solidFill>
                <a:srgbClr val="000000"/>
              </a:solidFill>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60%, </a:t>
            </a:r>
            <a:r>
              <a:rPr lang="en-US" sz="500" b="1" dirty="0" err="1">
                <a:solidFill>
                  <a:srgbClr val="000000"/>
                </a:solidFill>
                <a:latin typeface="+mj-lt"/>
                <a:cs typeface="Calibri"/>
              </a:rPr>
              <a:t>Poliester</a:t>
            </a:r>
            <a:r>
              <a:rPr lang="en-US" sz="500" b="1" dirty="0">
                <a:solidFill>
                  <a:srgbClr val="000000"/>
                </a:solidFill>
                <a:latin typeface="+mj-lt"/>
                <a:cs typeface="Calibri"/>
              </a:rPr>
              <a:t> 40%</a:t>
            </a:r>
            <a:r>
              <a:rPr lang="en-GB" sz="500" b="1" dirty="0">
                <a:solidFill>
                  <a:srgbClr val="000000"/>
                </a:solidFill>
                <a:latin typeface="+mj-lt"/>
                <a:cs typeface="Calibri"/>
              </a:rPr>
              <a:t>, </a:t>
            </a:r>
            <a:r>
              <a:rPr kumimoji="0" lang="en-GB" sz="500" b="1" i="0" u="none" strike="noStrike" kern="1200" cap="none" spc="0" normalizeH="0" baseline="0" noProof="0" dirty="0">
                <a:ln>
                  <a:noFill/>
                </a:ln>
                <a:solidFill>
                  <a:srgbClr val="000000"/>
                </a:solidFill>
                <a:effectLst/>
                <a:uLnTx/>
                <a:uFillTx/>
                <a:latin typeface="+mj-lt"/>
                <a:ea typeface="+mn-ea"/>
                <a:cs typeface="Calibri"/>
              </a:rPr>
              <a:t>245 g/m²</a:t>
            </a:r>
          </a:p>
        </p:txBody>
      </p:sp>
      <p:sp>
        <p:nvSpPr>
          <p:cNvPr id="22" name="Rectangle 21"/>
          <p:cNvSpPr/>
          <p:nvPr/>
        </p:nvSpPr>
        <p:spPr>
          <a:xfrm>
            <a:off x="188800" y="1496616"/>
            <a:ext cx="6552568" cy="57000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lang="en-GB" sz="600" b="1" dirty="0">
                <a:solidFill>
                  <a:srgbClr val="000000"/>
                </a:solidFill>
                <a:latin typeface="Calibri"/>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US" sz="600" b="1" dirty="0" err="1">
                <a:solidFill>
                  <a:srgbClr val="000000"/>
                </a:solidFill>
                <a:latin typeface="Calibri"/>
                <a:cs typeface="Calibri"/>
              </a:rPr>
              <a:t>Ogrodniczki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5PAP150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err="1">
                <a:solidFill>
                  <a:srgbClr val="000000"/>
                </a:solidFill>
                <a:latin typeface="Calibri"/>
                <a:cs typeface="Calibri"/>
              </a:rPr>
              <a:t>Ogrodniczki</a:t>
            </a:r>
            <a:r>
              <a:rPr lang="en-US" sz="600" dirty="0">
                <a:solidFill>
                  <a:srgbClr val="000000"/>
                </a:solidFill>
                <a:latin typeface="Calibri"/>
                <a:cs typeface="Calibri"/>
              </a:rPr>
              <a:t> </a:t>
            </a:r>
            <a:r>
              <a:rPr lang="fr-FR" sz="600" dirty="0">
                <a:solidFill>
                  <a:srgbClr val="000000"/>
                </a:solidFill>
                <a:latin typeface="Calibri"/>
                <a:cs typeface="Calibri"/>
              </a:rPr>
              <a:t>5PAC150 (</a:t>
            </a:r>
            <a:r>
              <a:rPr lang="en-US" sz="600" dirty="0" err="1">
                <a:solidFill>
                  <a:srgbClr val="000000"/>
                </a:solidFill>
                <a:latin typeface="Calibri"/>
                <a:cs typeface="Calibri"/>
              </a:rPr>
              <a:t>Szary</a:t>
            </a:r>
            <a:r>
              <a:rPr lang="en-US" sz="600" dirty="0">
                <a:solidFill>
                  <a:srgbClr val="000000"/>
                </a:solidFill>
                <a:latin typeface="Calibri"/>
                <a:cs typeface="Calibri"/>
              </a:rPr>
              <a:t>/</a:t>
            </a:r>
            <a:r>
              <a:rPr lang="en-US" sz="600" dirty="0" err="1">
                <a:solidFill>
                  <a:srgbClr val="000000"/>
                </a:solidFill>
                <a:latin typeface="Calibri"/>
                <a:cs typeface="Calibri"/>
              </a:rPr>
              <a:t>Pomarańczowy</a:t>
            </a:r>
            <a:r>
              <a:rPr lang="fr-FR" sz="600" dirty="0">
                <a:solidFill>
                  <a:srgbClr val="000000"/>
                </a:solidFill>
                <a:latin typeface="Calibri"/>
                <a:cs typeface="Calibri"/>
              </a:rPr>
              <a:t>)</a:t>
            </a:r>
            <a:r>
              <a:rPr lang="en-GB" sz="600" dirty="0">
                <a:solidFill>
                  <a:srgbClr val="000000"/>
                </a:solidFill>
                <a:latin typeface="Calibri"/>
                <a:cs typeface="Calibri"/>
              </a:rPr>
              <a:t> - </a:t>
            </a:r>
            <a:r>
              <a:rPr lang="en-GB" sz="600" b="1" dirty="0" err="1">
                <a:solidFill>
                  <a:srgbClr val="000000"/>
                </a:solidFill>
                <a:latin typeface="Calibri"/>
                <a:cs typeface="Calibri"/>
              </a:rPr>
              <a:t>Typ</a:t>
            </a:r>
            <a:r>
              <a:rPr lang="en-GB" sz="600" b="1" dirty="0">
                <a:solidFill>
                  <a:srgbClr val="000000"/>
                </a:solidFill>
                <a:latin typeface="Calibri"/>
                <a:cs typeface="Calibri"/>
              </a:rPr>
              <a:t> 2 – </a:t>
            </a:r>
            <a:r>
              <a:rPr lang="en-GB" sz="600" b="1" dirty="0" err="1">
                <a:solidFill>
                  <a:srgbClr val="000000"/>
                </a:solidFill>
                <a:latin typeface="Calibri"/>
                <a:cs typeface="Calibri"/>
              </a:rPr>
              <a:t>Poziom</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Stosuje</a:t>
            </a:r>
            <a:r>
              <a:rPr lang="en-GB" sz="600" dirty="0">
                <a:solidFill>
                  <a:srgbClr val="000000"/>
                </a:solidFill>
                <a:latin typeface="Calibri"/>
                <a:cs typeface="Calibri"/>
              </a:rPr>
              <a:t> </a:t>
            </a:r>
            <a:r>
              <a:rPr lang="en-GB" sz="600" dirty="0" err="1">
                <a:solidFill>
                  <a:srgbClr val="000000"/>
                </a:solidFill>
                <a:latin typeface="Calibri"/>
                <a:cs typeface="Calibri"/>
              </a:rPr>
              <a:t>się</a:t>
            </a:r>
            <a:r>
              <a:rPr lang="en-GB" sz="600" dirty="0">
                <a:solidFill>
                  <a:srgbClr val="000000"/>
                </a:solidFill>
                <a:latin typeface="Calibri"/>
                <a:cs typeface="Calibri"/>
              </a:rPr>
              <a:t> z </a:t>
            </a:r>
            <a:r>
              <a:rPr lang="en-GB" sz="600" dirty="0" err="1">
                <a:solidFill>
                  <a:srgbClr val="000000"/>
                </a:solidFill>
                <a:latin typeface="Calibri"/>
                <a:cs typeface="Calibri"/>
              </a:rPr>
              <a:t>nakolannikami</a:t>
            </a:r>
            <a:r>
              <a:rPr lang="en-GB" sz="600" dirty="0">
                <a:solidFill>
                  <a:srgbClr val="000000"/>
                </a:solidFill>
                <a:latin typeface="Calibri"/>
                <a:cs typeface="Calibri"/>
              </a:rPr>
              <a:t> </a:t>
            </a:r>
            <a:r>
              <a:rPr lang="en-GB" sz="600" dirty="0" err="1">
                <a:solidFill>
                  <a:srgbClr val="000000"/>
                </a:solidFill>
                <a:latin typeface="Calibri"/>
                <a:cs typeface="Calibri"/>
              </a:rPr>
              <a:t>symb</a:t>
            </a:r>
            <a:r>
              <a:rPr lang="en-GB" sz="600" dirty="0">
                <a:solidFill>
                  <a:srgbClr val="000000"/>
                </a:solidFill>
                <a:latin typeface="Calibri"/>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en-US" sz="600" dirty="0" err="1">
                <a:solidFill>
                  <a:srgbClr val="000000"/>
                </a:solidFill>
                <a:latin typeface="Calibri"/>
                <a:cs typeface="Calibri"/>
              </a:rPr>
              <a:t>Nie</a:t>
            </a:r>
            <a:r>
              <a:rPr lang="en-US" sz="600" dirty="0">
                <a:solidFill>
                  <a:srgbClr val="000000"/>
                </a:solidFill>
                <a:latin typeface="Calibri"/>
                <a:cs typeface="Calibri"/>
              </a:rPr>
              <a:t> </a:t>
            </a:r>
            <a:r>
              <a:rPr lang="en-US" sz="600" dirty="0" err="1">
                <a:solidFill>
                  <a:srgbClr val="000000"/>
                </a:solidFill>
                <a:latin typeface="Calibri"/>
                <a:cs typeface="Calibri"/>
              </a:rPr>
              <a:t>wybielać</a:t>
            </a:r>
            <a:r>
              <a:rPr lang="en-US" sz="600" dirty="0">
                <a:solidFill>
                  <a:srgbClr val="000000"/>
                </a:solidFill>
                <a:latin typeface="Calibri"/>
                <a:cs typeface="Calibri"/>
              </a:rPr>
              <a:t>, </a:t>
            </a:r>
            <a:r>
              <a:rPr lang="en-US" sz="600" dirty="0" err="1">
                <a:solidFill>
                  <a:srgbClr val="000000"/>
                </a:solidFill>
                <a:latin typeface="Calibri"/>
                <a:cs typeface="Calibri"/>
              </a:rPr>
              <a:t>czyścić</a:t>
            </a:r>
            <a:r>
              <a:rPr lang="en-US" sz="600" dirty="0">
                <a:solidFill>
                  <a:srgbClr val="000000"/>
                </a:solidFill>
                <a:latin typeface="Calibri"/>
                <a:cs typeface="Calibri"/>
              </a:rPr>
              <a:t> </a:t>
            </a:r>
            <a:r>
              <a:rPr lang="en-US" sz="600" dirty="0" err="1">
                <a:solidFill>
                  <a:srgbClr val="000000"/>
                </a:solidFill>
                <a:latin typeface="Calibri"/>
                <a:cs typeface="Calibri"/>
              </a:rPr>
              <a:t>chemicznie</a:t>
            </a:r>
            <a:r>
              <a:rPr lang="en-US" sz="600" dirty="0">
                <a:solidFill>
                  <a:srgbClr val="000000"/>
                </a:solidFill>
                <a:latin typeface="Calibri"/>
                <a:cs typeface="Calibri"/>
              </a:rPr>
              <a:t> z </a:t>
            </a:r>
            <a:r>
              <a:rPr lang="en-US" sz="600" dirty="0" err="1">
                <a:solidFill>
                  <a:srgbClr val="000000"/>
                </a:solidFill>
                <a:latin typeface="Calibri"/>
                <a:cs typeface="Calibri"/>
              </a:rPr>
              <a:t>użyciem</a:t>
            </a:r>
            <a:r>
              <a:rPr lang="en-US" sz="600" dirty="0">
                <a:solidFill>
                  <a:srgbClr val="000000"/>
                </a:solidFill>
                <a:latin typeface="Calibri"/>
                <a:cs typeface="Calibri"/>
              </a:rPr>
              <a:t> </a:t>
            </a:r>
            <a:r>
              <a:rPr lang="en-US" sz="600" dirty="0" err="1">
                <a:solidFill>
                  <a:srgbClr val="000000"/>
                </a:solidFill>
                <a:latin typeface="Calibri"/>
                <a:cs typeface="Calibri"/>
              </a:rPr>
              <a:t>zwykłych</a:t>
            </a:r>
            <a:r>
              <a:rPr lang="en-US" sz="600" dirty="0">
                <a:solidFill>
                  <a:srgbClr val="000000"/>
                </a:solidFill>
                <a:latin typeface="Calibri"/>
                <a:cs typeface="Calibri"/>
              </a:rPr>
              <a:t> </a:t>
            </a:r>
            <a:r>
              <a:rPr lang="en-US" sz="600" dirty="0" err="1">
                <a:solidFill>
                  <a:srgbClr val="000000"/>
                </a:solidFill>
                <a:latin typeface="Calibri"/>
                <a:cs typeface="Calibri"/>
              </a:rPr>
              <a:t>zwyczajowych</a:t>
            </a:r>
            <a:r>
              <a:rPr lang="en-US" sz="600" dirty="0">
                <a:solidFill>
                  <a:srgbClr val="000000"/>
                </a:solidFill>
                <a:latin typeface="Calibri"/>
                <a:cs typeface="Calibri"/>
              </a:rPr>
              <a:t> </a:t>
            </a:r>
            <a:r>
              <a:rPr lang="en-US" sz="600" dirty="0" err="1">
                <a:solidFill>
                  <a:srgbClr val="000000"/>
                </a:solidFill>
                <a:latin typeface="Calibri"/>
                <a:cs typeface="Calibri"/>
              </a:rPr>
              <a:t>rozpuszczalników</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150°C).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panose="020F0502020204030204" pitchFamily="34" charset="0"/>
                <a:cs typeface="Calibri" panose="020F0502020204030204" pitchFamily="34" charset="0"/>
              </a:rPr>
              <a:t>kolanie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zwolnij</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krawędzie</a:t>
            </a:r>
            <a:r>
              <a:rPr lang="en-US" sz="600" dirty="0">
                <a:solidFill>
                  <a:srgbClr val="000000"/>
                </a:solidFill>
                <a:latin typeface="Calibri" panose="020F0502020204030204" pitchFamily="34" charset="0"/>
                <a:cs typeface="Calibri" panose="020F0502020204030204" pitchFamily="34" charset="0"/>
              </a:rPr>
              <a:t>.</a:t>
            </a:r>
            <a:endParaRPr lang="fr-FR" sz="600" dirty="0">
              <a:solidFill>
                <a:srgbClr val="000000"/>
              </a:solidFill>
              <a:latin typeface="Calibri" panose="020F0502020204030204" pitchFamily="34" charset="0"/>
              <a:cs typeface="Calibri" panose="020F0502020204030204" pitchFamily="34" charset="0"/>
            </a:endParaRPr>
          </a:p>
          <a:p>
            <a:r>
              <a:rPr lang="en-US" sz="600" dirty="0" err="1">
                <a:solidFill>
                  <a:srgbClr val="000000"/>
                </a:solidFill>
                <a:latin typeface="Calibri" panose="020F0502020204030204" pitchFamily="34" charset="0"/>
                <a:cs typeface="Calibri" panose="020F0502020204030204" pitchFamily="34" charset="0"/>
              </a:rPr>
              <a:t>Nakolannik</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utrzymuje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swoim</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miejscu</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podczas</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ruchów</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wykonywanych</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przez</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użytkownika</a:t>
            </a:r>
            <a:r>
              <a:rPr lang="en-US" sz="600" dirty="0">
                <a:solidFill>
                  <a:srgbClr val="000000"/>
                </a:solidFill>
                <a:latin typeface="Calibri" panose="020F0502020204030204" pitchFamily="34" charset="0"/>
                <a:cs typeface="Calibri" panose="020F0502020204030204" pitchFamily="34" charset="0"/>
              </a:rPr>
              <a:t> w </a:t>
            </a:r>
            <a:r>
              <a:rPr lang="en-US" sz="600" dirty="0" err="1">
                <a:solidFill>
                  <a:srgbClr val="000000"/>
                </a:solidFill>
                <a:latin typeface="Calibri" panose="020F0502020204030204" pitchFamily="34" charset="0"/>
                <a:cs typeface="Calibri" panose="020F0502020204030204" pitchFamily="34" charset="0"/>
              </a:rPr>
              <a:t>trakcie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pracy</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klękanie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poruszanie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kolanach</a:t>
            </a:r>
            <a:r>
              <a:rPr lang="en-US" sz="600" dirty="0">
                <a:solidFill>
                  <a:srgbClr val="000000"/>
                </a:solidFill>
                <a:latin typeface="Calibri" panose="020F0502020204030204" pitchFamily="34" charset="0"/>
                <a:cs typeface="Calibri" panose="020F0502020204030204" pitchFamily="34" charset="0"/>
              </a:rPr>
              <a:t>). </a:t>
            </a:r>
          </a:p>
          <a:p>
            <a:endParaRPr lang="en-US" sz="600" dirty="0">
              <a:solidFill>
                <a:srgbClr val="000000"/>
              </a:solidFill>
              <a:latin typeface="Calibri" panose="020F0502020204030204" pitchFamily="34" charset="0"/>
              <a:cs typeface="Calibri" panose="020F0502020204030204" pitchFamily="34" charset="0"/>
            </a:endParaRPr>
          </a:p>
          <a:p>
            <a:pPr eaLnBrk="1" hangingPunct="1">
              <a:lnSpc>
                <a:spcPct val="90000"/>
              </a:lnSpc>
            </a:pPr>
            <a:r>
              <a:rPr lang="pl-PL" altLang="fr-FR" sz="600" b="1" dirty="0">
                <a:solidFill>
                  <a:srgbClr val="000000"/>
                </a:solidFill>
                <a:latin typeface="Calibri" panose="020F0502020204030204" pitchFamily="34" charset="0"/>
                <a:cs typeface="Calibri" panose="020F0502020204030204" pitchFamily="34" charset="0"/>
              </a:rPr>
              <a:t>Ostrzeżenie</a:t>
            </a:r>
            <a:r>
              <a:rPr lang="pl-PL" altLang="fr-FR" sz="600" u="sng" dirty="0">
                <a:latin typeface="Calibri" panose="020F0502020204030204" pitchFamily="34" charset="0"/>
                <a:cs typeface="Calibri" panose="020F0502020204030204" pitchFamily="34" charset="0"/>
              </a:rPr>
              <a:t>:</a:t>
            </a:r>
            <a:r>
              <a:rPr lang="pl-PL"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900038071"/>
              </p:ext>
            </p:extLst>
          </p:nvPr>
        </p:nvGraphicFramePr>
        <p:xfrm>
          <a:off x="1180166" y="7437953"/>
          <a:ext cx="4534834" cy="692656"/>
        </p:xfrm>
        <a:graphic>
          <a:graphicData uri="http://schemas.openxmlformats.org/drawingml/2006/table">
            <a:tbl>
              <a:tblPr firstRow="1" bandRow="1">
                <a:effectLst/>
                <a:tableStyleId>{5C22544A-7EE6-4342-B048-85BDC9FD1C3A}</a:tableStyleId>
              </a:tblPr>
              <a:tblGrid>
                <a:gridCol w="2251793">
                  <a:extLst>
                    <a:ext uri="{9D8B030D-6E8A-4147-A177-3AD203B41FA5}">
                      <a16:colId xmlns:a16="http://schemas.microsoft.com/office/drawing/2014/main" xmlns="" val="20000"/>
                    </a:ext>
                  </a:extLst>
                </a:gridCol>
                <a:gridCol w="2283041">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xmlns="" id="{98620D63-5EDB-4848-9D5B-39FF09A1313D}"/>
              </a:ext>
            </a:extLst>
          </p:cNvPr>
          <p:cNvSpPr txBox="1"/>
          <p:nvPr/>
        </p:nvSpPr>
        <p:spPr>
          <a:xfrm>
            <a:off x="1567867" y="67489"/>
            <a:ext cx="3722302" cy="369332"/>
          </a:xfrm>
          <a:prstGeom prst="rect">
            <a:avLst/>
          </a:prstGeom>
          <a:noFill/>
          <a:ln w="3175">
            <a:noFill/>
          </a:ln>
        </p:spPr>
        <p:txBody>
          <a:bodyPr wrap="none">
            <a:spAutoFit/>
          </a:bodyPr>
          <a:lstStyle/>
          <a:p>
            <a:pPr algn="ctr"/>
            <a:r>
              <a:rPr lang="it-IT" sz="1200" b="1" dirty="0"/>
              <a:t>Spodnie</a:t>
            </a:r>
            <a:r>
              <a:rPr lang="en-GB" sz="1200" b="1" dirty="0"/>
              <a:t>, </a:t>
            </a:r>
            <a:r>
              <a:rPr lang="en-US" sz="1200" b="1" dirty="0" err="1"/>
              <a:t>Kombinezon</a:t>
            </a:r>
            <a:r>
              <a:rPr lang="en-GB" sz="1200" b="1" dirty="0"/>
              <a:t> &amp; </a:t>
            </a:r>
            <a:r>
              <a:rPr lang="en-US" sz="1200" b="1" dirty="0" err="1"/>
              <a:t>Ogrodniczki</a:t>
            </a:r>
            <a:r>
              <a:rPr lang="en-US" dirty="0"/>
              <a:t> </a:t>
            </a:r>
            <a:r>
              <a:rPr lang="fr-FR" sz="1200" b="1" dirty="0"/>
              <a:t>PADDOCK</a:t>
            </a:r>
            <a:endParaRPr lang="en-GB" sz="3600" dirty="0"/>
          </a:p>
        </p:txBody>
      </p:sp>
      <p:grpSp>
        <p:nvGrpSpPr>
          <p:cNvPr id="24" name="Group 49">
            <a:extLst>
              <a:ext uri="{FF2B5EF4-FFF2-40B4-BE49-F238E27FC236}">
                <a16:creationId xmlns:a16="http://schemas.microsoft.com/office/drawing/2014/main" xmlns=""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xmlns=""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xmlns="" id="{6725331F-FE4A-4CD0-AD8E-766733752784}"/>
              </a:ext>
            </a:extLst>
          </p:cNvPr>
          <p:cNvGrpSpPr/>
          <p:nvPr/>
        </p:nvGrpSpPr>
        <p:grpSpPr>
          <a:xfrm>
            <a:off x="3505200" y="3352800"/>
            <a:ext cx="1384012" cy="236899"/>
            <a:chOff x="637356" y="2836135"/>
            <a:chExt cx="1737256" cy="297363"/>
          </a:xfrm>
        </p:grpSpPr>
        <p:grpSp>
          <p:nvGrpSpPr>
            <p:cNvPr id="44" name="Groupe 43">
              <a:extLst>
                <a:ext uri="{FF2B5EF4-FFF2-40B4-BE49-F238E27FC236}">
                  <a16:creationId xmlns:a16="http://schemas.microsoft.com/office/drawing/2014/main" xmlns="" id="{4BEC1A10-5D3D-4C61-B7C6-715E23AF597D}"/>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xmlns="" id="{1E71DCE0-4647-45DE-AFB4-2FB28A80CD75}"/>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xmlns="" id="{E6B4FC09-7BEF-4BB0-BF1B-684E2A6F87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D6ABE87F-B5B4-4D82-837A-F151FFA1E1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2B60170C-DBC1-4061-BB5B-526A47C009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84592AFA-4BBE-497E-AE21-726008DC803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C9144749-10B6-49B0-8841-B9F3E1447E3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xmlns="" id="{1DAFD860-D15A-4C06-AE15-AE6D0B54247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xmlns="" id="{CDE0635C-5AB7-4120-B0C4-6ED43D5E9DF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xmlns="" id="{D8B6DEBB-6B09-4C91-BA5F-E74BB887B81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xmlns="" id="{0C41BF54-87A8-46F0-9B31-910221B1C8D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xmlns="" id="{E8909AF2-FC92-4AA3-94DB-C073B459832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xmlns="" id="{2AACA295-EE48-4CB5-BF04-2444027074A9}"/>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1" name="Tableau 30">
            <a:extLst>
              <a:ext uri="{FF2B5EF4-FFF2-40B4-BE49-F238E27FC236}">
                <a16:creationId xmlns:a16="http://schemas.microsoft.com/office/drawing/2014/main" xmlns="" id="{2BC46103-EB70-4FAB-AEFA-6E3BE65F9AA6}"/>
              </a:ext>
            </a:extLst>
          </p:cNvPr>
          <p:cNvGraphicFramePr>
            <a:graphicFrameLocks noGrp="1"/>
          </p:cNvGraphicFramePr>
          <p:nvPr>
            <p:extLst>
              <p:ext uri="{D42A27DB-BD31-4B8C-83A1-F6EECF244321}">
                <p14:modId xmlns:p14="http://schemas.microsoft.com/office/powerpoint/2010/main" val="2395804710"/>
              </p:ext>
            </p:extLst>
          </p:nvPr>
        </p:nvGraphicFramePr>
        <p:xfrm>
          <a:off x="970537" y="8255721"/>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2" name="Image 31">
            <a:extLst>
              <a:ext uri="{FF2B5EF4-FFF2-40B4-BE49-F238E27FC236}">
                <a16:creationId xmlns:a16="http://schemas.microsoft.com/office/drawing/2014/main" xmlns="" id="{386CB59C-8B74-40A4-9C5F-72B6932331A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8763"/>
            <a:ext cx="836628" cy="1405731"/>
          </a:xfrm>
          <a:prstGeom prst="rect">
            <a:avLst/>
          </a:prstGeom>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9277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lang="en-GB" sz="600" b="1" dirty="0">
                <a:solidFill>
                  <a:srgbClr val="000000"/>
                </a:solidFill>
                <a:latin typeface="Calibri"/>
                <a:cs typeface="Calibri"/>
              </a:rPr>
              <a: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 e C</a:t>
            </a:r>
            <a:r>
              <a:rPr lang="pt-PT" sz="600" b="1" dirty="0">
                <a:solidFill>
                  <a:srgbClr val="000000"/>
                </a:solidFill>
                <a:latin typeface="Calibri"/>
                <a:cs typeface="Calibri"/>
              </a:rPr>
              <a:t>ombinação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5PAP150 (</a:t>
            </a:r>
            <a:r>
              <a:rPr lang="pt-PT" sz="600" dirty="0">
                <a:solidFill>
                  <a:srgbClr val="000000"/>
                </a:solidFill>
                <a:latin typeface="Calibri"/>
                <a:cs typeface="Calibri"/>
              </a:rPr>
              <a:t>Cinzento/Laranja</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pt-PT" sz="600" dirty="0">
                <a:solidFill>
                  <a:srgbClr val="000000"/>
                </a:solidFill>
                <a:latin typeface="Calibri"/>
                <a:cs typeface="Calibri"/>
              </a:rPr>
              <a:t>Cinzento/Laranja)</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200" b="0" i="0" u="none" strike="noStrike" kern="1200" cap="none" spc="0" normalizeH="0" baseline="0" noProof="0" dirty="0">
                <a:ln>
                  <a:noFill/>
                </a:ln>
                <a:solidFill>
                  <a:srgbClr val="000000"/>
                </a:solidFill>
                <a:effectLst/>
                <a:uLnTx/>
                <a:uFillTx/>
                <a:latin typeface="Calibri"/>
                <a:ea typeface="+mn-ea"/>
                <a:cs typeface="Calibri"/>
              </a:rPr>
              <a:t>		</a:t>
            </a:r>
            <a:r>
              <a:rPr lang="pt-PT" altLang="fr-FR" sz="600" dirty="0">
                <a:latin typeface="Calibri" panose="020F0502020204030204" pitchFamily="34" charset="0"/>
                <a:cs typeface="Calibri" panose="020F0502020204030204" pitchFamily="34" charset="0"/>
              </a:rPr>
              <a:t>C</a:t>
            </a:r>
            <a:r>
              <a:rPr lang="pt-PT" sz="600" dirty="0">
                <a:latin typeface="Calibri" panose="020F0502020204030204" pitchFamily="34" charset="0"/>
                <a:cs typeface="Calibri" panose="020F0502020204030204" pitchFamily="34" charset="0"/>
              </a:rPr>
              <a:t>ombinação </a:t>
            </a:r>
            <a:r>
              <a:rPr lang="fr-FR" sz="600" dirty="0">
                <a:latin typeface="Calibri" panose="020F0502020204030204" pitchFamily="34" charset="0"/>
                <a:cs typeface="Calibri" panose="020F0502020204030204" pitchFamily="34" charset="0"/>
              </a:rPr>
              <a:t>5PAC150 (</a:t>
            </a:r>
            <a:r>
              <a:rPr lang="pt-PT" sz="600" dirty="0">
                <a:latin typeface="Calibri" panose="020F0502020204030204" pitchFamily="34" charset="0"/>
                <a:cs typeface="Calibri" panose="020F0502020204030204" pitchFamily="34" charset="0"/>
              </a:rPr>
              <a:t>Cinzento/Laranja</a:t>
            </a:r>
            <a:r>
              <a:rPr lang="fr-FR" sz="600" dirty="0">
                <a:latin typeface="Calibri" panose="020F0502020204030204" pitchFamily="34" charset="0"/>
                <a:cs typeface="Calibri" panose="020F0502020204030204" pitchFamily="34" charset="0"/>
              </a:rPr>
              <a:t>)</a:t>
            </a:r>
            <a:r>
              <a:rPr lang="en-GB" sz="600" b="1" dirty="0">
                <a:solidFill>
                  <a:srgbClr val="000000"/>
                </a:solidFill>
                <a:latin typeface="Calibri"/>
                <a:cs typeface="Calibri"/>
              </a:rPr>
              <a:t> - Tipo 2 - </a:t>
            </a:r>
            <a:r>
              <a:rPr lang="en-GB" sz="600" b="1" dirty="0" err="1">
                <a:solidFill>
                  <a:srgbClr val="000000"/>
                </a:solidFill>
                <a:latin typeface="Calibri"/>
                <a:cs typeface="Calibri"/>
              </a:rPr>
              <a:t>Nível</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Aplicável</a:t>
            </a:r>
            <a:r>
              <a:rPr lang="en-GB" sz="600" dirty="0">
                <a:solidFill>
                  <a:srgbClr val="000000"/>
                </a:solidFill>
                <a:latin typeface="Calibri"/>
                <a:cs typeface="Calibri"/>
              </a:rPr>
              <a:t> com </a:t>
            </a:r>
            <a:r>
              <a:rPr lang="en-GB" sz="600" dirty="0" err="1">
                <a:solidFill>
                  <a:srgbClr val="000000"/>
                </a:solidFill>
                <a:latin typeface="Calibri"/>
                <a:cs typeface="Calibri"/>
              </a:rPr>
              <a:t>Joelheiras</a:t>
            </a:r>
            <a:r>
              <a:rPr lang="en-GB" sz="600" dirty="0">
                <a:solidFill>
                  <a:srgbClr val="000000"/>
                </a:solidFill>
                <a:latin typeface="Calibri"/>
                <a:cs typeface="Calibri"/>
              </a:rPr>
              <a:t> ref.ª 8KNEE)</a:t>
            </a:r>
            <a:endParaRPr lang="en-GB"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PT" sz="600" dirty="0">
                <a:solidFill>
                  <a:srgbClr val="000000"/>
                </a:solidFill>
                <a:latin typeface="Calibri"/>
                <a:cs typeface="Calibri"/>
              </a:rPr>
              <a:t>Não utilizar lixívia, lavar a seco com solventes habituais permitidos.</a:t>
            </a:r>
            <a:endParaRPr lang="fr-FR" sz="600" dirty="0">
              <a:solidFill>
                <a:srgbClr val="000000"/>
              </a:solidFill>
              <a:latin typeface="Calibri"/>
              <a:cs typeface="Calibri"/>
            </a:endParaRPr>
          </a:p>
          <a:p>
            <a:r>
              <a:rPr lang="pt-PT" sz="600" dirty="0">
                <a:solidFill>
                  <a:srgbClr val="000000"/>
                </a:solidFill>
                <a:latin typeface="Calibri"/>
                <a:cs typeface="Calibri"/>
              </a:rPr>
              <a:t>Engomar a uma temperatura média (inferior a 150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Recomendações</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latin typeface="Calibri" panose="020F0502020204030204" pitchFamily="34" charset="0"/>
              <a:cs typeface="Calibri" panose="020F0502020204030204" pitchFamily="34" charset="0"/>
            </a:endParaRPr>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eaLnBrk="1" hangingPunct="1">
              <a:lnSpc>
                <a:spcPct val="90000"/>
              </a:lnSpc>
            </a:pPr>
            <a:endParaRPr lang="pt-PT"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566740485"/>
              </p:ext>
            </p:extLst>
          </p:nvPr>
        </p:nvGraphicFramePr>
        <p:xfrm>
          <a:off x="1743824" y="7391400"/>
          <a:ext cx="4428375" cy="692656"/>
        </p:xfrm>
        <a:graphic>
          <a:graphicData uri="http://schemas.openxmlformats.org/drawingml/2006/table">
            <a:tbl>
              <a:tblPr firstRow="1" bandRow="1">
                <a:effectLst/>
                <a:tableStyleId>{5C22544A-7EE6-4342-B048-85BDC9FD1C3A}</a:tableStyleId>
              </a:tblPr>
              <a:tblGrid>
                <a:gridCol w="2294776">
                  <a:extLst>
                    <a:ext uri="{9D8B030D-6E8A-4147-A177-3AD203B41FA5}">
                      <a16:colId xmlns:a16="http://schemas.microsoft.com/office/drawing/2014/main" xmlns="" val="20000"/>
                    </a:ext>
                  </a:extLst>
                </a:gridCol>
                <a:gridCol w="2133599">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3"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09600"/>
            <a:ext cx="22455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PADDOCK 5PAP150 (</a:t>
            </a:r>
            <a:r>
              <a:rPr lang="pt-PT" sz="500" dirty="0"/>
              <a:t>Cinzento/Laranja</a:t>
            </a:r>
            <a:r>
              <a:rPr lang="fr-FR" sz="500" dirty="0"/>
              <a:t>)</a:t>
            </a:r>
            <a:endParaRPr lang="en-GB" sz="500" dirty="0">
              <a:solidFill>
                <a:srgbClr val="000000"/>
              </a:solidFill>
              <a:cs typeface="Calibri"/>
            </a:endParaRPr>
          </a:p>
          <a:p>
            <a:pPr>
              <a:defRPr/>
            </a:pPr>
            <a:r>
              <a:rPr lang="pt-PT" sz="500" dirty="0"/>
              <a:t>M</a:t>
            </a:r>
            <a:r>
              <a:rPr lang="pt-PT" altLang="fr-FR" sz="500" dirty="0"/>
              <a:t>acacão</a:t>
            </a:r>
            <a:r>
              <a:rPr lang="en-GB" sz="500" dirty="0">
                <a:solidFill>
                  <a:srgbClr val="000000"/>
                </a:solidFill>
                <a:cs typeface="Calibri"/>
              </a:rPr>
              <a:t> </a:t>
            </a:r>
            <a:r>
              <a:rPr lang="fr-FR" sz="500" dirty="0"/>
              <a:t>PADDOCK 5PAB150 (</a:t>
            </a:r>
            <a:r>
              <a:rPr lang="pt-PT" sz="500" dirty="0"/>
              <a:t>Cinzento/Laranja</a:t>
            </a:r>
            <a:r>
              <a:rPr lang="fr-FR" sz="500" dirty="0"/>
              <a:t>)</a:t>
            </a:r>
            <a:endParaRPr lang="pt-PT" sz="500" dirty="0"/>
          </a:p>
          <a:p>
            <a:pPr>
              <a:defRPr/>
            </a:pPr>
            <a:r>
              <a:rPr lang="pt-PT" altLang="fr-FR" sz="500" dirty="0"/>
              <a:t>C</a:t>
            </a:r>
            <a:r>
              <a:rPr lang="pt-PT" sz="500" dirty="0"/>
              <a:t>ombinação </a:t>
            </a:r>
            <a:r>
              <a:rPr lang="fr-FR" sz="500" dirty="0"/>
              <a:t>PADDOCK 5PAC150 (</a:t>
            </a:r>
            <a:r>
              <a:rPr lang="pt-PT" sz="500" dirty="0"/>
              <a:t>Cinzento/Laranja</a:t>
            </a:r>
            <a:r>
              <a:rPr lang="fr-FR" sz="500" dirty="0"/>
              <a:t>)</a:t>
            </a:r>
            <a:endParaRPr lang="en-GB" sz="500" dirty="0"/>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pt-PT" sz="500" b="1" dirty="0">
                <a:solidFill>
                  <a:srgbClr val="000000"/>
                </a:solidFill>
                <a:latin typeface="+mj-lt"/>
                <a:cs typeface="Calibri"/>
              </a:rPr>
              <a:t>40%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xmlns="" id="{45C392C5-5B3F-4A10-99EB-665411335D3B}"/>
              </a:ext>
            </a:extLst>
          </p:cNvPr>
          <p:cNvSpPr txBox="1"/>
          <p:nvPr/>
        </p:nvSpPr>
        <p:spPr>
          <a:xfrm>
            <a:off x="1780263" y="67489"/>
            <a:ext cx="3297506" cy="276999"/>
          </a:xfrm>
          <a:prstGeom prst="rect">
            <a:avLst/>
          </a:prstGeom>
          <a:noFill/>
          <a:ln w="3175">
            <a:noFill/>
          </a:ln>
        </p:spPr>
        <p:txBody>
          <a:bodyPr wrap="none">
            <a:spAutoFit/>
          </a:bodyPr>
          <a:lstStyle/>
          <a:p>
            <a:pPr algn="ctr"/>
            <a:r>
              <a:rPr lang="pt-BR" sz="1200" b="1" dirty="0"/>
              <a:t>Calças</a:t>
            </a:r>
            <a:r>
              <a:rPr lang="en-GB" sz="1200" b="1" dirty="0"/>
              <a:t>,</a:t>
            </a:r>
            <a:r>
              <a:rPr lang="pt-PT" sz="1200" b="1" dirty="0"/>
              <a:t>M</a:t>
            </a:r>
            <a:r>
              <a:rPr lang="pt-PT" altLang="fr-FR" sz="1200" b="1" dirty="0"/>
              <a:t>acacão </a:t>
            </a:r>
            <a:r>
              <a:rPr lang="en-GB" sz="1200" b="1" dirty="0"/>
              <a:t>&amp;</a:t>
            </a:r>
            <a:r>
              <a:rPr lang="pt-PT" altLang="fr-FR" sz="1200" b="1" dirty="0"/>
              <a:t> C</a:t>
            </a:r>
            <a:r>
              <a:rPr lang="pt-PT" sz="1200" b="1" dirty="0"/>
              <a:t>ombinação</a:t>
            </a: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xmlns=""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xmlns=""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44" name="Groupe 43">
            <a:extLst>
              <a:ext uri="{FF2B5EF4-FFF2-40B4-BE49-F238E27FC236}">
                <a16:creationId xmlns:a16="http://schemas.microsoft.com/office/drawing/2014/main" xmlns="" id="{B33103BC-0C1E-4E20-A3D1-F80F30438C52}"/>
              </a:ext>
            </a:extLst>
          </p:cNvPr>
          <p:cNvGrpSpPr/>
          <p:nvPr/>
        </p:nvGrpSpPr>
        <p:grpSpPr>
          <a:xfrm>
            <a:off x="3490484" y="3124200"/>
            <a:ext cx="1384012" cy="236899"/>
            <a:chOff x="637356" y="2836135"/>
            <a:chExt cx="1737256" cy="297363"/>
          </a:xfrm>
        </p:grpSpPr>
        <p:grpSp>
          <p:nvGrpSpPr>
            <p:cNvPr id="45" name="Groupe 44">
              <a:extLst>
                <a:ext uri="{FF2B5EF4-FFF2-40B4-BE49-F238E27FC236}">
                  <a16:creationId xmlns:a16="http://schemas.microsoft.com/office/drawing/2014/main" xmlns="" id="{0C766A9B-97F5-4E0A-B9F5-90B7E3706440}"/>
                </a:ext>
              </a:extLst>
            </p:cNvPr>
            <p:cNvGrpSpPr/>
            <p:nvPr/>
          </p:nvGrpSpPr>
          <p:grpSpPr>
            <a:xfrm>
              <a:off x="702350" y="2836135"/>
              <a:ext cx="1672262" cy="297363"/>
              <a:chOff x="682021" y="2758182"/>
              <a:chExt cx="1672262" cy="297363"/>
            </a:xfrm>
          </p:grpSpPr>
          <p:grpSp>
            <p:nvGrpSpPr>
              <p:cNvPr id="53" name="Groupe 34">
                <a:extLst>
                  <a:ext uri="{FF2B5EF4-FFF2-40B4-BE49-F238E27FC236}">
                    <a16:creationId xmlns:a16="http://schemas.microsoft.com/office/drawing/2014/main" xmlns="" id="{EC2D7D59-6D41-4DD8-AB40-1ADF6BBBF8CF}"/>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xmlns="" id="{23381B02-C52A-4C7C-9770-69541153D2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xmlns="" id="{30932DB2-07B1-471D-A59D-096B9C9F7DD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xmlns="" id="{B06420B6-8555-4A5B-B322-BBABEB34BE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xmlns="" id="{DB4725D6-7B6F-47B6-AABA-D409700A6A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xmlns="" id="{6D74C2A2-45B4-4755-823E-5E34A8CE7BF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5" name="Rectangle 54">
                <a:extLst>
                  <a:ext uri="{FF2B5EF4-FFF2-40B4-BE49-F238E27FC236}">
                    <a16:creationId xmlns:a16="http://schemas.microsoft.com/office/drawing/2014/main" xmlns="" id="{72B767AB-89AA-420F-BF5E-0CC51E2F6EB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xmlns="" id="{E67D0177-6EF7-4EC7-AA77-440FF8A75D6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7" name="Image 56">
                <a:extLst>
                  <a:ext uri="{FF2B5EF4-FFF2-40B4-BE49-F238E27FC236}">
                    <a16:creationId xmlns:a16="http://schemas.microsoft.com/office/drawing/2014/main" xmlns="" id="{CC4F274B-EF63-4480-A7DE-9D89E5DA7E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xmlns="" id="{54DB6F29-2047-44F3-BD21-331A87CA6DC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6" name="Rectangle 45">
              <a:extLst>
                <a:ext uri="{FF2B5EF4-FFF2-40B4-BE49-F238E27FC236}">
                  <a16:creationId xmlns:a16="http://schemas.microsoft.com/office/drawing/2014/main" xmlns="" id="{F8FDE377-26A4-46CC-A83E-F31733BB1E5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xmlns="" id="{B838C3B6-501A-41F5-9C46-AB8F56702B2B}"/>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2" name="Tableau 31">
            <a:extLst>
              <a:ext uri="{FF2B5EF4-FFF2-40B4-BE49-F238E27FC236}">
                <a16:creationId xmlns:a16="http://schemas.microsoft.com/office/drawing/2014/main" xmlns="" id="{EE7201E5-2B4F-4197-A02A-92B76ACDAF0E}"/>
              </a:ext>
            </a:extLst>
          </p:cNvPr>
          <p:cNvGraphicFramePr>
            <a:graphicFrameLocks noGrp="1"/>
          </p:cNvGraphicFramePr>
          <p:nvPr>
            <p:extLst>
              <p:ext uri="{D42A27DB-BD31-4B8C-83A1-F6EECF244321}">
                <p14:modId xmlns:p14="http://schemas.microsoft.com/office/powerpoint/2010/main" val="3731397198"/>
              </p:ext>
            </p:extLst>
          </p:nvPr>
        </p:nvGraphicFramePr>
        <p:xfrm>
          <a:off x="970537" y="8251700"/>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3" name="Image 32">
            <a:extLst>
              <a:ext uri="{FF2B5EF4-FFF2-40B4-BE49-F238E27FC236}">
                <a16:creationId xmlns:a16="http://schemas.microsoft.com/office/drawing/2014/main" xmlns="" id="{9B0D89C2-2383-4410-B515-2D7D649D141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4742"/>
            <a:ext cx="836628" cy="1405731"/>
          </a:xfrm>
          <a:prstGeom prst="rect">
            <a:avLst/>
          </a:prstGeom>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632311"/>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lang="en-GB" sz="600" b="1" dirty="0" err="1">
                <a:solidFill>
                  <a:srgbClr val="000000"/>
                </a:solidFill>
                <a:latin typeface="Calibri"/>
                <a:cs typeface="Calibri"/>
              </a:rPr>
              <a:t>Tunked</a:t>
            </a:r>
            <a:r>
              <a:rPr lang="en-GB" sz="600" b="1" dirty="0">
                <a:solidFill>
                  <a:srgbClr val="000000"/>
                </a:solidFill>
                <a:latin typeface="Calibri"/>
                <a:cs typeface="Calibri"/>
              </a:rPr>
              <a:t> </a:t>
            </a:r>
            <a:r>
              <a:rPr lang="en-GB" sz="600" b="1" dirty="0" err="1">
                <a:solidFill>
                  <a:srgbClr val="000000"/>
                </a:solidFill>
                <a:latin typeface="Calibri"/>
                <a:cs typeface="Calibri"/>
              </a:rPr>
              <a:t>ja</a:t>
            </a:r>
            <a:r>
              <a:rPr lang="en-GB" sz="600" b="1" dirty="0">
                <a:solidFill>
                  <a:srgbClr val="000000"/>
                </a:solidFill>
                <a:latin typeface="Calibri"/>
                <a:cs typeface="Calibri"/>
              </a:rPr>
              <a:t> </a:t>
            </a:r>
            <a:r>
              <a:rPr lang="en-US" sz="600" b="1" dirty="0" err="1">
                <a:solidFill>
                  <a:srgbClr val="000000"/>
                </a:solidFill>
                <a:latin typeface="Calibri"/>
                <a:cs typeface="Calibri"/>
              </a:rPr>
              <a:t>Kombinesoon</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5PAP150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a:t>
            </a:r>
            <a:r>
              <a:rPr lang="fr-FR" sz="600" dirty="0">
                <a:solidFill>
                  <a:srgbClr val="000000"/>
                </a:solidFill>
                <a:latin typeface="Calibri"/>
                <a:cs typeface="Calibri"/>
              </a:rPr>
              <a:t>5PAB150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lang="en-GB" sz="600" dirty="0">
                <a:solidFill>
                  <a:srgbClr val="000000"/>
                </a:solidFill>
                <a:latin typeface="Calibri"/>
                <a:cs typeface="Calibri"/>
              </a:rPr>
              <a:t>		</a:t>
            </a:r>
            <a:r>
              <a:rPr lang="en-US" sz="600" dirty="0" err="1">
                <a:solidFill>
                  <a:srgbClr val="000000"/>
                </a:solidFill>
                <a:latin typeface="Calibri"/>
                <a:cs typeface="Calibri"/>
              </a:rPr>
              <a:t>Kombinesoon</a:t>
            </a:r>
            <a:r>
              <a:rPr lang="en-US" sz="600" dirty="0">
                <a:solidFill>
                  <a:srgbClr val="000000"/>
                </a:solidFill>
                <a:latin typeface="Calibri"/>
                <a:cs typeface="Calibri"/>
              </a:rPr>
              <a:t> </a:t>
            </a:r>
            <a:r>
              <a:rPr lang="fr-FR" sz="600" dirty="0">
                <a:solidFill>
                  <a:srgbClr val="000000"/>
                </a:solidFill>
                <a:latin typeface="Calibri"/>
                <a:cs typeface="Calibri"/>
              </a:rPr>
              <a:t>5PAC150 (</a:t>
            </a:r>
            <a:r>
              <a:rPr lang="en-US" sz="600" dirty="0">
                <a:solidFill>
                  <a:srgbClr val="000000"/>
                </a:solidFill>
                <a:latin typeface="Calibri"/>
                <a:cs typeface="Calibri"/>
              </a:rPr>
              <a:t>Hall/</a:t>
            </a:r>
            <a:r>
              <a:rPr lang="en-US" sz="600" dirty="0" err="1">
                <a:solidFill>
                  <a:srgbClr val="000000"/>
                </a:solidFill>
                <a:latin typeface="Calibri"/>
                <a:cs typeface="Calibri"/>
              </a:rPr>
              <a:t>Oranž</a:t>
            </a:r>
            <a:r>
              <a:rPr lang="fr-FR" sz="600" dirty="0">
                <a:solidFill>
                  <a:srgbClr val="000000"/>
                </a:solidFill>
                <a:latin typeface="Calibri"/>
                <a:cs typeface="Calibri"/>
              </a:rPr>
              <a:t>) </a:t>
            </a:r>
            <a:r>
              <a:rPr lang="en-GB" sz="600" dirty="0">
                <a:solidFill>
                  <a:srgbClr val="000000"/>
                </a:solidFill>
                <a:latin typeface="Calibri"/>
                <a:cs typeface="Calibri"/>
              </a:rPr>
              <a:t>- </a:t>
            </a:r>
            <a:r>
              <a:rPr lang="en-GB" sz="600" b="1" dirty="0" err="1">
                <a:solidFill>
                  <a:srgbClr val="000000"/>
                </a:solidFill>
                <a:latin typeface="Calibri"/>
                <a:cs typeface="Calibri"/>
              </a:rPr>
              <a:t>tüüp</a:t>
            </a:r>
            <a:r>
              <a:rPr lang="en-GB" sz="600" b="1" dirty="0">
                <a:solidFill>
                  <a:srgbClr val="000000"/>
                </a:solidFill>
                <a:latin typeface="Calibri"/>
                <a:cs typeface="Calibri"/>
              </a:rPr>
              <a:t> 2 – </a:t>
            </a:r>
            <a:r>
              <a:rPr lang="en-GB" sz="600" b="1" dirty="0" err="1">
                <a:solidFill>
                  <a:srgbClr val="000000"/>
                </a:solidFill>
                <a:latin typeface="Calibri"/>
                <a:cs typeface="Calibri"/>
              </a:rPr>
              <a:t>tase</a:t>
            </a:r>
            <a:r>
              <a:rPr lang="en-GB" sz="600" b="1" dirty="0">
                <a:solidFill>
                  <a:srgbClr val="000000"/>
                </a:solidFill>
                <a:latin typeface="Calibri"/>
                <a:cs typeface="Calibri"/>
              </a:rPr>
              <a:t> 0 </a:t>
            </a:r>
            <a:r>
              <a:rPr lang="en-GB" sz="600" dirty="0">
                <a:solidFill>
                  <a:srgbClr val="000000"/>
                </a:solidFill>
                <a:latin typeface="Calibri"/>
                <a:cs typeface="Calibri"/>
              </a:rPr>
              <a:t>(</a:t>
            </a:r>
            <a:r>
              <a:rPr lang="en-GB" sz="600" dirty="0" err="1">
                <a:solidFill>
                  <a:srgbClr val="000000"/>
                </a:solidFill>
                <a:latin typeface="Calibri"/>
                <a:cs typeface="Calibri"/>
              </a:rPr>
              <a:t>kohalduv</a:t>
            </a:r>
            <a:r>
              <a:rPr lang="en-GB" sz="600" dirty="0">
                <a:solidFill>
                  <a:srgbClr val="000000"/>
                </a:solidFill>
                <a:latin typeface="Calibri"/>
                <a:cs typeface="Calibri"/>
              </a:rPr>
              <a:t> </a:t>
            </a:r>
            <a:r>
              <a:rPr lang="en-GB" sz="600" dirty="0" err="1">
                <a:solidFill>
                  <a:srgbClr val="000000"/>
                </a:solidFill>
                <a:latin typeface="Calibri"/>
                <a:cs typeface="Calibri"/>
              </a:rPr>
              <a:t>põlvekaitsetega</a:t>
            </a:r>
            <a:r>
              <a:rPr lang="en-GB" sz="600" dirty="0">
                <a:solidFill>
                  <a:srgbClr val="000000"/>
                </a:solidFill>
                <a:latin typeface="Calibri"/>
                <a:cs typeface="Calibri"/>
              </a:rPr>
              <a:t> </a:t>
            </a:r>
            <a:r>
              <a:rPr lang="en-GB" sz="600" dirty="0" err="1">
                <a:solidFill>
                  <a:srgbClr val="000000"/>
                </a:solidFill>
                <a:latin typeface="Calibri"/>
                <a:cs typeface="Calibri"/>
              </a:rPr>
              <a:t>viitenumbriga</a:t>
            </a:r>
            <a:r>
              <a:rPr lang="en-GB" sz="600" dirty="0">
                <a:solidFill>
                  <a:srgbClr val="000000"/>
                </a:solidFill>
                <a:latin typeface="Calibri"/>
                <a:cs typeface="Calibri"/>
              </a:rPr>
              <a:t> 8KNEE)</a:t>
            </a:r>
            <a:endParaRPr lang="pt-PT" sz="600" dirty="0">
              <a:solidFill>
                <a:srgbClr val="000000"/>
              </a:solidFill>
              <a:latin typeface="Calibri"/>
              <a:cs typeface="Calibri"/>
            </a:endParaRPr>
          </a:p>
          <a:p>
            <a:pPr>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on </a:t>
            </a:r>
            <a:r>
              <a:rPr lang="en-US" sz="600" dirty="0" err="1">
                <a:solidFill>
                  <a:srgbClr val="000000"/>
                </a:solidFill>
                <a:latin typeface="Calibri"/>
                <a:cs typeface="Calibri"/>
              </a:rPr>
              <a:t>keemiline</a:t>
            </a:r>
            <a:r>
              <a:rPr lang="en-US" sz="600" dirty="0">
                <a:solidFill>
                  <a:srgbClr val="000000"/>
                </a:solidFill>
                <a:latin typeface="Calibri"/>
                <a:cs typeface="Calibri"/>
              </a:rPr>
              <a:t> </a:t>
            </a:r>
            <a:r>
              <a:rPr lang="en-US" sz="600" dirty="0" err="1">
                <a:solidFill>
                  <a:srgbClr val="000000"/>
                </a:solidFill>
                <a:latin typeface="Calibri"/>
                <a:cs typeface="Calibri"/>
              </a:rPr>
              <a:t>puhastus</a:t>
            </a:r>
            <a:r>
              <a:rPr lang="en-US" sz="600" dirty="0">
                <a:solidFill>
                  <a:srgbClr val="000000"/>
                </a:solidFill>
                <a:latin typeface="Calibri"/>
                <a:cs typeface="Calibri"/>
              </a:rPr>
              <a:t> </a:t>
            </a:r>
            <a:r>
              <a:rPr lang="en-US" sz="600" dirty="0" err="1">
                <a:solidFill>
                  <a:srgbClr val="000000"/>
                </a:solidFill>
                <a:latin typeface="Calibri"/>
                <a:cs typeface="Calibri"/>
              </a:rPr>
              <a:t>tavaliste</a:t>
            </a:r>
            <a:r>
              <a:rPr lang="en-US" sz="600" dirty="0">
                <a:solidFill>
                  <a:srgbClr val="000000"/>
                </a:solidFill>
                <a:latin typeface="Calibri"/>
                <a:cs typeface="Calibri"/>
              </a:rPr>
              <a:t> </a:t>
            </a:r>
            <a:r>
              <a:rPr lang="en-US" sz="600" dirty="0" err="1">
                <a:solidFill>
                  <a:srgbClr val="000000"/>
                </a:solidFill>
                <a:latin typeface="Calibri"/>
                <a:cs typeface="Calibri"/>
              </a:rPr>
              <a:t>lahustitega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150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Soovitused</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Hoiatus</a:t>
            </a:r>
            <a:r>
              <a:rPr lang="et-EE" altLang="fr-FR" sz="600" u="sng" dirty="0">
                <a:latin typeface="Calibri" panose="020F0502020204030204" pitchFamily="34" charset="0"/>
                <a:cs typeface="Calibri" panose="020F0502020204030204" pitchFamily="34" charset="0"/>
              </a:rPr>
              <a:t>:</a:t>
            </a:r>
            <a:r>
              <a:rPr lang="et-EE"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Deklaratsioon</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lvl="0">
              <a:defRPr/>
            </a:pPr>
            <a:r>
              <a:rPr lang="en-GB" sz="600" dirty="0">
                <a:solidFill>
                  <a:srgbClr val="000000"/>
                </a:solidFill>
                <a:latin typeface="Calibri" panose="020F0502020204030204" pitchFamily="34" charset="0"/>
                <a:cs typeface="Calibri" panose="020F0502020204030204" pitchFamily="34" charset="0"/>
              </a:rPr>
              <a:t>CE-</a:t>
            </a:r>
            <a:r>
              <a:rPr lang="en-GB" sz="600" dirty="0" err="1">
                <a:solidFill>
                  <a:srgbClr val="000000"/>
                </a:solidFill>
                <a:latin typeface="Calibri" panose="020F0502020204030204" pitchFamily="34" charset="0"/>
                <a:cs typeface="Calibri" panose="020F0502020204030204" pitchFamily="34" charset="0"/>
              </a:rPr>
              <a:t>märgis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kindal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tähistab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Euroopa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Liidu</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määrusega</a:t>
            </a:r>
            <a:r>
              <a:rPr lang="en-GB" sz="600" dirty="0">
                <a:solidFill>
                  <a:srgbClr val="000000"/>
                </a:solidFill>
                <a:latin typeface="Calibri" panose="020F0502020204030204" pitchFamily="34" charset="0"/>
                <a:cs typeface="Calibri" panose="020F0502020204030204" pitchFamily="34" charset="0"/>
              </a:rPr>
              <a:t> 2016/425 </a:t>
            </a:r>
            <a:r>
              <a:rPr lang="en-GB" sz="600" dirty="0" err="1">
                <a:solidFill>
                  <a:srgbClr val="000000"/>
                </a:solidFill>
                <a:latin typeface="Calibri" panose="020F0502020204030204" pitchFamily="34" charset="0"/>
                <a:cs typeface="Calibri" panose="020F0502020204030204" pitchFamily="34" charset="0"/>
              </a:rPr>
              <a:t>põhinõuetele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Vastavusdeklaratsiooni</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leiate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veebilehelt</a:t>
            </a:r>
            <a:r>
              <a:rPr lang="en-GB" sz="600" dirty="0">
                <a:solidFill>
                  <a:srgbClr val="000000"/>
                </a:solidFill>
                <a:latin typeface="Calibri" panose="020F0502020204030204" pitchFamily="34" charset="0"/>
                <a:cs typeface="Calibri" panose="020F0502020204030204" pitchFamily="34" charset="0"/>
              </a:rPr>
              <a:t>: **.</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671575506"/>
              </p:ext>
            </p:extLst>
          </p:nvPr>
        </p:nvGraphicFramePr>
        <p:xfrm>
          <a:off x="1676400" y="7278939"/>
          <a:ext cx="4090754" cy="69265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xmlns="" val="20000"/>
                    </a:ext>
                  </a:extLst>
                </a:gridCol>
                <a:gridCol w="1880955">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v.20191216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15979"/>
            <a:ext cx="2412240"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PADDOCK 5PAP150 (</a:t>
            </a:r>
            <a:r>
              <a:rPr lang="en-US" sz="500" dirty="0"/>
              <a:t>Hall/</a:t>
            </a:r>
            <a:r>
              <a:rPr lang="en-US" sz="500" dirty="0" err="1"/>
              <a:t>Oranž</a:t>
            </a:r>
            <a:r>
              <a:rPr lang="fr-FR" sz="500" dirty="0"/>
              <a:t>)</a:t>
            </a:r>
          </a:p>
          <a:p>
            <a:pPr>
              <a:defRPr/>
            </a:pPr>
            <a:r>
              <a:rPr lang="en-GB" sz="500" dirty="0" err="1">
                <a:solidFill>
                  <a:srgbClr val="000000"/>
                </a:solidFill>
                <a:cs typeface="Calibri"/>
              </a:rPr>
              <a:t>Tunked</a:t>
            </a:r>
            <a:r>
              <a:rPr lang="en-GB" sz="500" dirty="0">
                <a:solidFill>
                  <a:srgbClr val="000000"/>
                </a:solidFill>
                <a:cs typeface="Calibri"/>
              </a:rPr>
              <a:t> </a:t>
            </a:r>
            <a:r>
              <a:rPr lang="fr-FR" sz="500" dirty="0"/>
              <a:t>PADDOCK 5PAB150 (</a:t>
            </a:r>
            <a:r>
              <a:rPr lang="en-US" sz="500" dirty="0"/>
              <a:t>Hall/</a:t>
            </a:r>
            <a:r>
              <a:rPr lang="en-US" sz="500" dirty="0" err="1"/>
              <a:t>Oranž</a:t>
            </a:r>
            <a:r>
              <a:rPr lang="fr-FR" sz="500" dirty="0"/>
              <a:t>)</a:t>
            </a:r>
          </a:p>
          <a:p>
            <a:pPr>
              <a:defRPr/>
            </a:pPr>
            <a:r>
              <a:rPr lang="en-US" sz="500" dirty="0" err="1">
                <a:solidFill>
                  <a:srgbClr val="000000"/>
                </a:solidFill>
                <a:cs typeface="Calibri"/>
              </a:rPr>
              <a:t>Kombinesoon</a:t>
            </a:r>
            <a:r>
              <a:rPr lang="en-US" sz="500" dirty="0">
                <a:solidFill>
                  <a:srgbClr val="000000"/>
                </a:solidFill>
                <a:cs typeface="Calibri"/>
              </a:rPr>
              <a:t> </a:t>
            </a:r>
            <a:r>
              <a:rPr lang="fr-FR" sz="500" dirty="0"/>
              <a:t>PADDOCK 5PAC150 (</a:t>
            </a:r>
            <a:r>
              <a:rPr lang="en-US" sz="500" dirty="0"/>
              <a:t>Hall/</a:t>
            </a:r>
            <a:r>
              <a:rPr lang="en-US" sz="500" dirty="0" err="1"/>
              <a:t>Oranž</a:t>
            </a:r>
            <a:r>
              <a:rPr lang="fr-FR" sz="500" dirty="0"/>
              <a:t>)</a:t>
            </a:r>
            <a:endParaRPr lang="pt-PT"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US" sz="500" b="1" dirty="0">
                <a:solidFill>
                  <a:srgbClr val="000000"/>
                </a:solidFill>
                <a:latin typeface="+mj-lt"/>
                <a:cs typeface="Calibri"/>
              </a:rPr>
              <a:t>40%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xmlns="" id="{EE6C0DCF-56A9-4ACA-8D4D-FC066FA31212}"/>
              </a:ext>
            </a:extLst>
          </p:cNvPr>
          <p:cNvSpPr txBox="1"/>
          <p:nvPr/>
        </p:nvSpPr>
        <p:spPr>
          <a:xfrm>
            <a:off x="1756314" y="67489"/>
            <a:ext cx="3345404" cy="276999"/>
          </a:xfrm>
          <a:prstGeom prst="rect">
            <a:avLst/>
          </a:prstGeom>
          <a:noFill/>
          <a:ln w="3175">
            <a:noFill/>
          </a:ln>
        </p:spPr>
        <p:txBody>
          <a:bodyPr wrap="none">
            <a:spAutoFit/>
          </a:bodyPr>
          <a:lstStyle/>
          <a:p>
            <a:pPr algn="ctr"/>
            <a:r>
              <a:rPr lang="fi-FI" sz="1200" b="1" dirty="0"/>
              <a:t>Püksid,</a:t>
            </a:r>
            <a:r>
              <a:rPr lang="en-GB" sz="1200" b="1" dirty="0"/>
              <a:t> </a:t>
            </a:r>
            <a:r>
              <a:rPr lang="pt-PT" sz="1200" b="1" dirty="0"/>
              <a:t>Tunked </a:t>
            </a:r>
            <a:r>
              <a:rPr lang="en-GB" sz="1200" b="1" dirty="0"/>
              <a:t>&amp; </a:t>
            </a:r>
            <a:r>
              <a:rPr lang="en-US" sz="1200" b="1" dirty="0" err="1"/>
              <a:t>Kombinesoon</a:t>
            </a:r>
            <a:r>
              <a:rPr lang="en-GB" sz="1200" b="1" dirty="0"/>
              <a:t> </a:t>
            </a:r>
            <a:r>
              <a:rPr lang="fr-FR" sz="1200" b="1" dirty="0"/>
              <a:t>PADDOCK</a:t>
            </a:r>
            <a:endParaRPr lang="en-GB" sz="3600" dirty="0"/>
          </a:p>
        </p:txBody>
      </p:sp>
      <p:grpSp>
        <p:nvGrpSpPr>
          <p:cNvPr id="24" name="Group 49">
            <a:extLst>
              <a:ext uri="{FF2B5EF4-FFF2-40B4-BE49-F238E27FC236}">
                <a16:creationId xmlns:a16="http://schemas.microsoft.com/office/drawing/2014/main" xmlns=""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xmlns=""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fr-FR" sz="400" b="0" i="0" u="none" strike="noStrike" cap="none" normalizeH="0" baseline="0" dirty="0">
                <a:ln>
                  <a:noFill/>
                </a:ln>
                <a:solidFill>
                  <a:schemeClr val="tx1"/>
                </a:solidFill>
                <a:effectLst/>
              </a:rPr>
              <a:t/>
            </a: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xmlns="" id="{A33E1B60-28A9-4482-AF19-8CDBD196D808}"/>
              </a:ext>
            </a:extLst>
          </p:cNvPr>
          <p:cNvGrpSpPr/>
          <p:nvPr/>
        </p:nvGrpSpPr>
        <p:grpSpPr>
          <a:xfrm>
            <a:off x="3824969" y="3352800"/>
            <a:ext cx="1384012" cy="236899"/>
            <a:chOff x="637356" y="2836135"/>
            <a:chExt cx="1737256" cy="297363"/>
          </a:xfrm>
        </p:grpSpPr>
        <p:grpSp>
          <p:nvGrpSpPr>
            <p:cNvPr id="44" name="Groupe 43">
              <a:extLst>
                <a:ext uri="{FF2B5EF4-FFF2-40B4-BE49-F238E27FC236}">
                  <a16:creationId xmlns:a16="http://schemas.microsoft.com/office/drawing/2014/main" xmlns="" id="{BE6BD009-7E86-4C9C-AD2F-F0DB9916C803}"/>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xmlns="" id="{EA6D8E39-8044-4D47-9710-671F24EEDA51}"/>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xmlns="" id="{19ACE7E5-6BF9-4687-B08D-92F9B282D0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9694C033-9D4D-4484-8631-A71BC10FC4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C6576EBE-4ADE-4F2C-833C-4967D8EEA6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FAD94FC5-B321-4A0C-8D64-9301E09EE44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595C5608-124E-453C-A326-C9A61DCD24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xmlns="" id="{E6A872CB-3FAB-49DC-9C85-58C34550557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xmlns="" id="{362D2669-8CAC-44E4-825F-0DC1F77501B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xmlns="" id="{A0E5528D-F20A-43A6-A2BA-25197BBEBC4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xmlns="" id="{661BC1F0-D630-4DCE-A787-0C20749FB63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xmlns="" id="{46D6716E-BCE4-45F4-8EE3-F5914E89D05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xmlns="" id="{3854CEE8-1B2F-4F0D-AA10-C2372D2287E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0" name="Tableau 29">
            <a:extLst>
              <a:ext uri="{FF2B5EF4-FFF2-40B4-BE49-F238E27FC236}">
                <a16:creationId xmlns:a16="http://schemas.microsoft.com/office/drawing/2014/main" xmlns="" id="{10B9FA76-8FF4-4E40-8F23-D8C027CF27FC}"/>
              </a:ext>
            </a:extLst>
          </p:cNvPr>
          <p:cNvGraphicFramePr>
            <a:graphicFrameLocks noGrp="1"/>
          </p:cNvGraphicFramePr>
          <p:nvPr>
            <p:extLst>
              <p:ext uri="{D42A27DB-BD31-4B8C-83A1-F6EECF244321}">
                <p14:modId xmlns:p14="http://schemas.microsoft.com/office/powerpoint/2010/main" val="3198389483"/>
              </p:ext>
            </p:extLst>
          </p:nvPr>
        </p:nvGraphicFramePr>
        <p:xfrm>
          <a:off x="970537" y="8248492"/>
          <a:ext cx="5764000" cy="1488773"/>
        </p:xfrm>
        <a:graphic>
          <a:graphicData uri="http://schemas.openxmlformats.org/drawingml/2006/table">
            <a:tbl>
              <a:tblPr/>
              <a:tblGrid>
                <a:gridCol w="274324">
                  <a:extLst>
                    <a:ext uri="{9D8B030D-6E8A-4147-A177-3AD203B41FA5}">
                      <a16:colId xmlns:a16="http://schemas.microsoft.com/office/drawing/2014/main" xmlns="" val="20000"/>
                    </a:ext>
                  </a:extLst>
                </a:gridCol>
                <a:gridCol w="569599">
                  <a:extLst>
                    <a:ext uri="{9D8B030D-6E8A-4147-A177-3AD203B41FA5}">
                      <a16:colId xmlns:a16="http://schemas.microsoft.com/office/drawing/2014/main" xmlns="" val="4160969109"/>
                    </a:ext>
                  </a:extLst>
                </a:gridCol>
                <a:gridCol w="534674">
                  <a:extLst>
                    <a:ext uri="{9D8B030D-6E8A-4147-A177-3AD203B41FA5}">
                      <a16:colId xmlns:a16="http://schemas.microsoft.com/office/drawing/2014/main" xmlns="" val="20002"/>
                    </a:ext>
                  </a:extLst>
                </a:gridCol>
                <a:gridCol w="544199">
                  <a:extLst>
                    <a:ext uri="{9D8B030D-6E8A-4147-A177-3AD203B41FA5}">
                      <a16:colId xmlns:a16="http://schemas.microsoft.com/office/drawing/2014/main" xmlns="" val="20003"/>
                    </a:ext>
                  </a:extLst>
                </a:gridCol>
                <a:gridCol w="528324">
                  <a:extLst>
                    <a:ext uri="{9D8B030D-6E8A-4147-A177-3AD203B41FA5}">
                      <a16:colId xmlns:a16="http://schemas.microsoft.com/office/drawing/2014/main" xmlns="" val="20004"/>
                    </a:ext>
                  </a:extLst>
                </a:gridCol>
                <a:gridCol w="534674">
                  <a:extLst>
                    <a:ext uri="{9D8B030D-6E8A-4147-A177-3AD203B41FA5}">
                      <a16:colId xmlns:a16="http://schemas.microsoft.com/office/drawing/2014/main" xmlns="" val="20005"/>
                    </a:ext>
                  </a:extLst>
                </a:gridCol>
                <a:gridCol w="534674">
                  <a:extLst>
                    <a:ext uri="{9D8B030D-6E8A-4147-A177-3AD203B41FA5}">
                      <a16:colId xmlns:a16="http://schemas.microsoft.com/office/drawing/2014/main" xmlns="" val="20006"/>
                    </a:ext>
                  </a:extLst>
                </a:gridCol>
                <a:gridCol w="534674">
                  <a:extLst>
                    <a:ext uri="{9D8B030D-6E8A-4147-A177-3AD203B41FA5}">
                      <a16:colId xmlns:a16="http://schemas.microsoft.com/office/drawing/2014/main" xmlns="" val="2716381942"/>
                    </a:ext>
                  </a:extLst>
                </a:gridCol>
                <a:gridCol w="534674">
                  <a:extLst>
                    <a:ext uri="{9D8B030D-6E8A-4147-A177-3AD203B41FA5}">
                      <a16:colId xmlns:a16="http://schemas.microsoft.com/office/drawing/2014/main" xmlns="" val="481669649"/>
                    </a:ext>
                  </a:extLst>
                </a:gridCol>
                <a:gridCol w="545787">
                  <a:extLst>
                    <a:ext uri="{9D8B030D-6E8A-4147-A177-3AD203B41FA5}">
                      <a16:colId xmlns:a16="http://schemas.microsoft.com/office/drawing/2014/main" xmlns="" val="2431168662"/>
                    </a:ext>
                  </a:extLst>
                </a:gridCol>
                <a:gridCol w="628397">
                  <a:extLst>
                    <a:ext uri="{9D8B030D-6E8A-4147-A177-3AD203B41FA5}">
                      <a16:colId xmlns:a16="http://schemas.microsoft.com/office/drawing/2014/main" xmlns="" val="2895244527"/>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M</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5PAC1506XL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56874007"/>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1" name="Image 30">
            <a:extLst>
              <a:ext uri="{FF2B5EF4-FFF2-40B4-BE49-F238E27FC236}">
                <a16:creationId xmlns:a16="http://schemas.microsoft.com/office/drawing/2014/main" xmlns="" id="{BB79BCD6-3CA6-4FDD-9DFC-C075A11DC0B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86" y="8331534"/>
            <a:ext cx="836628" cy="1405731"/>
          </a:xfrm>
          <a:prstGeom prst="rect">
            <a:avLst/>
          </a:prstGeom>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4F81C3-F373-4454-B83C-E9607245E2F8}"/>
</file>

<file path=customXml/itemProps2.xml><?xml version="1.0" encoding="utf-8"?>
<ds:datastoreItem xmlns:ds="http://schemas.openxmlformats.org/officeDocument/2006/customXml" ds:itemID="{29F601A3-12CF-4A8D-8F31-D5E4FE48CFDE}"/>
</file>

<file path=customXml/itemProps3.xml><?xml version="1.0" encoding="utf-8"?>
<ds:datastoreItem xmlns:ds="http://schemas.openxmlformats.org/officeDocument/2006/customXml" ds:itemID="{2BDA7221-972F-4BF1-BEDA-AFC98056B868}"/>
</file>

<file path=docProps/app.xml><?xml version="1.0" encoding="utf-8"?>
<Properties xmlns="http://schemas.openxmlformats.org/officeDocument/2006/extended-properties" xmlns:vt="http://schemas.openxmlformats.org/officeDocument/2006/docPropsVTypes">
  <TotalTime>1356</TotalTime>
  <Words>2355</Words>
  <Application>Microsoft Office PowerPoint</Application>
  <PresentationFormat>A4 Paper (210x297 mm)</PresentationFormat>
  <Paragraphs>1468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224</cp:revision>
  <cp:lastPrinted>2014-09-17T12:15:28Z</cp:lastPrinted>
  <dcterms:created xsi:type="dcterms:W3CDTF">2006-06-27T13:40:27Z</dcterms:created>
  <dcterms:modified xsi:type="dcterms:W3CDTF">2019-12-16T01:59:32Z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