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4" r:id="rId3"/>
    <p:sldId id="266" r:id="rId4"/>
    <p:sldId id="268" r:id="rId5"/>
    <p:sldId id="267" r:id="rId6"/>
    <p:sldId id="269" r:id="rId7"/>
    <p:sldId id="279" r:id="rId8"/>
    <p:sldId id="278" r:id="rId9"/>
    <p:sldId id="280" r:id="rId10"/>
    <p:sldId id="281" r:id="rId11"/>
    <p:sldId id="282"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varScale="1">
        <p:scale>
          <a:sx n="85" d="100"/>
          <a:sy n="85" d="100"/>
        </p:scale>
        <p:origin x="3072" y="90"/>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06/01/2020</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TENERIO Ref. 5TEP010 (Noir)</a:t>
            </a:r>
          </a:p>
          <a:p>
            <a:r>
              <a:rPr lang="fr-FR" sz="500" b="1" dirty="0"/>
              <a:t>86% Polyester, 14% Élasthanne, 178g/m²</a:t>
            </a:r>
          </a:p>
          <a:p>
            <a:r>
              <a:rPr lang="fr-FR" sz="500" b="1" dirty="0"/>
              <a:t>Renfort : </a:t>
            </a:r>
            <a:r>
              <a:rPr lang="fr-FR" sz="500" b="1" dirty="0" err="1"/>
              <a:t>Cordura</a:t>
            </a:r>
            <a:r>
              <a:rPr lang="fr-FR" sz="500" b="1" dirty="0"/>
              <a:t>®</a:t>
            </a:r>
          </a:p>
        </p:txBody>
      </p:sp>
      <p:sp>
        <p:nvSpPr>
          <p:cNvPr id="20" name="ZoneTexte 19"/>
          <p:cNvSpPr txBox="1"/>
          <p:nvPr/>
        </p:nvSpPr>
        <p:spPr>
          <a:xfrm>
            <a:off x="2647391" y="67489"/>
            <a:ext cx="1563248" cy="276999"/>
          </a:xfrm>
          <a:prstGeom prst="rect">
            <a:avLst/>
          </a:prstGeom>
          <a:noFill/>
          <a:ln w="3175">
            <a:noFill/>
          </a:ln>
        </p:spPr>
        <p:txBody>
          <a:bodyPr wrap="none">
            <a:spAutoFit/>
          </a:bodyPr>
          <a:lstStyle/>
          <a:p>
            <a:pPr algn="ctr"/>
            <a:r>
              <a:rPr lang="en-GB" sz="1200" b="1" dirty="0" err="1"/>
              <a:t>Pantalon</a:t>
            </a:r>
            <a:r>
              <a:rPr lang="en-GB" sz="1200" b="1" dirty="0"/>
              <a:t> TENERIO</a:t>
            </a:r>
            <a:endParaRPr lang="en-GB" sz="3600" dirty="0"/>
          </a:p>
        </p:txBody>
      </p:sp>
      <p:grpSp>
        <p:nvGrpSpPr>
          <p:cNvPr id="21" name="Groupe 20"/>
          <p:cNvGrpSpPr/>
          <p:nvPr/>
        </p:nvGrpSpPr>
        <p:grpSpPr>
          <a:xfrm>
            <a:off x="302349" y="1213913"/>
            <a:ext cx="6418388" cy="5583644"/>
            <a:chOff x="979046" y="714399"/>
            <a:chExt cx="5289168" cy="7008796"/>
          </a:xfrm>
        </p:grpSpPr>
        <p:sp>
          <p:nvSpPr>
            <p:cNvPr id="22" name="Rectangle 21"/>
            <p:cNvSpPr/>
            <p:nvPr/>
          </p:nvSpPr>
          <p:spPr>
            <a:xfrm>
              <a:off x="979046" y="714399"/>
              <a:ext cx="5287981" cy="7008796"/>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5TEP010 (Noir)</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r>
                <a:rPr lang="en-GB" sz="600" dirty="0" err="1">
                  <a:latin typeface="Calibri"/>
                  <a:cs typeface="Calibri"/>
                </a:rPr>
                <a:t>autorisé</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110°C).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520504951"/>
              </p:ext>
            </p:extLst>
          </p:nvPr>
        </p:nvGraphicFramePr>
        <p:xfrm>
          <a:off x="1426292" y="7129646"/>
          <a:ext cx="5017040" cy="475114"/>
        </p:xfrm>
        <a:graphic>
          <a:graphicData uri="http://schemas.openxmlformats.org/drawingml/2006/table">
            <a:tbl>
              <a:tblPr firstRow="1" bandRow="1">
                <a:effectLst/>
                <a:tableStyleId>{5C22544A-7EE6-4342-B048-85BDC9FD1C3A}</a:tableStyleId>
              </a:tblPr>
              <a:tblGrid>
                <a:gridCol w="2612308">
                  <a:extLst>
                    <a:ext uri="{9D8B030D-6E8A-4147-A177-3AD203B41FA5}">
                      <a16:colId xmlns:a16="http://schemas.microsoft.com/office/drawing/2014/main" xmlns="" val="20000"/>
                    </a:ext>
                  </a:extLst>
                </a:gridCol>
                <a:gridCol w="2404732">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8367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3154839716"/>
              </p:ext>
            </p:extLst>
          </p:nvPr>
        </p:nvGraphicFramePr>
        <p:xfrm>
          <a:off x="1393273" y="8385773"/>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349" y="8153401"/>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7" name="Groupe 46">
            <a:extLst>
              <a:ext uri="{FF2B5EF4-FFF2-40B4-BE49-F238E27FC236}">
                <a16:creationId xmlns:a16="http://schemas.microsoft.com/office/drawing/2014/main" xmlns="" id="{4B12B1FB-F6D9-4754-8CE9-0CC48F9E300F}"/>
              </a:ext>
            </a:extLst>
          </p:cNvPr>
          <p:cNvGrpSpPr/>
          <p:nvPr/>
        </p:nvGrpSpPr>
        <p:grpSpPr>
          <a:xfrm>
            <a:off x="3813389" y="3200400"/>
            <a:ext cx="1407538" cy="240926"/>
            <a:chOff x="637356" y="2836135"/>
            <a:chExt cx="1737256" cy="297363"/>
          </a:xfrm>
        </p:grpSpPr>
        <p:grpSp>
          <p:nvGrpSpPr>
            <p:cNvPr id="48" name="Groupe 47">
              <a:extLst>
                <a:ext uri="{FF2B5EF4-FFF2-40B4-BE49-F238E27FC236}">
                  <a16:creationId xmlns:a16="http://schemas.microsoft.com/office/drawing/2014/main" xmlns="" id="{B6812C01-E715-444D-B23E-F510584BF77F}"/>
                </a:ext>
              </a:extLst>
            </p:cNvPr>
            <p:cNvGrpSpPr/>
            <p:nvPr/>
          </p:nvGrpSpPr>
          <p:grpSpPr>
            <a:xfrm>
              <a:off x="637356" y="2836135"/>
              <a:ext cx="1737256" cy="297363"/>
              <a:chOff x="637356" y="2836135"/>
              <a:chExt cx="1737256" cy="297363"/>
            </a:xfrm>
          </p:grpSpPr>
          <p:grpSp>
            <p:nvGrpSpPr>
              <p:cNvPr id="54" name="Groupe 53">
                <a:extLst>
                  <a:ext uri="{FF2B5EF4-FFF2-40B4-BE49-F238E27FC236}">
                    <a16:creationId xmlns:a16="http://schemas.microsoft.com/office/drawing/2014/main" xmlns="" id="{9ACFDE64-DDC1-4A2B-89FE-0A0EC6DE82A2}"/>
                  </a:ext>
                </a:extLst>
              </p:cNvPr>
              <p:cNvGrpSpPr/>
              <p:nvPr/>
            </p:nvGrpSpPr>
            <p:grpSpPr>
              <a:xfrm>
                <a:off x="702350" y="2836135"/>
                <a:ext cx="1672262" cy="297363"/>
                <a:chOff x="682021" y="2758182"/>
                <a:chExt cx="1672262" cy="297363"/>
              </a:xfrm>
            </p:grpSpPr>
            <p:grpSp>
              <p:nvGrpSpPr>
                <p:cNvPr id="57" name="Groupe 34">
                  <a:extLst>
                    <a:ext uri="{FF2B5EF4-FFF2-40B4-BE49-F238E27FC236}">
                      <a16:creationId xmlns:a16="http://schemas.microsoft.com/office/drawing/2014/main" xmlns="" id="{13963BCC-8092-438C-A0E2-A57AAA60868C}"/>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xmlns="" id="{1A7EB13C-95E1-4378-86D6-D27642684E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xmlns="" id="{A20755D9-5674-4800-882E-4C60EEF543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xmlns="" id="{AD40D6EB-673A-45F1-BC3B-5EF4012E39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xmlns="" id="{0B9BF159-238F-4E86-A284-7B86283C66E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xmlns="" id="{30990F4C-F92A-4EDF-ABFD-A724DB72F99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8" name="Rectangle 57">
                  <a:extLst>
                    <a:ext uri="{FF2B5EF4-FFF2-40B4-BE49-F238E27FC236}">
                      <a16:creationId xmlns:a16="http://schemas.microsoft.com/office/drawing/2014/main" xmlns="" id="{79AF8F6C-8966-4463-892E-91421885CC0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9" name="Image 58">
                  <a:extLst>
                    <a:ext uri="{FF2B5EF4-FFF2-40B4-BE49-F238E27FC236}">
                      <a16:creationId xmlns:a16="http://schemas.microsoft.com/office/drawing/2014/main" xmlns="" id="{224E6067-B05F-4900-A4EB-BFA97DC23B3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xmlns="" id="{F31EEC4F-5DF4-44A8-B021-3B380E5C2EF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xmlns="" id="{0C3CBFDD-8FF4-4B14-87D4-735D54A3BC5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55" name="Rectangle 54">
                <a:extLst>
                  <a:ext uri="{FF2B5EF4-FFF2-40B4-BE49-F238E27FC236}">
                    <a16:creationId xmlns:a16="http://schemas.microsoft.com/office/drawing/2014/main" xmlns="" id="{AAB3DB17-1CA8-44C6-8F97-F2F0EDCC30B7}"/>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xmlns="" id="{BA635D41-103E-4148-8E56-BE3D0466F0E8}"/>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52" name="Image 51" descr="Une image contenant bâtiment, table, fenêtre&#10;&#10;Description générée automatiquement">
              <a:extLst>
                <a:ext uri="{FF2B5EF4-FFF2-40B4-BE49-F238E27FC236}">
                  <a16:creationId xmlns:a16="http://schemas.microsoft.com/office/drawing/2014/main" xmlns="" id="{F1B696A5-01F2-474A-98F3-3D6A67B2C82A}"/>
                </a:ext>
              </a:extLst>
            </p:cNvPr>
            <p:cNvPicPr>
              <a:picLocks/>
            </p:cNvPicPr>
            <p:nvPr/>
          </p:nvPicPr>
          <p:blipFill rotWithShape="1">
            <a:blip r:embed="rId16">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010200"/>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panose="020F0502020204030204" pitchFamily="34" charset="0"/>
                <a:cs typeface="Calibri" panose="020F0502020204030204" pitchFamily="34" charset="0"/>
              </a:rPr>
              <a:t>5TEP010</a:t>
            </a:r>
            <a:r>
              <a:rPr lang="fr-FR" sz="600" dirty="0">
                <a:latin typeface="Calibri"/>
                <a:cs typeface="Calibri"/>
              </a:rPr>
              <a:t> (</a:t>
            </a:r>
            <a:r>
              <a:rPr lang="el-GR" sz="600" dirty="0">
                <a:latin typeface="Calibri"/>
                <a:cs typeface="Calibri"/>
              </a:rPr>
              <a:t>μαύρος</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b="1"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n-US" sz="600" dirty="0" err="1">
                <a:latin typeface="Calibri"/>
                <a:cs typeface="Calibri"/>
              </a:rPr>
              <a:t>Μην</a:t>
            </a:r>
            <a:r>
              <a:rPr lang="en-US" sz="600" dirty="0">
                <a:latin typeface="Calibri"/>
                <a:cs typeface="Calibri"/>
              </a:rPr>
              <a:t> </a:t>
            </a:r>
            <a:r>
              <a:rPr lang="en-US" sz="600" dirty="0" err="1">
                <a:latin typeface="Calibri"/>
                <a:cs typeface="Calibri"/>
              </a:rPr>
              <a:t>κάνετε</a:t>
            </a:r>
            <a:r>
              <a:rPr lang="en-US" sz="600" dirty="0">
                <a:latin typeface="Calibri"/>
                <a:cs typeface="Calibri"/>
              </a:rPr>
              <a:t> </a:t>
            </a:r>
            <a:r>
              <a:rPr lang="en-US" sz="600" dirty="0" err="1">
                <a:latin typeface="Calibri"/>
                <a:cs typeface="Calibri"/>
              </a:rPr>
              <a:t>λεύκ</a:t>
            </a:r>
            <a:r>
              <a:rPr lang="en-US" sz="600" dirty="0">
                <a:latin typeface="Calibri"/>
                <a:cs typeface="Calibri"/>
              </a:rPr>
              <a:t>ανση, επιτρέπεται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110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a:cs typeface="Calibri"/>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t>La face o</a:t>
            </a:r>
            <a:r>
              <a:rPr lang="el-GR" altLang="fr-FR" sz="600" dirty="0"/>
              <a:t>ù </a:t>
            </a:r>
            <a:r>
              <a:rPr lang="en-GB" altLang="fr-FR" sz="600" dirty="0" err="1"/>
              <a:t>il</a:t>
            </a:r>
            <a:r>
              <a:rPr lang="en-GB" altLang="fr-FR" sz="600" dirty="0"/>
              <a:t> </a:t>
            </a:r>
            <a:r>
              <a:rPr lang="en-GB" altLang="fr-FR" sz="600" dirty="0" err="1"/>
              <a:t>est</a:t>
            </a:r>
            <a:r>
              <a:rPr lang="en-GB" altLang="fr-FR" sz="600" dirty="0"/>
              <a:t> </a:t>
            </a:r>
            <a:r>
              <a:rPr lang="en-GB" altLang="fr-FR" sz="600" dirty="0" err="1"/>
              <a:t>marqu</a:t>
            </a:r>
            <a:r>
              <a:rPr lang="el-GR" altLang="fr-FR" sz="600" dirty="0"/>
              <a:t>é «</a:t>
            </a:r>
            <a:r>
              <a:rPr lang="en-GB" altLang="fr-FR" sz="600" dirty="0"/>
              <a:t> INTERIEUR</a:t>
            </a:r>
            <a:r>
              <a:rPr lang="el-GR" altLang="fr-FR" sz="600" dirty="0"/>
              <a:t> / </a:t>
            </a:r>
            <a:r>
              <a:rPr lang="en-GB" altLang="fr-FR" sz="600" dirty="0"/>
              <a:t>INSIDE</a:t>
            </a:r>
            <a:r>
              <a:rPr lang="el-GR" altLang="fr-FR" sz="600" dirty="0"/>
              <a:t> / </a:t>
            </a:r>
            <a:r>
              <a:rPr lang="en-GB" altLang="fr-FR" sz="600" dirty="0"/>
              <a:t>INNERE</a:t>
            </a:r>
            <a:r>
              <a:rPr lang="el-GR" altLang="fr-FR" sz="600" dirty="0"/>
              <a:t> / </a:t>
            </a:r>
            <a:r>
              <a:rPr lang="en-GB" altLang="fr-FR" sz="600" dirty="0"/>
              <a:t>INTERIOR </a:t>
            </a:r>
            <a:r>
              <a:rPr lang="el-GR" altLang="fr-FR" sz="600" dirty="0"/>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p>
          <a:p>
            <a:r>
              <a:rPr lang="en-US" sz="600" dirty="0" err="1"/>
              <a:t>Αυτά</a:t>
            </a:r>
            <a:r>
              <a:rPr lang="en-US" sz="600" dirty="0"/>
              <a:t> τα </a:t>
            </a:r>
            <a:r>
              <a:rPr lang="en-US" sz="600" dirty="0" err="1"/>
              <a:t>ενδύμ</a:t>
            </a:r>
            <a:r>
              <a:rPr lang="en-US" sz="600" dirty="0"/>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t>Οι</a:t>
            </a:r>
            <a:r>
              <a:rPr lang="en-US" sz="600" dirty="0"/>
              <a:t> </a:t>
            </a:r>
            <a:r>
              <a:rPr lang="en-US" sz="600" dirty="0" err="1"/>
              <a:t>δι</a:t>
            </a:r>
            <a:r>
              <a:rPr lang="en-US" sz="600" dirty="0"/>
              <a:t>αστάσεις της επιγονατίδας εγγυώνται την προστασία των γονάτων κατά τη διάρκεια των κινήσεων. </a:t>
            </a:r>
            <a:r>
              <a:rPr lang="en-US" sz="600" dirty="0" err="1"/>
              <a:t>Λυγίστε</a:t>
            </a:r>
            <a:r>
              <a:rPr lang="en-US" sz="600" dirty="0"/>
              <a:t> </a:t>
            </a:r>
            <a:r>
              <a:rPr lang="en-US" sz="600" dirty="0" err="1"/>
              <a:t>την</a:t>
            </a:r>
            <a:r>
              <a:rPr lang="en-US" sz="600" dirty="0"/>
              <a:t> επ</a:t>
            </a:r>
            <a:r>
              <a:rPr lang="en-US" sz="600" dirty="0" err="1"/>
              <a:t>ιγον</a:t>
            </a:r>
            <a:r>
              <a:rPr lang="en-US" sz="600" dirty="0"/>
              <a:t>ατίδα, σύρετέ τη στην τσέπη του γονάτου και ελευθερώστε τις άκρες.</a:t>
            </a:r>
            <a:endParaRPr lang="fr-FR" sz="600" dirty="0"/>
          </a:p>
          <a:p>
            <a:r>
              <a:rPr lang="en-US" sz="600" dirty="0"/>
              <a:t>Η επ</a:t>
            </a:r>
            <a:r>
              <a:rPr lang="en-US" sz="600" dirty="0" err="1"/>
              <a:t>ιγον</a:t>
            </a:r>
            <a:r>
              <a:rPr lang="en-US" sz="600" dirty="0"/>
              <a:t>ατίδα παραμένει στη θέση της στο ένδυμα σε υποθετικές επαγγελματικές κινήσεις (γονατιστά και κίνηση στα γόνατα).</a:t>
            </a:r>
            <a:endParaRPr lang="fr-FR" sz="600" dirty="0"/>
          </a:p>
          <a:p>
            <a:endParaRPr lang="en-GB" sz="6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p>
          <a:p>
            <a:pPr>
              <a:lnSpc>
                <a:spcPct val="92000"/>
              </a:lnSpc>
            </a:pPr>
            <a:r>
              <a:rPr lang="el-GR" altLang="fr-FR" sz="600" dirty="0"/>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t> </a:t>
            </a:r>
            <a:r>
              <a:rPr lang="en-US" sz="600" dirty="0"/>
              <a:t>ή ια</a:t>
            </a:r>
            <a:r>
              <a:rPr lang="en-US" sz="600" dirty="0" err="1"/>
              <a:t>τρικές</a:t>
            </a:r>
            <a:r>
              <a:rPr lang="en-US" sz="600" dirty="0"/>
              <a:t> </a:t>
            </a:r>
            <a:r>
              <a:rPr lang="en-US" sz="600" dirty="0" err="1"/>
              <a:t>εφ</a:t>
            </a:r>
            <a:r>
              <a:rPr lang="en-US" sz="600" dirty="0"/>
              <a:t>αρμογές.</a:t>
            </a:r>
          </a:p>
          <a:p>
            <a:pPr>
              <a:lnSpc>
                <a:spcPct val="92000"/>
              </a:lnSpc>
            </a:pPr>
            <a:r>
              <a:rPr lang="el-GR" altLang="fr-FR" sz="600" dirty="0"/>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La déclaration de conformité et disponible sur le site internet : voir **.</a:t>
            </a:r>
            <a:endParaRPr lang="en-GB" sz="600" dirty="0">
              <a:latin typeface="Calibri"/>
              <a:cs typeface="Calibri"/>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156049880"/>
              </p:ext>
            </p:extLst>
          </p:nvPr>
        </p:nvGraphicFramePr>
        <p:xfrm>
          <a:off x="1439374" y="7470622"/>
          <a:ext cx="4961425" cy="646936"/>
        </p:xfrm>
        <a:graphic>
          <a:graphicData uri="http://schemas.openxmlformats.org/drawingml/2006/table">
            <a:tbl>
              <a:tblPr firstRow="1" bandRow="1">
                <a:effectLst/>
                <a:tableStyleId>{5C22544A-7EE6-4342-B048-85BDC9FD1C3A}</a:tableStyleId>
              </a:tblPr>
              <a:tblGrid>
                <a:gridCol w="2556906">
                  <a:extLst>
                    <a:ext uri="{9D8B030D-6E8A-4147-A177-3AD203B41FA5}">
                      <a16:colId xmlns:a16="http://schemas.microsoft.com/office/drawing/2014/main" xmlns="" val="20000"/>
                    </a:ext>
                  </a:extLst>
                </a:gridCol>
                <a:gridCol w="2404519">
                  <a:extLst>
                    <a:ext uri="{9D8B030D-6E8A-4147-A177-3AD203B41FA5}">
                      <a16:colId xmlns:a16="http://schemas.microsoft.com/office/drawing/2014/main" xmlns=""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v.20200106</a:t>
            </a:r>
            <a:endParaRPr lang="fr-FR" sz="800" dirty="0">
              <a:latin typeface="Calibri"/>
              <a:cs typeface="Calibri"/>
            </a:endParaRPr>
          </a:p>
        </p:txBody>
      </p:sp>
      <p:sp>
        <p:nvSpPr>
          <p:cNvPr id="48" name="ZoneTexte 47"/>
          <p:cNvSpPr txBox="1"/>
          <p:nvPr/>
        </p:nvSpPr>
        <p:spPr>
          <a:xfrm>
            <a:off x="149885" y="526776"/>
            <a:ext cx="2554400" cy="677108"/>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TENERIO 5TEP010 (</a:t>
            </a:r>
            <a:r>
              <a:rPr lang="el-GR" sz="600" dirty="0"/>
              <a:t>μαύρος</a:t>
            </a:r>
            <a:endParaRPr lang="fr-FR" sz="600" dirty="0"/>
          </a:p>
          <a:p>
            <a:r>
              <a:rPr lang="en-US" sz="600" b="1" dirty="0">
                <a:latin typeface="+mj-lt"/>
                <a:cs typeface="Calibri" charset="0"/>
              </a:rPr>
              <a:t>86%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14% </a:t>
            </a:r>
            <a:r>
              <a:rPr lang="en-US" sz="600" b="1" dirty="0" err="1">
                <a:latin typeface="+mj-lt"/>
                <a:cs typeface="Calibri" charset="0"/>
              </a:rPr>
              <a:t>Ελ</a:t>
            </a:r>
            <a:r>
              <a:rPr lang="en-US" sz="600" b="1" dirty="0">
                <a:latin typeface="+mj-lt"/>
                <a:cs typeface="Calibri" charset="0"/>
              </a:rPr>
              <a:t>αστίνη</a:t>
            </a:r>
            <a:r>
              <a:rPr lang="fr-FR" sz="600" b="1" dirty="0">
                <a:latin typeface="+mj-lt"/>
                <a:cs typeface="Calibri" charset="0"/>
              </a:rPr>
              <a:t>, </a:t>
            </a:r>
            <a:r>
              <a:rPr lang="en-GB" sz="600" b="1" dirty="0">
                <a:latin typeface="+mj-lt"/>
                <a:cs typeface="Calibri"/>
              </a:rPr>
              <a:t>178 g/m2</a:t>
            </a:r>
          </a:p>
          <a:p>
            <a:r>
              <a:rPr lang="el-GR" altLang="fr-FR" sz="600" b="1" dirty="0">
                <a:latin typeface="+mj-lt"/>
                <a:cs typeface="Calibri" charset="0"/>
              </a:rPr>
              <a:t>Ενίσχυση</a:t>
            </a:r>
            <a:r>
              <a:rPr lang="fr-FR" altLang="fr-FR" sz="600" b="1" dirty="0">
                <a:latin typeface="+mj-lt"/>
                <a:cs typeface="Calibri" charset="0"/>
              </a:rPr>
              <a:t> : </a:t>
            </a:r>
            <a:r>
              <a:rPr lang="fr-FR" sz="600" b="1" dirty="0" err="1"/>
              <a:t>Cordura</a:t>
            </a:r>
            <a:r>
              <a:rPr lang="fr-FR" sz="600" b="1" dirty="0"/>
              <a:t>®</a:t>
            </a:r>
            <a:endParaRPr lang="en-GB" sz="600" b="1" dirty="0">
              <a:latin typeface="+mj-lt"/>
              <a:cs typeface="Calibri" charset="0"/>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grpSp>
        <p:nvGrpSpPr>
          <p:cNvPr id="24" name="Group 49">
            <a:extLst>
              <a:ext uri="{FF2B5EF4-FFF2-40B4-BE49-F238E27FC236}">
                <a16:creationId xmlns:a16="http://schemas.microsoft.com/office/drawing/2014/main" xmlns=""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 name="Groupe 28">
            <a:extLst>
              <a:ext uri="{FF2B5EF4-FFF2-40B4-BE49-F238E27FC236}">
                <a16:creationId xmlns:a16="http://schemas.microsoft.com/office/drawing/2014/main" xmlns="" id="{61160736-DBE4-49E7-9450-9174BB66D857}"/>
              </a:ext>
            </a:extLst>
          </p:cNvPr>
          <p:cNvGrpSpPr/>
          <p:nvPr/>
        </p:nvGrpSpPr>
        <p:grpSpPr>
          <a:xfrm>
            <a:off x="3886521" y="3429000"/>
            <a:ext cx="1407538" cy="240926"/>
            <a:chOff x="637356" y="2836135"/>
            <a:chExt cx="1737256" cy="297363"/>
          </a:xfrm>
        </p:grpSpPr>
        <p:grpSp>
          <p:nvGrpSpPr>
            <p:cNvPr id="30" name="Groupe 29">
              <a:extLst>
                <a:ext uri="{FF2B5EF4-FFF2-40B4-BE49-F238E27FC236}">
                  <a16:creationId xmlns:a16="http://schemas.microsoft.com/office/drawing/2014/main" xmlns="" id="{1C66F83B-3713-424E-AC4B-4F1B9509FAD1}"/>
                </a:ext>
              </a:extLst>
            </p:cNvPr>
            <p:cNvGrpSpPr/>
            <p:nvPr/>
          </p:nvGrpSpPr>
          <p:grpSpPr>
            <a:xfrm>
              <a:off x="637356" y="2836135"/>
              <a:ext cx="1737256" cy="297363"/>
              <a:chOff x="637356" y="2836135"/>
              <a:chExt cx="1737256" cy="297363"/>
            </a:xfrm>
          </p:grpSpPr>
          <p:grpSp>
            <p:nvGrpSpPr>
              <p:cNvPr id="32" name="Groupe 31">
                <a:extLst>
                  <a:ext uri="{FF2B5EF4-FFF2-40B4-BE49-F238E27FC236}">
                    <a16:creationId xmlns:a16="http://schemas.microsoft.com/office/drawing/2014/main" xmlns="" id="{0698DF0B-0B92-47F3-A56B-D3DC3BF68FB5}"/>
                  </a:ext>
                </a:extLst>
              </p:cNvPr>
              <p:cNvGrpSpPr/>
              <p:nvPr/>
            </p:nvGrpSpPr>
            <p:grpSpPr>
              <a:xfrm>
                <a:off x="702350" y="2836135"/>
                <a:ext cx="1672262" cy="297363"/>
                <a:chOff x="682021" y="2758182"/>
                <a:chExt cx="1672262" cy="297363"/>
              </a:xfrm>
            </p:grpSpPr>
            <p:grpSp>
              <p:nvGrpSpPr>
                <p:cNvPr id="36" name="Groupe 34">
                  <a:extLst>
                    <a:ext uri="{FF2B5EF4-FFF2-40B4-BE49-F238E27FC236}">
                      <a16:creationId xmlns:a16="http://schemas.microsoft.com/office/drawing/2014/main" xmlns="" id="{53400639-042E-497C-9877-4990A06F82AF}"/>
                    </a:ext>
                  </a:extLst>
                </p:cNvPr>
                <p:cNvGrpSpPr/>
                <p:nvPr/>
              </p:nvGrpSpPr>
              <p:grpSpPr>
                <a:xfrm>
                  <a:off x="682021" y="2758182"/>
                  <a:ext cx="1564997" cy="280574"/>
                  <a:chOff x="1151830" y="2655416"/>
                  <a:chExt cx="1564997" cy="280574"/>
                </a:xfrm>
              </p:grpSpPr>
              <p:pic>
                <p:nvPicPr>
                  <p:cNvPr id="47" name="Image 37">
                    <a:extLst>
                      <a:ext uri="{FF2B5EF4-FFF2-40B4-BE49-F238E27FC236}">
                        <a16:creationId xmlns:a16="http://schemas.microsoft.com/office/drawing/2014/main" xmlns="" id="{8D941181-7444-408D-98F8-CAB98AA5A5B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49" name="Image 44">
                    <a:extLst>
                      <a:ext uri="{FF2B5EF4-FFF2-40B4-BE49-F238E27FC236}">
                        <a16:creationId xmlns:a16="http://schemas.microsoft.com/office/drawing/2014/main" xmlns="" id="{5DD99948-45D2-43D6-BCBB-46C77F39455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0" name="Image 45">
                    <a:extLst>
                      <a:ext uri="{FF2B5EF4-FFF2-40B4-BE49-F238E27FC236}">
                        <a16:creationId xmlns:a16="http://schemas.microsoft.com/office/drawing/2014/main" xmlns="" id="{15086210-FE1B-4BED-A534-6E330C97F9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2" name="Image 46">
                    <a:extLst>
                      <a:ext uri="{FF2B5EF4-FFF2-40B4-BE49-F238E27FC236}">
                        <a16:creationId xmlns:a16="http://schemas.microsoft.com/office/drawing/2014/main" xmlns="" id="{9CDA4127-4F06-48AB-9050-B2F248EBF06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54" name="Image 47">
                    <a:extLst>
                      <a:ext uri="{FF2B5EF4-FFF2-40B4-BE49-F238E27FC236}">
                        <a16:creationId xmlns:a16="http://schemas.microsoft.com/office/drawing/2014/main" xmlns="" id="{07D469A8-7D59-48BA-AAA3-BE40CC1AEE1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37" name="Rectangle 36">
                  <a:extLst>
                    <a:ext uri="{FF2B5EF4-FFF2-40B4-BE49-F238E27FC236}">
                      <a16:creationId xmlns:a16="http://schemas.microsoft.com/office/drawing/2014/main" xmlns="" id="{5AB9F986-1DA1-4884-A2C8-0A8D4C8A93DB}"/>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8" name="Image 37">
                  <a:extLst>
                    <a:ext uri="{FF2B5EF4-FFF2-40B4-BE49-F238E27FC236}">
                      <a16:creationId xmlns:a16="http://schemas.microsoft.com/office/drawing/2014/main" xmlns="" id="{E1BD8800-CD7E-4B67-B88D-15F1612B5C0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39" name="Image 38">
                  <a:extLst>
                    <a:ext uri="{FF2B5EF4-FFF2-40B4-BE49-F238E27FC236}">
                      <a16:creationId xmlns:a16="http://schemas.microsoft.com/office/drawing/2014/main" xmlns="" id="{72339212-1EE5-4EF5-B3CF-D132E11892F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40" name="Image 39">
                  <a:extLst>
                    <a:ext uri="{FF2B5EF4-FFF2-40B4-BE49-F238E27FC236}">
                      <a16:creationId xmlns:a16="http://schemas.microsoft.com/office/drawing/2014/main" xmlns="" id="{F68ED3DE-A91D-4F54-8F98-EE499E742C3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4" name="Rectangle 33">
                <a:extLst>
                  <a:ext uri="{FF2B5EF4-FFF2-40B4-BE49-F238E27FC236}">
                    <a16:creationId xmlns:a16="http://schemas.microsoft.com/office/drawing/2014/main" xmlns="" id="{91CAD810-5034-4972-A652-7FA2D6722DF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5" name="Image 34">
                <a:extLst>
                  <a:ext uri="{FF2B5EF4-FFF2-40B4-BE49-F238E27FC236}">
                    <a16:creationId xmlns:a16="http://schemas.microsoft.com/office/drawing/2014/main" xmlns="" id="{C27BC9F0-FFC6-4F38-ABA7-AD38C89F5218}"/>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31" name="Image 30" descr="Une image contenant bâtiment, table, fenêtre&#10;&#10;Description générée automatiquement">
              <a:extLst>
                <a:ext uri="{FF2B5EF4-FFF2-40B4-BE49-F238E27FC236}">
                  <a16:creationId xmlns:a16="http://schemas.microsoft.com/office/drawing/2014/main" xmlns="" id="{C90ADEF5-07A4-4C98-8253-B8C6FE47F612}"/>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sp>
        <p:nvSpPr>
          <p:cNvPr id="2" name="Rectangle 1">
            <a:extLst>
              <a:ext uri="{FF2B5EF4-FFF2-40B4-BE49-F238E27FC236}">
                <a16:creationId xmlns:a16="http://schemas.microsoft.com/office/drawing/2014/main" xmlns=""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3" name="ZoneTexte 32">
            <a:extLst>
              <a:ext uri="{FF2B5EF4-FFF2-40B4-BE49-F238E27FC236}">
                <a16:creationId xmlns:a16="http://schemas.microsoft.com/office/drawing/2014/main" xmlns="" id="{0A86144B-7DF7-4F0D-94E5-27764141A656}"/>
              </a:ext>
            </a:extLst>
          </p:cNvPr>
          <p:cNvSpPr txBox="1"/>
          <p:nvPr/>
        </p:nvSpPr>
        <p:spPr>
          <a:xfrm>
            <a:off x="2601578" y="67489"/>
            <a:ext cx="1654877"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TENERIO</a:t>
            </a:r>
            <a:endParaRPr lang="en-GB" sz="3600" dirty="0"/>
          </a:p>
        </p:txBody>
      </p:sp>
      <p:graphicFrame>
        <p:nvGraphicFramePr>
          <p:cNvPr id="44" name="Tableau 43">
            <a:extLst>
              <a:ext uri="{FF2B5EF4-FFF2-40B4-BE49-F238E27FC236}">
                <a16:creationId xmlns:a16="http://schemas.microsoft.com/office/drawing/2014/main" xmlns="" id="{348F2396-FA38-4003-8FE7-10F17D4D0647}"/>
              </a:ext>
            </a:extLst>
          </p:cNvPr>
          <p:cNvGraphicFramePr>
            <a:graphicFrameLocks noGrp="1"/>
          </p:cNvGraphicFramePr>
          <p:nvPr>
            <p:extLst>
              <p:ext uri="{D42A27DB-BD31-4B8C-83A1-F6EECF244321}">
                <p14:modId xmlns:p14="http://schemas.microsoft.com/office/powerpoint/2010/main" val="1939220440"/>
              </p:ext>
            </p:extLst>
          </p:nvPr>
        </p:nvGraphicFramePr>
        <p:xfrm>
          <a:off x="1393273" y="8473805"/>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5" name="Image 44">
            <a:extLst>
              <a:ext uri="{FF2B5EF4-FFF2-40B4-BE49-F238E27FC236}">
                <a16:creationId xmlns:a16="http://schemas.microsoft.com/office/drawing/2014/main" xmlns="" id="{7B1A3585-BB1B-4405-B0E4-7900A9CB37C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241433"/>
            <a:ext cx="916851" cy="1376814"/>
          </a:xfrm>
          <a:prstGeom prst="rect">
            <a:avLst/>
          </a:prstGeom>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999615" y="561821"/>
            <a:ext cx="2532213" cy="477054"/>
          </a:xfrm>
          <a:prstGeom prst="rect">
            <a:avLst/>
          </a:prstGeom>
          <a:noFill/>
          <a:ln>
            <a:noFill/>
          </a:ln>
        </p:spPr>
        <p:txBody>
          <a:bodyPr wrap="square">
            <a:spAutoFit/>
          </a:bodyPr>
          <a:lstStyle/>
          <a:p>
            <a:pPr algn="r"/>
            <a:r>
              <a:rPr lang="ar-AE" sz="500" b="1" u="sng" dirty="0"/>
              <a:t>ورقة معلومات المستخدم</a:t>
            </a:r>
            <a:endParaRPr lang="fr-FR" sz="500" b="1" u="sng" dirty="0"/>
          </a:p>
          <a:p>
            <a:pPr algn="r"/>
            <a:r>
              <a:rPr lang="ar-AE" sz="500" b="1" dirty="0">
                <a:latin typeface="Calibri" charset="0"/>
                <a:ea typeface="Calibri" charset="0"/>
                <a:cs typeface="Calibri" charset="0"/>
              </a:rPr>
              <a:t>يجب تقديم هذه المعلومات وقراءتها من قبل المستخدم النهائي</a:t>
            </a:r>
            <a:endParaRPr lang="fr-FR" sz="500" b="1" dirty="0">
              <a:latin typeface="Calibri" charset="0"/>
              <a:ea typeface="Calibri" charset="0"/>
              <a:cs typeface="Calibri" charset="0"/>
            </a:endParaRPr>
          </a:p>
          <a:p>
            <a:pPr algn="r"/>
            <a:r>
              <a:rPr lang="ar-AE" sz="500" dirty="0"/>
              <a:t>سراويل </a:t>
            </a:r>
            <a:r>
              <a:rPr lang="fr-FR" sz="500" dirty="0"/>
              <a:t>TENERIO </a:t>
            </a:r>
            <a:r>
              <a:rPr lang="ar-AE" sz="500" dirty="0"/>
              <a:t>المرجع. 5</a:t>
            </a:r>
            <a:r>
              <a:rPr lang="fr-FR" sz="500" dirty="0"/>
              <a:t>TEP010 (</a:t>
            </a:r>
            <a:r>
              <a:rPr lang="ar-AE" sz="500" dirty="0"/>
              <a:t>أسود)</a:t>
            </a:r>
            <a:endParaRPr lang="fr-FR" sz="500" dirty="0"/>
          </a:p>
          <a:p>
            <a:pPr algn="r"/>
            <a:r>
              <a:rPr lang="ar-AE" sz="500" b="1" dirty="0"/>
              <a:t>86٪ بوليستر ، 14٪ </a:t>
            </a:r>
            <a:r>
              <a:rPr lang="ar-AE" sz="500" b="1" dirty="0" err="1"/>
              <a:t>إيلاستين</a:t>
            </a:r>
            <a:r>
              <a:rPr lang="ar-AE" sz="500" b="1" dirty="0"/>
              <a:t> ، 178 جم / م 2</a:t>
            </a:r>
            <a:endParaRPr lang="fr-FR" sz="500" b="1" dirty="0"/>
          </a:p>
          <a:p>
            <a:pPr algn="r"/>
            <a:r>
              <a:rPr lang="ar-AE" sz="500" b="1" dirty="0"/>
              <a:t>التعزيز: </a:t>
            </a:r>
            <a:r>
              <a:rPr lang="fr-FR" sz="500" b="1" dirty="0" err="1"/>
              <a:t>Cordura</a:t>
            </a:r>
            <a:r>
              <a:rPr lang="fr-FR" sz="500" b="1" dirty="0"/>
              <a:t>®</a:t>
            </a:r>
          </a:p>
        </p:txBody>
      </p:sp>
      <p:sp>
        <p:nvSpPr>
          <p:cNvPr id="20" name="ZoneTexte 19"/>
          <p:cNvSpPr txBox="1"/>
          <p:nvPr/>
        </p:nvSpPr>
        <p:spPr>
          <a:xfrm>
            <a:off x="2647391" y="67489"/>
            <a:ext cx="1563248" cy="276999"/>
          </a:xfrm>
          <a:prstGeom prst="rect">
            <a:avLst/>
          </a:prstGeom>
          <a:noFill/>
          <a:ln w="3175">
            <a:noFill/>
          </a:ln>
        </p:spPr>
        <p:txBody>
          <a:bodyPr wrap="square">
            <a:spAutoFit/>
          </a:bodyPr>
          <a:lstStyle/>
          <a:p>
            <a:pPr algn="ctr"/>
            <a:r>
              <a:rPr lang="en-GB" sz="1200" b="1" dirty="0"/>
              <a:t>TENERIO </a:t>
            </a:r>
            <a:r>
              <a:rPr lang="ar-AE" sz="1200" b="1" dirty="0" err="1"/>
              <a:t>بنطال</a:t>
            </a:r>
            <a:endParaRPr lang="en-GB" sz="3600" dirty="0"/>
          </a:p>
        </p:txBody>
      </p:sp>
      <p:sp>
        <p:nvSpPr>
          <p:cNvPr id="22" name="Rectangle 21"/>
          <p:cNvSpPr/>
          <p:nvPr/>
        </p:nvSpPr>
        <p:spPr>
          <a:xfrm>
            <a:off x="302349" y="1213913"/>
            <a:ext cx="6416948" cy="4478149"/>
          </a:xfrm>
          <a:prstGeom prst="rect">
            <a:avLst/>
          </a:prstGeom>
          <a:noFill/>
          <a:ln>
            <a:solidFill>
              <a:schemeClr val="tx1"/>
            </a:solidFill>
          </a:ln>
        </p:spPr>
        <p:txBody>
          <a:bodyPr wrap="square" tIns="0" bIns="0">
            <a:spAutoFit/>
          </a:bodyPr>
          <a:lstStyle/>
          <a:p>
            <a:pPr algn="r"/>
            <a:endParaRPr lang="en-GB" sz="300" b="1" u="sng" dirty="0">
              <a:latin typeface="Calibri"/>
              <a:cs typeface="Calibri"/>
            </a:endParaRPr>
          </a:p>
          <a:p>
            <a:pPr algn="r"/>
            <a:r>
              <a:rPr lang="ar-AE" sz="600" b="1" u="sng" dirty="0">
                <a:latin typeface="Calibri"/>
                <a:cs typeface="Calibri"/>
              </a:rPr>
              <a:t>معدات الوقاية الشخصية من الفئة 2 - وفقًا للمعايير</a:t>
            </a:r>
            <a:endParaRPr lang="fr-FR" sz="600" b="1" u="sng" dirty="0">
              <a:latin typeface="Calibri"/>
              <a:cs typeface="Calibri"/>
            </a:endParaRPr>
          </a:p>
          <a:p>
            <a:pPr algn="r"/>
            <a:endParaRPr lang="en-GB" sz="300" b="1" dirty="0">
              <a:latin typeface="Calibri"/>
              <a:cs typeface="Calibri"/>
            </a:endParaRPr>
          </a:p>
          <a:p>
            <a:pPr marL="266700" algn="r"/>
            <a:r>
              <a:rPr lang="en-GB" sz="600" dirty="0">
                <a:solidFill>
                  <a:srgbClr val="000000"/>
                </a:solidFill>
                <a:latin typeface="Calibri"/>
                <a:cs typeface="Calibri"/>
              </a:rPr>
              <a:t>EN ISO 13688: 2013 (EN 340: 2003) - </a:t>
            </a:r>
            <a:r>
              <a:rPr lang="ar-AE" sz="600" dirty="0">
                <a:solidFill>
                  <a:srgbClr val="000000"/>
                </a:solidFill>
                <a:latin typeface="Calibri"/>
                <a:cs typeface="Calibri"/>
              </a:rPr>
              <a:t>ملابس واقية: المتطلبات العامة</a:t>
            </a:r>
            <a:endParaRPr lang="en-GB" sz="600" dirty="0">
              <a:latin typeface="Calibri"/>
              <a:cs typeface="Calibri"/>
            </a:endParaRPr>
          </a:p>
          <a:p>
            <a:pPr marL="266700" algn="r"/>
            <a:endParaRPr lang="en-GB" sz="300" dirty="0">
              <a:latin typeface="Calibri"/>
              <a:cs typeface="Calibri"/>
            </a:endParaRPr>
          </a:p>
          <a:p>
            <a:pPr marL="266700" algn="r"/>
            <a:r>
              <a:rPr lang="en-GB" sz="600" dirty="0">
                <a:latin typeface="Calibri"/>
                <a:cs typeface="Calibri"/>
              </a:rPr>
              <a:t>EN 14404: 2004 A1: 2010 (</a:t>
            </a:r>
            <a:r>
              <a:rPr lang="ar-AE" sz="600" dirty="0">
                <a:latin typeface="Calibri"/>
                <a:cs typeface="Calibri"/>
              </a:rPr>
              <a:t>بنطلون) - النوع 2 - المستوى 0 - واقيات الركبة للعمل في وضع الركوع (ينطبق على وزرة وسروالا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marL="266700"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marL="266700" algn="r"/>
            <a:r>
              <a:rPr lang="ar-AE" sz="600" dirty="0">
                <a:latin typeface="Calibri"/>
                <a:cs typeface="Calibri"/>
              </a:rPr>
              <a:t>               الأداء: السراويل 5</a:t>
            </a:r>
            <a:r>
              <a:rPr lang="en-GB" sz="600" dirty="0">
                <a:latin typeface="Calibri"/>
                <a:cs typeface="Calibri"/>
              </a:rPr>
              <a:t>TEP010 (</a:t>
            </a:r>
            <a:r>
              <a:rPr lang="ar-AE" sz="600" dirty="0">
                <a:latin typeface="Calibri"/>
                <a:cs typeface="Calibri"/>
              </a:rPr>
              <a:t>أسود)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marL="266700" algn="r"/>
            <a:r>
              <a:rPr lang="ar-AE" sz="600" dirty="0">
                <a:latin typeface="Calibri"/>
                <a:cs typeface="Calibri"/>
              </a:rPr>
              <a:t>يتم تصنيف فئات حماية الركبة على النحو التالي:</a:t>
            </a:r>
          </a:p>
          <a:p>
            <a:pPr marL="266700" algn="r"/>
            <a:r>
              <a:rPr lang="ar-AE" sz="600" dirty="0">
                <a:latin typeface="Calibri"/>
                <a:cs typeface="Calibri"/>
              </a:rPr>
              <a:t>النوع 1: منصات الركبة مستقلة عن الملابس الأخرى ، مثبتة حول الأرجل.</a:t>
            </a:r>
          </a:p>
          <a:p>
            <a:pPr marL="266700"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marL="266700" algn="r"/>
            <a:r>
              <a:rPr lang="ar-AE" sz="600" dirty="0">
                <a:latin typeface="Calibri"/>
                <a:cs typeface="Calibri"/>
              </a:rPr>
              <a:t>النوع 3: منصات الركبة غير متصلة بالجسم ، ولكن يتم وضعها وفقًا لحركات المستخدم.</a:t>
            </a:r>
          </a:p>
          <a:p>
            <a:pPr marL="266700"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endParaRPr lang="fr-FR" sz="600" dirty="0">
              <a:latin typeface="Calibri"/>
              <a:cs typeface="Calibri"/>
            </a:endParaRPr>
          </a:p>
          <a:p>
            <a:pPr marL="266700" algn="r"/>
            <a:endParaRPr lang="en-GB" sz="600" dirty="0">
              <a:latin typeface="Calibri" panose="020F0502020204030204" pitchFamily="34" charset="0"/>
              <a:cs typeface="Calibri" panose="020F0502020204030204" pitchFamily="34" charset="0"/>
            </a:endParaRPr>
          </a:p>
          <a:p>
            <a:pPr marL="266700" algn="r"/>
            <a:r>
              <a:rPr lang="ar-AE" sz="600" dirty="0">
                <a:latin typeface="Calibri" panose="020F0502020204030204" pitchFamily="34" charset="0"/>
                <a:cs typeface="Calibri" panose="020F0502020204030204" pitchFamily="34" charset="0"/>
              </a:rPr>
              <a:t>حماية الفئة 0: الأسطح المسطحة</a:t>
            </a:r>
          </a:p>
          <a:p>
            <a:pPr marL="266700" algn="r"/>
            <a:r>
              <a:rPr lang="ar-AE" sz="600" dirty="0">
                <a:latin typeface="Calibri" panose="020F0502020204030204" pitchFamily="34" charset="0"/>
                <a:cs typeface="Calibri" panose="020F0502020204030204" pitchFamily="34" charset="0"/>
              </a:rPr>
              <a:t>فئة الحماية 1: التربة مع سطح مستو أو غير منتظم. يحمي من تغلغل قوة لا تقل عن (100 ± 5) </a:t>
            </a:r>
            <a:r>
              <a:rPr lang="en-GB" sz="600" dirty="0">
                <a:latin typeface="Calibri" panose="020F0502020204030204" pitchFamily="34" charset="0"/>
                <a:cs typeface="Calibri" panose="020F0502020204030204" pitchFamily="34" charset="0"/>
              </a:rPr>
              <a:t>N</a:t>
            </a:r>
          </a:p>
          <a:p>
            <a:pPr marL="266700" algn="r"/>
            <a:r>
              <a:rPr lang="ar-AE" sz="600" dirty="0">
                <a:latin typeface="Calibri" panose="020F0502020204030204" pitchFamily="34" charset="0"/>
                <a:cs typeface="Calibri" panose="020F0502020204030204" pitchFamily="34" charset="0"/>
              </a:rPr>
              <a:t>فئة الحماية 2: التربة ذات سطح مستو أو غير منتظم في ظل ظروف صعبة. يحمي من تغلغل قوة لا تقل عن (250 ± 10) </a:t>
            </a:r>
            <a:r>
              <a:rPr lang="en-GB" sz="600" dirty="0">
                <a:latin typeface="Calibri" panose="020F0502020204030204" pitchFamily="34" charset="0"/>
                <a:cs typeface="Calibri" panose="020F0502020204030204" pitchFamily="34" charset="0"/>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تبيض ، والتنظيف الجاف مع المذيبات المعتادة المسموح بها.</a:t>
            </a:r>
          </a:p>
          <a:p>
            <a:pPr algn="r"/>
            <a:r>
              <a:rPr lang="ar-AE" sz="600" dirty="0">
                <a:latin typeface="Calibri"/>
                <a:cs typeface="Calibri"/>
              </a:rPr>
              <a:t>الحديد في درجة حرارة منخفضة (أقل من 110 درجة مئوية).</a:t>
            </a:r>
            <a:endParaRPr lang="fr-FR" sz="600" dirty="0">
              <a:latin typeface="Calibri"/>
              <a:cs typeface="Calibri"/>
            </a:endParaRPr>
          </a:p>
          <a:p>
            <a:pPr algn="r"/>
            <a:r>
              <a:rPr lang="en-GB"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endParaRPr lang="fr-FR" sz="600" dirty="0">
              <a:latin typeface="Calibri"/>
              <a:cs typeface="Calibri"/>
            </a:endParaRPr>
          </a:p>
          <a:p>
            <a:pPr algn="r"/>
            <a:endParaRPr lang="en-GB"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endParaRPr lang="fr-FR" sz="600" dirty="0">
              <a:latin typeface="Calibri"/>
              <a:cs typeface="Calibri"/>
            </a:endParaRPr>
          </a:p>
          <a:p>
            <a:pPr algn="r"/>
            <a:endParaRPr lang="fr-FR" altLang="fr-FR" sz="600" b="1" dirty="0">
              <a:latin typeface="Calibri"/>
              <a:cs typeface="Calibri"/>
            </a:endParaRPr>
          </a:p>
          <a:p>
            <a:pPr algn="r"/>
            <a:r>
              <a:rPr lang="ar-AE" altLang="fr-FR"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altLang="fr-FR" sz="600" dirty="0">
              <a:latin typeface="Calibri"/>
              <a:cs typeface="Calibri"/>
            </a:endParaRPr>
          </a:p>
          <a:p>
            <a:pPr algn="r"/>
            <a:r>
              <a:rPr lang="ar-AE" altLang="fr-FR" sz="600" dirty="0">
                <a:latin typeface="Calibri"/>
                <a:cs typeface="Calibri"/>
              </a:rPr>
              <a:t>إعادة التدوير</a:t>
            </a:r>
          </a:p>
          <a:p>
            <a:pPr algn="r"/>
            <a:r>
              <a:rPr lang="ar-AE" altLang="fr-FR"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altLang="fr-FR" sz="600" dirty="0">
              <a:latin typeface="Calibri"/>
              <a:cs typeface="Calibri"/>
            </a:endParaRPr>
          </a:p>
          <a:p>
            <a:pPr algn="r"/>
            <a:r>
              <a:rPr lang="ar-AE" altLang="fr-FR" sz="600" dirty="0">
                <a:latin typeface="Calibri"/>
                <a:cs typeface="Calibri"/>
              </a:rPr>
              <a:t>التوصيات:</a:t>
            </a:r>
          </a:p>
          <a:p>
            <a:pPr algn="r"/>
            <a:r>
              <a:rPr lang="ar-AE" altLang="fr-FR"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altLang="fr-FR"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altLang="fr-FR" sz="600" dirty="0">
                <a:latin typeface="Calibri"/>
                <a:cs typeface="Calibri"/>
              </a:rPr>
              <a:t>CE) ، </a:t>
            </a:r>
            <a:r>
              <a:rPr lang="ar-AE" altLang="fr-FR"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altLang="fr-FR" sz="600" dirty="0">
                <a:latin typeface="Calibri"/>
                <a:cs typeface="Calibri"/>
              </a:rPr>
              <a:t>تبقى الركبة في مكانها في الثوب في حركات مهنية مفترضة (الركوع والركبتين).</a:t>
            </a:r>
          </a:p>
          <a:p>
            <a:pPr algn="r"/>
            <a:endParaRPr lang="ar-AE" altLang="fr-FR" sz="600" dirty="0">
              <a:latin typeface="Calibri"/>
              <a:cs typeface="Calibri"/>
            </a:endParaRPr>
          </a:p>
          <a:p>
            <a:pPr algn="r"/>
            <a:r>
              <a:rPr lang="ar-AE" altLang="fr-FR" sz="600" dirty="0">
                <a:latin typeface="Calibri"/>
                <a:cs typeface="Calibri"/>
              </a:rPr>
              <a:t>تقييد:</a:t>
            </a:r>
          </a:p>
          <a:p>
            <a:pPr algn="r"/>
            <a:r>
              <a:rPr lang="ar-AE" altLang="fr-FR" sz="600" dirty="0">
                <a:latin typeface="Calibri"/>
                <a:cs typeface="Calibri"/>
              </a:rPr>
              <a:t>لا توفر منصات الركبة هذه حماية غير محدودة للركبة من أجل الركوع ، ولا يمكن أن توفر أي حماية </a:t>
            </a:r>
            <a:r>
              <a:rPr lang="ar-AE" altLang="fr-FR" sz="600" dirty="0" err="1">
                <a:latin typeface="Calibri"/>
                <a:cs typeface="Calibri"/>
              </a:rPr>
              <a:t>حماية</a:t>
            </a:r>
            <a:r>
              <a:rPr lang="ar-AE" altLang="fr-FR"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a:cs typeface="Calibri"/>
            </a:endParaRPr>
          </a:p>
          <a:p>
            <a:pPr algn="r"/>
            <a:r>
              <a:rPr lang="ar-AE" altLang="fr-FR" sz="600" dirty="0">
                <a:latin typeface="Calibri"/>
                <a:cs typeface="Calibri"/>
              </a:rPr>
              <a:t>بيان</a:t>
            </a:r>
          </a:p>
          <a:p>
            <a:pPr algn="r"/>
            <a:r>
              <a:rPr lang="ar-AE" altLang="fr-FR" sz="600" dirty="0">
                <a:latin typeface="Calibri"/>
                <a:cs typeface="Calibri"/>
              </a:rPr>
              <a:t>تشير علامة </a:t>
            </a:r>
            <a:r>
              <a:rPr lang="en-GB" altLang="fr-FR" sz="600" dirty="0">
                <a:latin typeface="Calibri"/>
                <a:cs typeface="Calibri"/>
              </a:rPr>
              <a:t>CE </a:t>
            </a:r>
            <a:r>
              <a:rPr lang="ar-AE" altLang="fr-FR" sz="600" dirty="0">
                <a:latin typeface="Calibri"/>
                <a:cs typeface="Calibri"/>
              </a:rPr>
              <a:t>الملصقة على هذا القفاز إلى احترام المتطلبات الأساسية للائحة 2016/425. تم إجراء اختبار النوع </a:t>
            </a:r>
            <a:r>
              <a:rPr lang="en-GB" altLang="fr-FR" sz="600" dirty="0">
                <a:latin typeface="Calibri"/>
                <a:cs typeface="Calibri"/>
              </a:rPr>
              <a:t>EC </a:t>
            </a:r>
            <a:r>
              <a:rPr lang="ar-AE" altLang="fr-FR" sz="600" dirty="0">
                <a:latin typeface="Calibri"/>
                <a:cs typeface="Calibri"/>
              </a:rPr>
              <a:t>من قبل الهيئة المبلغ عنها </a:t>
            </a:r>
            <a:r>
              <a:rPr lang="en-GB" sz="600" dirty="0">
                <a:latin typeface="Calibri"/>
                <a:cs typeface="Calibri"/>
              </a:rPr>
              <a:t>IFTH N ° 0072 </a:t>
            </a:r>
            <a:r>
              <a:rPr lang="en-GB" altLang="fr-FR" sz="600" dirty="0">
                <a:latin typeface="Calibri"/>
                <a:cs typeface="Calibri"/>
              </a:rPr>
              <a:t> </a:t>
            </a:r>
            <a:r>
              <a:rPr lang="ar-AE" altLang="fr-FR"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302349" y="1201104"/>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spcAft>
                <a:spcPts val="1000"/>
              </a:spcAft>
              <a:buFontTx/>
              <a:buNone/>
            </a:pPr>
            <a:r>
              <a:rPr lang="fr-FR" altLang="fr-FR" sz="800" b="1" dirty="0">
                <a:solidFill>
                  <a:srgbClr val="FFFFFF"/>
                </a:solidFill>
              </a:rPr>
              <a:t>AR</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4044836469"/>
              </p:ext>
            </p:extLst>
          </p:nvPr>
        </p:nvGraphicFramePr>
        <p:xfrm>
          <a:off x="1565380" y="5867400"/>
          <a:ext cx="4759220" cy="548640"/>
        </p:xfrm>
        <a:graphic>
          <a:graphicData uri="http://schemas.openxmlformats.org/drawingml/2006/table">
            <a:tbl>
              <a:tblPr firstRow="1" bandRow="1">
                <a:effectLst/>
                <a:tableStyleId>{5C22544A-7EE6-4342-B048-85BDC9FD1C3A}</a:tableStyleId>
              </a:tblPr>
              <a:tblGrid>
                <a:gridCol w="2915474">
                  <a:extLst>
                    <a:ext uri="{9D8B030D-6E8A-4147-A177-3AD203B41FA5}">
                      <a16:colId xmlns:a16="http://schemas.microsoft.com/office/drawing/2014/main" xmlns="" val="20000"/>
                    </a:ext>
                  </a:extLst>
                </a:gridCol>
                <a:gridCol w="1843746">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1464" y="1511343"/>
            <a:ext cx="180000" cy="180000"/>
          </a:xfrm>
          <a:prstGeom prst="rect">
            <a:avLst/>
          </a:prstGeom>
        </p:spPr>
      </p:pic>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1072965972"/>
              </p:ext>
            </p:extLst>
          </p:nvPr>
        </p:nvGraphicFramePr>
        <p:xfrm>
          <a:off x="1393273" y="6710589"/>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349" y="6478217"/>
            <a:ext cx="916851" cy="1376814"/>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7" name="Groupe 46">
            <a:extLst>
              <a:ext uri="{FF2B5EF4-FFF2-40B4-BE49-F238E27FC236}">
                <a16:creationId xmlns:a16="http://schemas.microsoft.com/office/drawing/2014/main" xmlns="" id="{4B12B1FB-F6D9-4754-8CE9-0CC48F9E300F}"/>
              </a:ext>
            </a:extLst>
          </p:cNvPr>
          <p:cNvGrpSpPr/>
          <p:nvPr/>
        </p:nvGrpSpPr>
        <p:grpSpPr>
          <a:xfrm>
            <a:off x="1386923" y="2667000"/>
            <a:ext cx="1407538" cy="240926"/>
            <a:chOff x="637356" y="2836135"/>
            <a:chExt cx="1737256" cy="297363"/>
          </a:xfrm>
        </p:grpSpPr>
        <p:grpSp>
          <p:nvGrpSpPr>
            <p:cNvPr id="48" name="Groupe 47">
              <a:extLst>
                <a:ext uri="{FF2B5EF4-FFF2-40B4-BE49-F238E27FC236}">
                  <a16:creationId xmlns:a16="http://schemas.microsoft.com/office/drawing/2014/main" xmlns="" id="{B6812C01-E715-444D-B23E-F510584BF77F}"/>
                </a:ext>
              </a:extLst>
            </p:cNvPr>
            <p:cNvGrpSpPr/>
            <p:nvPr/>
          </p:nvGrpSpPr>
          <p:grpSpPr>
            <a:xfrm>
              <a:off x="637356" y="2836135"/>
              <a:ext cx="1737256" cy="297363"/>
              <a:chOff x="637356" y="2836135"/>
              <a:chExt cx="1737256" cy="297363"/>
            </a:xfrm>
          </p:grpSpPr>
          <p:grpSp>
            <p:nvGrpSpPr>
              <p:cNvPr id="54" name="Groupe 53">
                <a:extLst>
                  <a:ext uri="{FF2B5EF4-FFF2-40B4-BE49-F238E27FC236}">
                    <a16:creationId xmlns:a16="http://schemas.microsoft.com/office/drawing/2014/main" xmlns="" id="{9ACFDE64-DDC1-4A2B-89FE-0A0EC6DE82A2}"/>
                  </a:ext>
                </a:extLst>
              </p:cNvPr>
              <p:cNvGrpSpPr/>
              <p:nvPr/>
            </p:nvGrpSpPr>
            <p:grpSpPr>
              <a:xfrm>
                <a:off x="702350" y="2836135"/>
                <a:ext cx="1672262" cy="297363"/>
                <a:chOff x="682021" y="2758182"/>
                <a:chExt cx="1672262" cy="297363"/>
              </a:xfrm>
            </p:grpSpPr>
            <p:grpSp>
              <p:nvGrpSpPr>
                <p:cNvPr id="57" name="Groupe 34">
                  <a:extLst>
                    <a:ext uri="{FF2B5EF4-FFF2-40B4-BE49-F238E27FC236}">
                      <a16:creationId xmlns:a16="http://schemas.microsoft.com/office/drawing/2014/main" xmlns="" id="{13963BCC-8092-438C-A0E2-A57AAA60868C}"/>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xmlns="" id="{1A7EB13C-95E1-4378-86D6-D27642684E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xmlns="" id="{A20755D9-5674-4800-882E-4C60EEF543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xmlns="" id="{AD40D6EB-673A-45F1-BC3B-5EF4012E39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xmlns="" id="{0B9BF159-238F-4E86-A284-7B86283C66E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xmlns="" id="{30990F4C-F92A-4EDF-ABFD-A724DB72F99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8" name="Rectangle 57">
                  <a:extLst>
                    <a:ext uri="{FF2B5EF4-FFF2-40B4-BE49-F238E27FC236}">
                      <a16:creationId xmlns:a16="http://schemas.microsoft.com/office/drawing/2014/main" xmlns="" id="{79AF8F6C-8966-4463-892E-91421885CC0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9" name="Image 58">
                  <a:extLst>
                    <a:ext uri="{FF2B5EF4-FFF2-40B4-BE49-F238E27FC236}">
                      <a16:creationId xmlns:a16="http://schemas.microsoft.com/office/drawing/2014/main" xmlns="" id="{224E6067-B05F-4900-A4EB-BFA97DC23B3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xmlns="" id="{F31EEC4F-5DF4-44A8-B021-3B380E5C2EF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xmlns="" id="{0C3CBFDD-8FF4-4B14-87D4-735D54A3BC5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55" name="Rectangle 54">
                <a:extLst>
                  <a:ext uri="{FF2B5EF4-FFF2-40B4-BE49-F238E27FC236}">
                    <a16:creationId xmlns:a16="http://schemas.microsoft.com/office/drawing/2014/main" xmlns="" id="{AAB3DB17-1CA8-44C6-8F97-F2F0EDCC30B7}"/>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xmlns="" id="{BA635D41-103E-4148-8E56-BE3D0466F0E8}"/>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52" name="Image 51" descr="Une image contenant bâtiment, table, fenêtre&#10;&#10;Description générée automatiquement">
              <a:extLst>
                <a:ext uri="{FF2B5EF4-FFF2-40B4-BE49-F238E27FC236}">
                  <a16:creationId xmlns:a16="http://schemas.microsoft.com/office/drawing/2014/main" xmlns="" id="{F1B696A5-01F2-474A-98F3-3D6A67B2C82A}"/>
                </a:ext>
              </a:extLst>
            </p:cNvPr>
            <p:cNvPicPr>
              <a:picLocks/>
            </p:cNvPicPr>
            <p:nvPr/>
          </p:nvPicPr>
          <p:blipFill rotWithShape="1">
            <a:blip r:embed="rId16">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spTree>
    <p:extLst>
      <p:ext uri="{BB962C8B-B14F-4D97-AF65-F5344CB8AC3E}">
        <p14:creationId xmlns:p14="http://schemas.microsoft.com/office/powerpoint/2010/main" val="27465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TENERIO 5TEP010(Black)</a:t>
            </a:r>
          </a:p>
          <a:p>
            <a:r>
              <a:rPr lang="fr-FR" sz="500" b="1" dirty="0"/>
              <a:t>86% Polyester, 14% </a:t>
            </a:r>
            <a:r>
              <a:rPr lang="en-US" sz="500" b="1" dirty="0"/>
              <a:t>Elastane, </a:t>
            </a:r>
            <a:r>
              <a:rPr lang="fr-FR" sz="500" b="1" dirty="0"/>
              <a:t>178g/m²</a:t>
            </a:r>
          </a:p>
          <a:p>
            <a:r>
              <a:rPr lang="fr-FR" sz="500" b="1" dirty="0" err="1"/>
              <a:t>Reinforcement</a:t>
            </a:r>
            <a:r>
              <a:rPr lang="fr-FR" sz="500" b="1" dirty="0"/>
              <a:t> : </a:t>
            </a:r>
            <a:r>
              <a:rPr lang="fr-FR" sz="500" b="1" dirty="0" err="1"/>
              <a:t>Cordura</a:t>
            </a:r>
            <a:r>
              <a:rPr lang="fr-FR" sz="500" b="1" dirty="0"/>
              <a:t>®</a:t>
            </a:r>
          </a:p>
        </p:txBody>
      </p:sp>
      <p:sp>
        <p:nvSpPr>
          <p:cNvPr id="22" name="Rectangle 21"/>
          <p:cNvSpPr/>
          <p:nvPr/>
        </p:nvSpPr>
        <p:spPr>
          <a:xfrm>
            <a:off x="152717" y="1213913"/>
            <a:ext cx="6552882" cy="528029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t> </a:t>
            </a:r>
            <a:r>
              <a:rPr lang="fr-FR" sz="600" dirty="0">
                <a:latin typeface="Calibri" panose="020F0502020204030204" pitchFamily="34" charset="0"/>
                <a:cs typeface="Calibri" panose="020F0502020204030204" pitchFamily="34" charset="0"/>
              </a:rPr>
              <a:t>5TEP010 (Black)</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a:t>
            </a:r>
            <a:endParaRPr lang="fr-FR"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110°C). </a:t>
            </a:r>
          </a:p>
          <a:p>
            <a:r>
              <a:rPr lang="en-GB" sz="600" dirty="0">
                <a:latin typeface="Calibri" panose="020F0502020204030204" pitchFamily="34" charset="0"/>
                <a:cs typeface="Calibri" panose="020F0502020204030204" pitchFamily="34" charset="0"/>
              </a:rPr>
              <a:t>Use dry cleaning agent other than Trichloroethyl</a:t>
            </a:r>
            <a:r>
              <a:rPr lang="en-GB" sz="600" dirty="0">
                <a:latin typeface="Calibri"/>
                <a:cs typeface="Calibri"/>
              </a:rPr>
              <a:t>ene.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a:cs typeface="Calibri"/>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a:cs typeface="Calibri"/>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a:cs typeface="Calibri"/>
            </a:endParaRPr>
          </a:p>
          <a:p>
            <a:r>
              <a:rPr lang="en-US" sz="600" dirty="0">
                <a:latin typeface="Calibri"/>
                <a:cs typeface="Calibri"/>
              </a:rPr>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latin typeface="Calibri" panose="020F0502020204030204" pitchFamily="34" charset="0"/>
                <a:cs typeface="Times New Roman"/>
              </a:rPr>
              <a:t>These kneepads don</a:t>
            </a:r>
            <a:r>
              <a:rPr lang="en-GB" altLang="en-US" sz="600" dirty="0">
                <a:latin typeface="Calibri" panose="020F0502020204030204" pitchFamily="34" charset="0"/>
                <a:cs typeface="Times New Roman"/>
              </a:rPr>
              <a:t>’</a:t>
            </a:r>
            <a:r>
              <a:rPr lang="en-GB" altLang="fr-FR" sz="600" dirty="0">
                <a:latin typeface="Calibri" panose="020F0502020204030204" pitchFamily="34" charset="0"/>
                <a:cs typeface="Times New Roman"/>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Times New Roman"/>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Times New Roman"/>
              </a:rPr>
              <a:t>or medical </a:t>
            </a:r>
            <a:r>
              <a:rPr lang="en-US" sz="600" dirty="0">
                <a:latin typeface="Calibri" panose="020F0502020204030204" pitchFamily="34" charset="0"/>
                <a:cs typeface="Calibri" panose="020F0502020204030204" pitchFamily="34" charset="0"/>
              </a:rPr>
              <a:t>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149691908"/>
              </p:ext>
            </p:extLst>
          </p:nvPr>
        </p:nvGraphicFramePr>
        <p:xfrm>
          <a:off x="1313348" y="6902874"/>
          <a:ext cx="5105400" cy="624602"/>
        </p:xfrm>
        <a:graphic>
          <a:graphicData uri="http://schemas.openxmlformats.org/drawingml/2006/table">
            <a:tbl>
              <a:tblPr firstRow="1" bandRow="1">
                <a:effectLst/>
                <a:tableStyleId>{5C22544A-7EE6-4342-B048-85BDC9FD1C3A}</a:tableStyleId>
              </a:tblPr>
              <a:tblGrid>
                <a:gridCol w="2762662">
                  <a:extLst>
                    <a:ext uri="{9D8B030D-6E8A-4147-A177-3AD203B41FA5}">
                      <a16:colId xmlns:a16="http://schemas.microsoft.com/office/drawing/2014/main" xmlns="" val="20000"/>
                    </a:ext>
                  </a:extLst>
                </a:gridCol>
                <a:gridCol w="2342738">
                  <a:extLst>
                    <a:ext uri="{9D8B030D-6E8A-4147-A177-3AD203B41FA5}">
                      <a16:colId xmlns:a16="http://schemas.microsoft.com/office/drawing/2014/main" xmlns="" val="20001"/>
                    </a:ext>
                  </a:extLst>
                </a:gridCol>
              </a:tblGrid>
              <a:tr h="124920">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99682">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xmlns="" id="{7E0E73B9-1361-4234-B0F4-7CB035B847E3}"/>
              </a:ext>
            </a:extLst>
          </p:cNvPr>
          <p:cNvSpPr txBox="1"/>
          <p:nvPr/>
        </p:nvSpPr>
        <p:spPr>
          <a:xfrm>
            <a:off x="2690899" y="67489"/>
            <a:ext cx="1476238" cy="276999"/>
          </a:xfrm>
          <a:prstGeom prst="rect">
            <a:avLst/>
          </a:prstGeom>
          <a:noFill/>
          <a:ln w="3175">
            <a:noFill/>
          </a:ln>
        </p:spPr>
        <p:txBody>
          <a:bodyPr wrap="none">
            <a:spAutoFit/>
          </a:bodyPr>
          <a:lstStyle/>
          <a:p>
            <a:pPr algn="ctr"/>
            <a:r>
              <a:rPr lang="en-GB" sz="1200" b="1" dirty="0"/>
              <a:t>Trouser TENERIO</a:t>
            </a:r>
            <a:endParaRPr lang="en-GB" sz="3600" dirty="0"/>
          </a:p>
        </p:txBody>
      </p:sp>
      <p:grpSp>
        <p:nvGrpSpPr>
          <p:cNvPr id="30" name="Group 49">
            <a:extLst>
              <a:ext uri="{FF2B5EF4-FFF2-40B4-BE49-F238E27FC236}">
                <a16:creationId xmlns:a16="http://schemas.microsoft.com/office/drawing/2014/main" xmlns=""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xmlns=""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xmlns=""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44" name="Groupe 43">
            <a:extLst>
              <a:ext uri="{FF2B5EF4-FFF2-40B4-BE49-F238E27FC236}">
                <a16:creationId xmlns:a16="http://schemas.microsoft.com/office/drawing/2014/main" xmlns="" id="{A7DBC99A-CA23-4BAA-B7E9-60BA09985EF7}"/>
              </a:ext>
            </a:extLst>
          </p:cNvPr>
          <p:cNvGrpSpPr/>
          <p:nvPr/>
        </p:nvGrpSpPr>
        <p:grpSpPr>
          <a:xfrm>
            <a:off x="3813389" y="2819400"/>
            <a:ext cx="1407538" cy="240926"/>
            <a:chOff x="637356" y="2836135"/>
            <a:chExt cx="1737256" cy="297363"/>
          </a:xfrm>
        </p:grpSpPr>
        <p:grpSp>
          <p:nvGrpSpPr>
            <p:cNvPr id="45" name="Groupe 44">
              <a:extLst>
                <a:ext uri="{FF2B5EF4-FFF2-40B4-BE49-F238E27FC236}">
                  <a16:creationId xmlns:a16="http://schemas.microsoft.com/office/drawing/2014/main" xmlns="" id="{2E062B8C-F00D-4B6A-981C-15DF92456F66}"/>
                </a:ext>
              </a:extLst>
            </p:cNvPr>
            <p:cNvGrpSpPr/>
            <p:nvPr/>
          </p:nvGrpSpPr>
          <p:grpSpPr>
            <a:xfrm>
              <a:off x="637356" y="2836135"/>
              <a:ext cx="1737256" cy="297363"/>
              <a:chOff x="637356" y="2836135"/>
              <a:chExt cx="1737256" cy="297363"/>
            </a:xfrm>
          </p:grpSpPr>
          <p:grpSp>
            <p:nvGrpSpPr>
              <p:cNvPr id="47" name="Groupe 46">
                <a:extLst>
                  <a:ext uri="{FF2B5EF4-FFF2-40B4-BE49-F238E27FC236}">
                    <a16:creationId xmlns:a16="http://schemas.microsoft.com/office/drawing/2014/main" xmlns="" id="{2C65E191-223D-4B8D-ADEA-3BF52863A263}"/>
                  </a:ext>
                </a:extLst>
              </p:cNvPr>
              <p:cNvGrpSpPr/>
              <p:nvPr/>
            </p:nvGrpSpPr>
            <p:grpSpPr>
              <a:xfrm>
                <a:off x="702350" y="2836135"/>
                <a:ext cx="1672262" cy="297363"/>
                <a:chOff x="682021" y="2758182"/>
                <a:chExt cx="1672262" cy="297363"/>
              </a:xfrm>
            </p:grpSpPr>
            <p:grpSp>
              <p:nvGrpSpPr>
                <p:cNvPr id="54" name="Groupe 34">
                  <a:extLst>
                    <a:ext uri="{FF2B5EF4-FFF2-40B4-BE49-F238E27FC236}">
                      <a16:creationId xmlns:a16="http://schemas.microsoft.com/office/drawing/2014/main" xmlns="" id="{A21B672A-5624-4F98-B0B6-47887B0891E1}"/>
                    </a:ext>
                  </a:extLst>
                </p:cNvPr>
                <p:cNvGrpSpPr/>
                <p:nvPr/>
              </p:nvGrpSpPr>
              <p:grpSpPr>
                <a:xfrm>
                  <a:off x="682021" y="2758182"/>
                  <a:ext cx="1564997" cy="280574"/>
                  <a:chOff x="1151830" y="2655416"/>
                  <a:chExt cx="1564997" cy="280574"/>
                </a:xfrm>
              </p:grpSpPr>
              <p:pic>
                <p:nvPicPr>
                  <p:cNvPr id="59" name="Image 37">
                    <a:extLst>
                      <a:ext uri="{FF2B5EF4-FFF2-40B4-BE49-F238E27FC236}">
                        <a16:creationId xmlns:a16="http://schemas.microsoft.com/office/drawing/2014/main" xmlns="" id="{55DF9FD5-F6DA-43A9-B74E-45ADDE4BCF4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0" name="Image 44">
                    <a:extLst>
                      <a:ext uri="{FF2B5EF4-FFF2-40B4-BE49-F238E27FC236}">
                        <a16:creationId xmlns:a16="http://schemas.microsoft.com/office/drawing/2014/main" xmlns="" id="{1DCF8279-F663-46A5-88A3-2E5A4BEF650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1" name="Image 45">
                    <a:extLst>
                      <a:ext uri="{FF2B5EF4-FFF2-40B4-BE49-F238E27FC236}">
                        <a16:creationId xmlns:a16="http://schemas.microsoft.com/office/drawing/2014/main" xmlns="" id="{5475CC28-0099-4329-BFA4-D6E73BEC326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2" name="Image 46">
                    <a:extLst>
                      <a:ext uri="{FF2B5EF4-FFF2-40B4-BE49-F238E27FC236}">
                        <a16:creationId xmlns:a16="http://schemas.microsoft.com/office/drawing/2014/main" xmlns="" id="{3CC1988A-0820-4563-9A9C-A8D91A01EE0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3" name="Image 47">
                    <a:extLst>
                      <a:ext uri="{FF2B5EF4-FFF2-40B4-BE49-F238E27FC236}">
                        <a16:creationId xmlns:a16="http://schemas.microsoft.com/office/drawing/2014/main" xmlns="" id="{D3CFC741-99FB-4D3B-A9C6-1B39D919A8F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5" name="Rectangle 54">
                  <a:extLst>
                    <a:ext uri="{FF2B5EF4-FFF2-40B4-BE49-F238E27FC236}">
                      <a16:creationId xmlns:a16="http://schemas.microsoft.com/office/drawing/2014/main" xmlns="" id="{193BC66F-9B4F-48EE-BF2F-637B3CE55B6D}"/>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xmlns="" id="{C3B49F45-B947-49DE-923F-F7BF580044D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7" name="Image 56">
                  <a:extLst>
                    <a:ext uri="{FF2B5EF4-FFF2-40B4-BE49-F238E27FC236}">
                      <a16:creationId xmlns:a16="http://schemas.microsoft.com/office/drawing/2014/main" xmlns="" id="{6E075EA9-5B00-454C-82FA-F704E75F61B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8" name="Image 57">
                  <a:extLst>
                    <a:ext uri="{FF2B5EF4-FFF2-40B4-BE49-F238E27FC236}">
                      <a16:creationId xmlns:a16="http://schemas.microsoft.com/office/drawing/2014/main" xmlns="" id="{C1E6FEAE-6AEC-4474-B784-7E267A7DA79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8" name="Rectangle 47">
                <a:extLst>
                  <a:ext uri="{FF2B5EF4-FFF2-40B4-BE49-F238E27FC236}">
                    <a16:creationId xmlns:a16="http://schemas.microsoft.com/office/drawing/2014/main" xmlns="" id="{D9D04782-2042-4849-935A-BF59D97DB648}"/>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2" name="Image 51">
                <a:extLst>
                  <a:ext uri="{FF2B5EF4-FFF2-40B4-BE49-F238E27FC236}">
                    <a16:creationId xmlns:a16="http://schemas.microsoft.com/office/drawing/2014/main" xmlns="" id="{824B7748-D89B-4C95-B440-3A8B05550950}"/>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46" name="Image 45" descr="Une image contenant bâtiment, table, fenêtre&#10;&#10;Description générée automatiquement">
              <a:extLst>
                <a:ext uri="{FF2B5EF4-FFF2-40B4-BE49-F238E27FC236}">
                  <a16:creationId xmlns:a16="http://schemas.microsoft.com/office/drawing/2014/main" xmlns="" id="{E89AE2D0-4D31-44F1-B387-032098DA84EC}"/>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34" name="Tableau 33">
            <a:extLst>
              <a:ext uri="{FF2B5EF4-FFF2-40B4-BE49-F238E27FC236}">
                <a16:creationId xmlns:a16="http://schemas.microsoft.com/office/drawing/2014/main" xmlns="" id="{5AFC3539-BEFD-4FAB-A5A6-10FF411A1126}"/>
              </a:ext>
            </a:extLst>
          </p:cNvPr>
          <p:cNvGraphicFramePr>
            <a:graphicFrameLocks noGrp="1"/>
          </p:cNvGraphicFramePr>
          <p:nvPr>
            <p:extLst>
              <p:ext uri="{D42A27DB-BD31-4B8C-83A1-F6EECF244321}">
                <p14:modId xmlns:p14="http://schemas.microsoft.com/office/powerpoint/2010/main" val="856623217"/>
              </p:ext>
            </p:extLst>
          </p:nvPr>
        </p:nvGraphicFramePr>
        <p:xfrm>
          <a:off x="1393273" y="8099692"/>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5" name="Image 34">
            <a:extLst>
              <a:ext uri="{FF2B5EF4-FFF2-40B4-BE49-F238E27FC236}">
                <a16:creationId xmlns:a16="http://schemas.microsoft.com/office/drawing/2014/main" xmlns="" id="{70922706-BC9D-47E5-A017-B1E4F9FD64F0}"/>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7867320"/>
            <a:ext cx="916851" cy="1376814"/>
          </a:xfrm>
          <a:prstGeom prst="rect">
            <a:avLst/>
          </a:prstGeom>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a:t>
            </a:r>
            <a:r>
              <a:rPr lang="fr-FR" sz="500" dirty="0"/>
              <a:t>TENERIO 5TEP010 (Schwarz)</a:t>
            </a:r>
            <a:endParaRPr lang="fr-FR" sz="500" dirty="0">
              <a:latin typeface="+mn-lt"/>
            </a:endParaRPr>
          </a:p>
          <a:p>
            <a:r>
              <a:rPr lang="en-US" sz="500" b="1" dirty="0">
                <a:latin typeface="+mn-lt"/>
              </a:rPr>
              <a:t>86% Polyester, 14% </a:t>
            </a:r>
            <a:r>
              <a:rPr lang="en-US" sz="500" b="1" dirty="0" err="1">
                <a:latin typeface="+mn-lt"/>
              </a:rPr>
              <a:t>Elasthan</a:t>
            </a:r>
            <a:r>
              <a:rPr lang="en-US" sz="500" b="1" dirty="0">
                <a:latin typeface="+mn-lt"/>
              </a:rPr>
              <a:t>, 178 g/m²</a:t>
            </a:r>
          </a:p>
          <a:p>
            <a:r>
              <a:rPr lang="fr-FR" sz="500" b="1" dirty="0" err="1"/>
              <a:t>Verstärkung</a:t>
            </a:r>
            <a:r>
              <a:rPr lang="fr-FR" sz="500" b="1" dirty="0"/>
              <a:t> : </a:t>
            </a:r>
            <a:r>
              <a:rPr lang="fr-FR" sz="500" b="1" dirty="0" err="1"/>
              <a:t>Cordura</a:t>
            </a:r>
            <a:r>
              <a:rPr lang="fr-FR" sz="500" b="1" dirty="0"/>
              <a:t>®</a:t>
            </a:r>
          </a:p>
        </p:txBody>
      </p:sp>
      <p:grpSp>
        <p:nvGrpSpPr>
          <p:cNvPr id="21" name="Groupe 20"/>
          <p:cNvGrpSpPr/>
          <p:nvPr/>
        </p:nvGrpSpPr>
        <p:grpSpPr>
          <a:xfrm>
            <a:off x="137571" y="1441229"/>
            <a:ext cx="6552883" cy="5539978"/>
            <a:chOff x="981327" y="1064568"/>
            <a:chExt cx="5400000" cy="6739387"/>
          </a:xfrm>
        </p:grpSpPr>
        <p:sp>
          <p:nvSpPr>
            <p:cNvPr id="22" name="Rectangle 21"/>
            <p:cNvSpPr/>
            <p:nvPr/>
          </p:nvSpPr>
          <p:spPr>
            <a:xfrm>
              <a:off x="981327" y="1064568"/>
              <a:ext cx="5399999" cy="6739387"/>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5TEP010 (Schwarz)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bleichen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Trockenreinigung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mit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üblichen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Lösungsmitteln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110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32701442"/>
              </p:ext>
            </p:extLst>
          </p:nvPr>
        </p:nvGraphicFramePr>
        <p:xfrm>
          <a:off x="1354379" y="7312867"/>
          <a:ext cx="4817821" cy="457200"/>
        </p:xfrm>
        <a:graphic>
          <a:graphicData uri="http://schemas.openxmlformats.org/drawingml/2006/table">
            <a:tbl>
              <a:tblPr firstRow="1" bandRow="1">
                <a:effectLst/>
                <a:tableStyleId>{5C22544A-7EE6-4342-B048-85BDC9FD1C3A}</a:tableStyleId>
              </a:tblPr>
              <a:tblGrid>
                <a:gridCol w="2738494">
                  <a:extLst>
                    <a:ext uri="{9D8B030D-6E8A-4147-A177-3AD203B41FA5}">
                      <a16:colId xmlns:a16="http://schemas.microsoft.com/office/drawing/2014/main" xmlns="" val="20000"/>
                    </a:ext>
                  </a:extLst>
                </a:gridCol>
                <a:gridCol w="2079327">
                  <a:extLst>
                    <a:ext uri="{9D8B030D-6E8A-4147-A177-3AD203B41FA5}">
                      <a16:colId xmlns:a16="http://schemas.microsoft.com/office/drawing/2014/main" xmlns="" val="20001"/>
                    </a:ext>
                  </a:extLst>
                </a:gridCol>
              </a:tblGrid>
              <a:tr h="78533">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114E7FA2-2D8A-45BD-B04F-AC9512D95F9D}"/>
              </a:ext>
            </a:extLst>
          </p:cNvPr>
          <p:cNvSpPr txBox="1"/>
          <p:nvPr/>
        </p:nvSpPr>
        <p:spPr>
          <a:xfrm>
            <a:off x="2785252" y="67489"/>
            <a:ext cx="1287532" cy="276999"/>
          </a:xfrm>
          <a:prstGeom prst="rect">
            <a:avLst/>
          </a:prstGeom>
          <a:noFill/>
          <a:ln w="3175">
            <a:noFill/>
          </a:ln>
        </p:spPr>
        <p:txBody>
          <a:bodyPr wrap="none">
            <a:spAutoFit/>
          </a:bodyPr>
          <a:lstStyle/>
          <a:p>
            <a:pPr algn="ctr"/>
            <a:r>
              <a:rPr lang="en-GB" sz="1200" b="1" dirty="0"/>
              <a:t>Hose TENERIO</a:t>
            </a:r>
            <a:endParaRPr lang="en-GB" sz="3600" dirty="0"/>
          </a:p>
        </p:txBody>
      </p:sp>
      <p:grpSp>
        <p:nvGrpSpPr>
          <p:cNvPr id="29" name="Group 49">
            <a:extLst>
              <a:ext uri="{FF2B5EF4-FFF2-40B4-BE49-F238E27FC236}">
                <a16:creationId xmlns:a16="http://schemas.microsoft.com/office/drawing/2014/main" xmlns=""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6" name="Groupe 35">
            <a:extLst>
              <a:ext uri="{FF2B5EF4-FFF2-40B4-BE49-F238E27FC236}">
                <a16:creationId xmlns:a16="http://schemas.microsoft.com/office/drawing/2014/main" xmlns="" id="{9A7938A7-39DE-41D7-97F1-7771FC7BBC48}"/>
              </a:ext>
            </a:extLst>
          </p:cNvPr>
          <p:cNvGrpSpPr/>
          <p:nvPr/>
        </p:nvGrpSpPr>
        <p:grpSpPr>
          <a:xfrm>
            <a:off x="3352800" y="3200400"/>
            <a:ext cx="1407538" cy="240926"/>
            <a:chOff x="637356" y="2836135"/>
            <a:chExt cx="1737256" cy="297363"/>
          </a:xfrm>
        </p:grpSpPr>
        <p:grpSp>
          <p:nvGrpSpPr>
            <p:cNvPr id="39" name="Groupe 38">
              <a:extLst>
                <a:ext uri="{FF2B5EF4-FFF2-40B4-BE49-F238E27FC236}">
                  <a16:creationId xmlns:a16="http://schemas.microsoft.com/office/drawing/2014/main" xmlns="" id="{7A0047C1-4493-4397-81C3-A1E616A61CC8}"/>
                </a:ext>
              </a:extLst>
            </p:cNvPr>
            <p:cNvGrpSpPr/>
            <p:nvPr/>
          </p:nvGrpSpPr>
          <p:grpSpPr>
            <a:xfrm>
              <a:off x="637356" y="2836135"/>
              <a:ext cx="1737256" cy="297363"/>
              <a:chOff x="637356" y="2836135"/>
              <a:chExt cx="1737256" cy="297363"/>
            </a:xfrm>
          </p:grpSpPr>
          <p:grpSp>
            <p:nvGrpSpPr>
              <p:cNvPr id="41" name="Groupe 40">
                <a:extLst>
                  <a:ext uri="{FF2B5EF4-FFF2-40B4-BE49-F238E27FC236}">
                    <a16:creationId xmlns:a16="http://schemas.microsoft.com/office/drawing/2014/main" xmlns="" id="{33D1EC85-1CEA-4D73-B896-63C064CFF699}"/>
                  </a:ext>
                </a:extLst>
              </p:cNvPr>
              <p:cNvGrpSpPr/>
              <p:nvPr/>
            </p:nvGrpSpPr>
            <p:grpSpPr>
              <a:xfrm>
                <a:off x="702350" y="2836135"/>
                <a:ext cx="1672262" cy="297363"/>
                <a:chOff x="682021" y="2758182"/>
                <a:chExt cx="1672262" cy="297363"/>
              </a:xfrm>
            </p:grpSpPr>
            <p:grpSp>
              <p:nvGrpSpPr>
                <p:cNvPr id="44" name="Groupe 34">
                  <a:extLst>
                    <a:ext uri="{FF2B5EF4-FFF2-40B4-BE49-F238E27FC236}">
                      <a16:creationId xmlns:a16="http://schemas.microsoft.com/office/drawing/2014/main" xmlns="" id="{1D480AE9-EB82-4048-B376-2EF044642026}"/>
                    </a:ext>
                  </a:extLst>
                </p:cNvPr>
                <p:cNvGrpSpPr/>
                <p:nvPr/>
              </p:nvGrpSpPr>
              <p:grpSpPr>
                <a:xfrm>
                  <a:off x="682021" y="2758182"/>
                  <a:ext cx="1564997" cy="280574"/>
                  <a:chOff x="1151830" y="2655416"/>
                  <a:chExt cx="1564997" cy="280574"/>
                </a:xfrm>
              </p:grpSpPr>
              <p:pic>
                <p:nvPicPr>
                  <p:cNvPr id="52" name="Image 37">
                    <a:extLst>
                      <a:ext uri="{FF2B5EF4-FFF2-40B4-BE49-F238E27FC236}">
                        <a16:creationId xmlns:a16="http://schemas.microsoft.com/office/drawing/2014/main" xmlns="" id="{2E16694C-A2FF-4C72-A3AC-15D2CCA012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4" name="Image 44">
                    <a:extLst>
                      <a:ext uri="{FF2B5EF4-FFF2-40B4-BE49-F238E27FC236}">
                        <a16:creationId xmlns:a16="http://schemas.microsoft.com/office/drawing/2014/main" xmlns="" id="{8F1E639C-EEFA-42F6-8F1F-43838493021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5" name="Image 45">
                    <a:extLst>
                      <a:ext uri="{FF2B5EF4-FFF2-40B4-BE49-F238E27FC236}">
                        <a16:creationId xmlns:a16="http://schemas.microsoft.com/office/drawing/2014/main" xmlns="" id="{122FDF7F-9AD9-4D73-947A-DD1B87A61C6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6" name="Image 46">
                    <a:extLst>
                      <a:ext uri="{FF2B5EF4-FFF2-40B4-BE49-F238E27FC236}">
                        <a16:creationId xmlns:a16="http://schemas.microsoft.com/office/drawing/2014/main" xmlns="" id="{1C4C3B86-452C-49E3-B92E-732EC0A4FD2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57" name="Image 47">
                    <a:extLst>
                      <a:ext uri="{FF2B5EF4-FFF2-40B4-BE49-F238E27FC236}">
                        <a16:creationId xmlns:a16="http://schemas.microsoft.com/office/drawing/2014/main" xmlns="" id="{8DE16081-8A9E-41E5-84AD-916305A3568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5" name="Rectangle 44">
                  <a:extLst>
                    <a:ext uri="{FF2B5EF4-FFF2-40B4-BE49-F238E27FC236}">
                      <a16:creationId xmlns:a16="http://schemas.microsoft.com/office/drawing/2014/main" xmlns="" id="{D0D6AAC8-BEE7-495A-8C12-D1B5C0FA93A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xmlns="" id="{90F8FEB4-6E21-4C63-B406-7FEC84E195C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7" name="Image 46">
                  <a:extLst>
                    <a:ext uri="{FF2B5EF4-FFF2-40B4-BE49-F238E27FC236}">
                      <a16:creationId xmlns:a16="http://schemas.microsoft.com/office/drawing/2014/main" xmlns="" id="{DA4B309D-0CF2-47FC-908A-A989391ADB1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48" name="Image 47">
                  <a:extLst>
                    <a:ext uri="{FF2B5EF4-FFF2-40B4-BE49-F238E27FC236}">
                      <a16:creationId xmlns:a16="http://schemas.microsoft.com/office/drawing/2014/main" xmlns="" id="{7B2F496A-AFFA-4072-8C8E-C912BBBA060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2" name="Rectangle 41">
                <a:extLst>
                  <a:ext uri="{FF2B5EF4-FFF2-40B4-BE49-F238E27FC236}">
                    <a16:creationId xmlns:a16="http://schemas.microsoft.com/office/drawing/2014/main" xmlns="" id="{10787DC0-6292-41D7-B62B-11D18C10B5F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3" name="Image 42">
                <a:extLst>
                  <a:ext uri="{FF2B5EF4-FFF2-40B4-BE49-F238E27FC236}">
                    <a16:creationId xmlns:a16="http://schemas.microsoft.com/office/drawing/2014/main" xmlns="" id="{070E95D3-F8A1-4AF9-8CDF-504DD6014D1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40" name="Image 39" descr="Une image contenant bâtiment, table, fenêtre&#10;&#10;Description générée automatiquement">
              <a:extLst>
                <a:ext uri="{FF2B5EF4-FFF2-40B4-BE49-F238E27FC236}">
                  <a16:creationId xmlns:a16="http://schemas.microsoft.com/office/drawing/2014/main" xmlns="" id="{7D96B744-6691-4B30-B90C-D45693008A56}"/>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34" name="Tableau 33">
            <a:extLst>
              <a:ext uri="{FF2B5EF4-FFF2-40B4-BE49-F238E27FC236}">
                <a16:creationId xmlns:a16="http://schemas.microsoft.com/office/drawing/2014/main" xmlns="" id="{ECC6FF13-5C3B-42EC-BA5B-247FE10E8538}"/>
              </a:ext>
            </a:extLst>
          </p:cNvPr>
          <p:cNvGraphicFramePr>
            <a:graphicFrameLocks noGrp="1"/>
          </p:cNvGraphicFramePr>
          <p:nvPr>
            <p:extLst>
              <p:ext uri="{D42A27DB-BD31-4B8C-83A1-F6EECF244321}">
                <p14:modId xmlns:p14="http://schemas.microsoft.com/office/powerpoint/2010/main" val="2066653127"/>
              </p:ext>
            </p:extLst>
          </p:nvPr>
        </p:nvGraphicFramePr>
        <p:xfrm>
          <a:off x="1393273" y="8425539"/>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5" name="Image 34">
            <a:extLst>
              <a:ext uri="{FF2B5EF4-FFF2-40B4-BE49-F238E27FC236}">
                <a16:creationId xmlns:a16="http://schemas.microsoft.com/office/drawing/2014/main" xmlns="" id="{EA8D3E87-942F-4D74-9FA0-45ED00C8BA1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193167"/>
            <a:ext cx="916851" cy="1376814"/>
          </a:xfrm>
          <a:prstGeom prst="rect">
            <a:avLst/>
          </a:prstGeom>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TENERIO 5TEP010 (Negro)</a:t>
            </a:r>
            <a:r>
              <a:rPr lang="fr-FR" sz="500" dirty="0">
                <a:latin typeface="+mn-lt"/>
                <a:cs typeface="Calibri" panose="020F0502020204030204" pitchFamily="34" charset="0"/>
              </a:rPr>
              <a:t> </a:t>
            </a:r>
          </a:p>
          <a:p>
            <a:r>
              <a:rPr lang="fr-FR" sz="500" b="1" dirty="0">
                <a:latin typeface="+mn-lt"/>
                <a:cs typeface="Calibri" panose="020F0502020204030204" pitchFamily="34" charset="0"/>
              </a:rPr>
              <a:t>86</a:t>
            </a:r>
            <a:r>
              <a:rPr lang="en-US" sz="500" b="1" dirty="0">
                <a:latin typeface="+mn-lt"/>
                <a:cs typeface="Calibri" panose="020F0502020204030204" pitchFamily="34" charset="0"/>
              </a:rPr>
              <a:t>% </a:t>
            </a:r>
            <a:r>
              <a:rPr lang="en-US" sz="500" b="1" dirty="0" err="1">
                <a:latin typeface="+mn-lt"/>
                <a:cs typeface="Calibri" panose="020F0502020204030204" pitchFamily="34" charset="0"/>
              </a:rPr>
              <a:t>Poliéster</a:t>
            </a:r>
            <a:r>
              <a:rPr lang="en-US" sz="500" b="1" dirty="0"/>
              <a:t> , 14% </a:t>
            </a:r>
            <a:r>
              <a:rPr lang="en-US" sz="500" b="1" dirty="0" err="1">
                <a:latin typeface="+mn-lt"/>
                <a:cs typeface="Calibri" panose="020F0502020204030204" pitchFamily="34" charset="0"/>
              </a:rPr>
              <a:t>Elastano</a:t>
            </a:r>
            <a:r>
              <a:rPr lang="en-US" sz="500" b="1" dirty="0">
                <a:latin typeface="+mn-lt"/>
                <a:cs typeface="Calibri" panose="020F0502020204030204" pitchFamily="34" charset="0"/>
              </a:rPr>
              <a:t> </a:t>
            </a:r>
            <a:r>
              <a:rPr lang="fr-FR" sz="500" b="1" dirty="0">
                <a:latin typeface="+mn-lt"/>
                <a:cs typeface="Calibri" panose="020F0502020204030204" pitchFamily="34" charset="0"/>
              </a:rPr>
              <a:t>- 178 g/m2</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a:t>
            </a:r>
            <a:r>
              <a:rPr lang="fr-FR" sz="500" b="1" dirty="0" err="1"/>
              <a:t>Cordura</a:t>
            </a:r>
            <a:r>
              <a:rPr lang="fr-FR" sz="500" b="1" dirty="0"/>
              <a:t>®</a:t>
            </a:r>
            <a:endParaRPr lang="fr-FR" sz="500" b="1" dirty="0">
              <a:latin typeface="+mn-lt"/>
              <a:cs typeface="Calibri" panose="020F0502020204030204" pitchFamily="34" charset="0"/>
            </a:endParaRPr>
          </a:p>
        </p:txBody>
      </p:sp>
      <p:grpSp>
        <p:nvGrpSpPr>
          <p:cNvPr id="21" name="Groupe 20"/>
          <p:cNvGrpSpPr/>
          <p:nvPr/>
        </p:nvGrpSpPr>
        <p:grpSpPr>
          <a:xfrm>
            <a:off x="152716" y="1366989"/>
            <a:ext cx="6552883" cy="5493812"/>
            <a:chOff x="981327" y="1064568"/>
            <a:chExt cx="5400000" cy="6983463"/>
          </a:xfrm>
        </p:grpSpPr>
        <p:sp>
          <p:nvSpPr>
            <p:cNvPr id="22" name="Rectangle 21"/>
            <p:cNvSpPr/>
            <p:nvPr/>
          </p:nvSpPr>
          <p:spPr>
            <a:xfrm>
              <a:off x="981327" y="1064568"/>
              <a:ext cx="5399999" cy="6983463"/>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a:t>
              </a:r>
              <a:r>
                <a:rPr lang="fr-FR" sz="600" dirty="0">
                  <a:latin typeface="Calibri" panose="020F0502020204030204" pitchFamily="34" charset="0"/>
                  <a:cs typeface="Calibri" panose="020F0502020204030204" pitchFamily="34" charset="0"/>
                </a:rPr>
                <a:t>5TEP010</a:t>
              </a:r>
              <a:r>
                <a:rPr lang="fr-FR" sz="600" dirty="0">
                  <a:latin typeface="Calibri"/>
                  <a:cs typeface="Calibri"/>
                </a:rPr>
                <a:t> (Negro)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No </a:t>
              </a:r>
              <a:r>
                <a:rPr lang="en-US" sz="600" dirty="0" err="1">
                  <a:latin typeface="Calibri" panose="020F0502020204030204" pitchFamily="34" charset="0"/>
                  <a:cs typeface="Calibri" panose="020F0502020204030204" pitchFamily="34" charset="0"/>
                </a:rPr>
                <a:t>blanquear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limpiar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seco</a:t>
              </a:r>
              <a:r>
                <a:rPr lang="en-US" sz="600" dirty="0">
                  <a:latin typeface="Calibri" panose="020F0502020204030204" pitchFamily="34" charset="0"/>
                  <a:cs typeface="Calibri" panose="020F0502020204030204" pitchFamily="34" charset="0"/>
                </a:rPr>
                <a:t> con los </a:t>
              </a:r>
              <a:r>
                <a:rPr lang="en-US" sz="600" dirty="0" err="1">
                  <a:latin typeface="Calibri" panose="020F0502020204030204" pitchFamily="34" charset="0"/>
                  <a:cs typeface="Calibri" panose="020F0502020204030204" pitchFamily="34" charset="0"/>
                </a:rPr>
                <a:t>disolventes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habituales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permitidos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110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775668380"/>
              </p:ext>
            </p:extLst>
          </p:nvPr>
        </p:nvGraphicFramePr>
        <p:xfrm>
          <a:off x="1411376" y="7281322"/>
          <a:ext cx="4760824" cy="601980"/>
        </p:xfrm>
        <a:graphic>
          <a:graphicData uri="http://schemas.openxmlformats.org/drawingml/2006/table">
            <a:tbl>
              <a:tblPr firstRow="1" bandRow="1">
                <a:effectLst/>
                <a:tableStyleId>{5C22544A-7EE6-4342-B048-85BDC9FD1C3A}</a:tableStyleId>
              </a:tblPr>
              <a:tblGrid>
                <a:gridCol w="2627224">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DDD5A3C6-F576-44CE-971B-344F321AD26D}"/>
              </a:ext>
            </a:extLst>
          </p:cNvPr>
          <p:cNvSpPr txBox="1"/>
          <p:nvPr/>
        </p:nvSpPr>
        <p:spPr>
          <a:xfrm>
            <a:off x="2647398" y="67489"/>
            <a:ext cx="1563248" cy="276999"/>
          </a:xfrm>
          <a:prstGeom prst="rect">
            <a:avLst/>
          </a:prstGeom>
          <a:noFill/>
          <a:ln w="3175">
            <a:noFill/>
          </a:ln>
        </p:spPr>
        <p:txBody>
          <a:bodyPr wrap="none">
            <a:spAutoFit/>
          </a:bodyPr>
          <a:lstStyle/>
          <a:p>
            <a:pPr algn="ctr"/>
            <a:r>
              <a:rPr lang="fr-FR" sz="1200" b="1" dirty="0" err="1"/>
              <a:t>Pantalón</a:t>
            </a:r>
            <a:r>
              <a:rPr lang="en-GB" sz="1200" b="1" dirty="0"/>
              <a:t> TENERIO</a:t>
            </a:r>
            <a:endParaRPr lang="en-GB" sz="3600" dirty="0"/>
          </a:p>
        </p:txBody>
      </p:sp>
      <p:grpSp>
        <p:nvGrpSpPr>
          <p:cNvPr id="29" name="Group 49">
            <a:extLst>
              <a:ext uri="{FF2B5EF4-FFF2-40B4-BE49-F238E27FC236}">
                <a16:creationId xmlns:a16="http://schemas.microsoft.com/office/drawing/2014/main" xmlns=""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6" name="Groupe 35">
            <a:extLst>
              <a:ext uri="{FF2B5EF4-FFF2-40B4-BE49-F238E27FC236}">
                <a16:creationId xmlns:a16="http://schemas.microsoft.com/office/drawing/2014/main" xmlns="" id="{AE3D1339-700B-4047-8CD7-41C2D5C5481C}"/>
              </a:ext>
            </a:extLst>
          </p:cNvPr>
          <p:cNvGrpSpPr/>
          <p:nvPr/>
        </p:nvGrpSpPr>
        <p:grpSpPr>
          <a:xfrm>
            <a:off x="3030109" y="3176262"/>
            <a:ext cx="1407538" cy="240926"/>
            <a:chOff x="637356" y="2836135"/>
            <a:chExt cx="1737256" cy="297363"/>
          </a:xfrm>
        </p:grpSpPr>
        <p:grpSp>
          <p:nvGrpSpPr>
            <p:cNvPr id="39" name="Groupe 38">
              <a:extLst>
                <a:ext uri="{FF2B5EF4-FFF2-40B4-BE49-F238E27FC236}">
                  <a16:creationId xmlns:a16="http://schemas.microsoft.com/office/drawing/2014/main" xmlns="" id="{996967C8-91B5-4401-BA13-A51A20CD4AB8}"/>
                </a:ext>
              </a:extLst>
            </p:cNvPr>
            <p:cNvGrpSpPr/>
            <p:nvPr/>
          </p:nvGrpSpPr>
          <p:grpSpPr>
            <a:xfrm>
              <a:off x="637356" y="2836135"/>
              <a:ext cx="1737256" cy="297363"/>
              <a:chOff x="637356" y="2836135"/>
              <a:chExt cx="1737256" cy="297363"/>
            </a:xfrm>
          </p:grpSpPr>
          <p:grpSp>
            <p:nvGrpSpPr>
              <p:cNvPr id="41" name="Groupe 40">
                <a:extLst>
                  <a:ext uri="{FF2B5EF4-FFF2-40B4-BE49-F238E27FC236}">
                    <a16:creationId xmlns:a16="http://schemas.microsoft.com/office/drawing/2014/main" xmlns="" id="{A9B96CAC-D12B-4441-AB4C-A6621A55CEA3}"/>
                  </a:ext>
                </a:extLst>
              </p:cNvPr>
              <p:cNvGrpSpPr/>
              <p:nvPr/>
            </p:nvGrpSpPr>
            <p:grpSpPr>
              <a:xfrm>
                <a:off x="702350" y="2836135"/>
                <a:ext cx="1672262" cy="297363"/>
                <a:chOff x="682021" y="2758182"/>
                <a:chExt cx="1672262" cy="297363"/>
              </a:xfrm>
            </p:grpSpPr>
            <p:grpSp>
              <p:nvGrpSpPr>
                <p:cNvPr id="44" name="Groupe 34">
                  <a:extLst>
                    <a:ext uri="{FF2B5EF4-FFF2-40B4-BE49-F238E27FC236}">
                      <a16:creationId xmlns:a16="http://schemas.microsoft.com/office/drawing/2014/main" xmlns="" id="{89569350-B048-446C-8600-45EB3F2D29F2}"/>
                    </a:ext>
                  </a:extLst>
                </p:cNvPr>
                <p:cNvGrpSpPr/>
                <p:nvPr/>
              </p:nvGrpSpPr>
              <p:grpSpPr>
                <a:xfrm>
                  <a:off x="682021" y="2758182"/>
                  <a:ext cx="1564997" cy="280574"/>
                  <a:chOff x="1151830" y="2655416"/>
                  <a:chExt cx="1564997" cy="280574"/>
                </a:xfrm>
              </p:grpSpPr>
              <p:pic>
                <p:nvPicPr>
                  <p:cNvPr id="52" name="Image 37">
                    <a:extLst>
                      <a:ext uri="{FF2B5EF4-FFF2-40B4-BE49-F238E27FC236}">
                        <a16:creationId xmlns:a16="http://schemas.microsoft.com/office/drawing/2014/main" xmlns="" id="{D89D79A2-CC1A-4120-8297-486EB41DE64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4" name="Image 44">
                    <a:extLst>
                      <a:ext uri="{FF2B5EF4-FFF2-40B4-BE49-F238E27FC236}">
                        <a16:creationId xmlns:a16="http://schemas.microsoft.com/office/drawing/2014/main" xmlns="" id="{52CD523F-FC79-428A-9AB0-58FAB07A85C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5" name="Image 45">
                    <a:extLst>
                      <a:ext uri="{FF2B5EF4-FFF2-40B4-BE49-F238E27FC236}">
                        <a16:creationId xmlns:a16="http://schemas.microsoft.com/office/drawing/2014/main" xmlns="" id="{0E832DE0-0891-4F0E-80CE-F14F1BA4E2D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6" name="Image 46">
                    <a:extLst>
                      <a:ext uri="{FF2B5EF4-FFF2-40B4-BE49-F238E27FC236}">
                        <a16:creationId xmlns:a16="http://schemas.microsoft.com/office/drawing/2014/main" xmlns="" id="{316EBF8C-4A8C-4068-B4C6-B3225AA3509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57" name="Image 47">
                    <a:extLst>
                      <a:ext uri="{FF2B5EF4-FFF2-40B4-BE49-F238E27FC236}">
                        <a16:creationId xmlns:a16="http://schemas.microsoft.com/office/drawing/2014/main" xmlns="" id="{9B8CCE0F-D8D5-4030-A917-28D3E0F5A8C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5" name="Rectangle 44">
                  <a:extLst>
                    <a:ext uri="{FF2B5EF4-FFF2-40B4-BE49-F238E27FC236}">
                      <a16:creationId xmlns:a16="http://schemas.microsoft.com/office/drawing/2014/main" xmlns="" id="{CE84C585-6182-4D70-9ACD-54129E4C28BA}"/>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xmlns="" id="{003E7E1D-F11F-4BB6-BDC8-3691A47F8F3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7" name="Image 46">
                  <a:extLst>
                    <a:ext uri="{FF2B5EF4-FFF2-40B4-BE49-F238E27FC236}">
                      <a16:creationId xmlns:a16="http://schemas.microsoft.com/office/drawing/2014/main" xmlns="" id="{BBBA6371-6671-4C06-94E6-63829DACBF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48" name="Image 47">
                  <a:extLst>
                    <a:ext uri="{FF2B5EF4-FFF2-40B4-BE49-F238E27FC236}">
                      <a16:creationId xmlns:a16="http://schemas.microsoft.com/office/drawing/2014/main" xmlns="" id="{DA95666D-3957-4F3D-AB58-B02E1CD1D81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2" name="Rectangle 41">
                <a:extLst>
                  <a:ext uri="{FF2B5EF4-FFF2-40B4-BE49-F238E27FC236}">
                    <a16:creationId xmlns:a16="http://schemas.microsoft.com/office/drawing/2014/main" xmlns="" id="{336E94FB-23BD-433E-9037-20E675BFE1E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3" name="Image 42">
                <a:extLst>
                  <a:ext uri="{FF2B5EF4-FFF2-40B4-BE49-F238E27FC236}">
                    <a16:creationId xmlns:a16="http://schemas.microsoft.com/office/drawing/2014/main" xmlns="" id="{821894A6-6D19-4FD5-BA71-CB3D24E61739}"/>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40" name="Image 39" descr="Une image contenant bâtiment, table, fenêtre&#10;&#10;Description générée automatiquement">
              <a:extLst>
                <a:ext uri="{FF2B5EF4-FFF2-40B4-BE49-F238E27FC236}">
                  <a16:creationId xmlns:a16="http://schemas.microsoft.com/office/drawing/2014/main" xmlns="" id="{CDCA8E8F-D38E-47F6-9A64-38C476B6612D}"/>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34" name="Tableau 33">
            <a:extLst>
              <a:ext uri="{FF2B5EF4-FFF2-40B4-BE49-F238E27FC236}">
                <a16:creationId xmlns:a16="http://schemas.microsoft.com/office/drawing/2014/main" xmlns="" id="{D8B11FEA-26DC-46FE-AC30-D8A7B29CF67F}"/>
              </a:ext>
            </a:extLst>
          </p:cNvPr>
          <p:cNvGraphicFramePr>
            <a:graphicFrameLocks noGrp="1"/>
          </p:cNvGraphicFramePr>
          <p:nvPr>
            <p:extLst>
              <p:ext uri="{D42A27DB-BD31-4B8C-83A1-F6EECF244321}">
                <p14:modId xmlns:p14="http://schemas.microsoft.com/office/powerpoint/2010/main" val="3291760798"/>
              </p:ext>
            </p:extLst>
          </p:nvPr>
        </p:nvGraphicFramePr>
        <p:xfrm>
          <a:off x="1393273" y="8425539"/>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5" name="Image 34">
            <a:extLst>
              <a:ext uri="{FF2B5EF4-FFF2-40B4-BE49-F238E27FC236}">
                <a16:creationId xmlns:a16="http://schemas.microsoft.com/office/drawing/2014/main" xmlns="" id="{EE535F95-376F-4C2B-B0CC-F74611A35F04}"/>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193167"/>
            <a:ext cx="916851" cy="1376814"/>
          </a:xfrm>
          <a:prstGeom prst="rect">
            <a:avLst/>
          </a:prstGeom>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TENERIO 5TEP010 (</a:t>
            </a:r>
            <a:r>
              <a:rPr lang="fr-FR" sz="500" dirty="0" err="1"/>
              <a:t>Fekete</a:t>
            </a:r>
            <a:r>
              <a:rPr lang="fr-FR" sz="500" dirty="0"/>
              <a:t>)</a:t>
            </a:r>
            <a:r>
              <a:rPr lang="fr-FR" sz="500" dirty="0">
                <a:cs typeface="Calibri" panose="020F0502020204030204" pitchFamily="34" charset="0"/>
              </a:rPr>
              <a:t> </a:t>
            </a:r>
          </a:p>
          <a:p>
            <a:r>
              <a:rPr lang="fr-FR" sz="500" b="1" dirty="0">
                <a:latin typeface="+mj-lt"/>
              </a:rPr>
              <a:t>86% </a:t>
            </a:r>
            <a:r>
              <a:rPr lang="fr-FR" sz="500" b="1" dirty="0" err="1">
                <a:latin typeface="+mj-lt"/>
              </a:rPr>
              <a:t>Poliészter</a:t>
            </a:r>
            <a:r>
              <a:rPr lang="fr-FR" sz="500" b="1" dirty="0">
                <a:latin typeface="+mj-lt"/>
              </a:rPr>
              <a:t>, 14% </a:t>
            </a:r>
            <a:r>
              <a:rPr lang="en-US" sz="500" b="1" dirty="0" err="1">
                <a:latin typeface="+mj-lt"/>
              </a:rPr>
              <a:t>Elasztán</a:t>
            </a:r>
            <a:r>
              <a:rPr lang="en-US" sz="500" b="1" dirty="0">
                <a:latin typeface="+mj-lt"/>
              </a:rPr>
              <a:t>,</a:t>
            </a:r>
            <a:r>
              <a:rPr lang="fr-FR" sz="500" b="1" dirty="0">
                <a:latin typeface="+mj-lt"/>
              </a:rPr>
              <a:t> 178 g/m²</a:t>
            </a:r>
          </a:p>
          <a:p>
            <a:r>
              <a:rPr lang="fr-FR" sz="500" b="1" dirty="0" err="1">
                <a:latin typeface="+mj-lt"/>
              </a:rPr>
              <a:t>Megerősítés</a:t>
            </a:r>
            <a:r>
              <a:rPr lang="fr-FR" sz="500" b="1" dirty="0">
                <a:latin typeface="+mj-lt"/>
              </a:rPr>
              <a:t>: </a:t>
            </a:r>
            <a:r>
              <a:rPr lang="fr-FR" sz="500" b="1" dirty="0" err="1"/>
              <a:t>Cordura</a:t>
            </a:r>
            <a:r>
              <a:rPr lang="fr-FR" sz="500" b="1" dirty="0"/>
              <a:t>®</a:t>
            </a:r>
            <a:endParaRPr lang="hu-HU" sz="500" b="1" dirty="0">
              <a:latin typeface="+mj-lt"/>
            </a:endParaRPr>
          </a:p>
          <a:p>
            <a:endParaRPr lang="hu-HU" sz="500" dirty="0">
              <a:latin typeface="+mj-lt"/>
            </a:endParaRPr>
          </a:p>
        </p:txBody>
      </p:sp>
      <p:grpSp>
        <p:nvGrpSpPr>
          <p:cNvPr id="21" name="Groupe 20"/>
          <p:cNvGrpSpPr/>
          <p:nvPr/>
        </p:nvGrpSpPr>
        <p:grpSpPr>
          <a:xfrm>
            <a:off x="152716" y="1370074"/>
            <a:ext cx="6552883" cy="5553828"/>
            <a:chOff x="981327" y="1064568"/>
            <a:chExt cx="5400000" cy="6971371"/>
          </a:xfrm>
        </p:grpSpPr>
        <p:sp>
          <p:nvSpPr>
            <p:cNvPr id="22" name="Rectangle 21"/>
            <p:cNvSpPr/>
            <p:nvPr/>
          </p:nvSpPr>
          <p:spPr>
            <a:xfrm>
              <a:off x="981327" y="1064568"/>
              <a:ext cx="5399999" cy="69713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a:latin typeface="Calibri" panose="020F0502020204030204" pitchFamily="34" charset="0"/>
                  <a:cs typeface="Calibri" panose="020F0502020204030204" pitchFamily="34" charset="0"/>
                </a:rPr>
                <a:t>5TEP010</a:t>
              </a:r>
              <a:r>
                <a:rPr lang="fr-FR" sz="600" dirty="0">
                  <a:latin typeface="Calibri"/>
                  <a:cs typeface="Calibri"/>
                </a:rPr>
                <a:t> (</a:t>
              </a:r>
              <a:r>
                <a:rPr lang="fr-FR" sz="600" dirty="0" err="1">
                  <a:latin typeface="Calibri"/>
                  <a:cs typeface="Calibri"/>
                </a:rPr>
                <a:t>Fekete</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Nem</a:t>
              </a:r>
              <a:r>
                <a:rPr lang="en-US" sz="600" dirty="0">
                  <a:latin typeface="Calibri"/>
                  <a:cs typeface="Calibri"/>
                </a:rPr>
                <a:t> </a:t>
              </a:r>
              <a:r>
                <a:rPr lang="en-US" sz="600" dirty="0" err="1">
                  <a:latin typeface="Calibri"/>
                  <a:cs typeface="Calibri"/>
                </a:rPr>
                <a:t>szabad</a:t>
              </a:r>
              <a:r>
                <a:rPr lang="en-US" sz="600" dirty="0">
                  <a:latin typeface="Calibri"/>
                  <a:cs typeface="Calibri"/>
                </a:rPr>
                <a:t> </a:t>
              </a:r>
              <a:r>
                <a:rPr lang="en-US" sz="600" dirty="0" err="1">
                  <a:latin typeface="Calibri"/>
                  <a:cs typeface="Calibri"/>
                </a:rPr>
                <a:t>fertőtleníteni</a:t>
              </a:r>
              <a:r>
                <a:rPr lang="en-US" sz="600" dirty="0">
                  <a:latin typeface="Calibri"/>
                  <a:cs typeface="Calibri"/>
                </a:rPr>
                <a:t>, a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 </a:t>
              </a:r>
              <a:r>
                <a:rPr lang="en-US" sz="600" dirty="0" err="1">
                  <a:latin typeface="Calibri"/>
                  <a:cs typeface="Calibri"/>
                </a:rPr>
                <a:t>történő</a:t>
              </a:r>
              <a:r>
                <a:rPr lang="en-US" sz="600" dirty="0">
                  <a:latin typeface="Calibri"/>
                  <a:cs typeface="Calibri"/>
                </a:rPr>
                <a:t> </a:t>
              </a:r>
              <a:r>
                <a:rPr lang="en-US" sz="600" dirty="0" err="1">
                  <a:latin typeface="Calibri"/>
                  <a:cs typeface="Calibri"/>
                </a:rPr>
                <a:t>vegytisztítás</a:t>
              </a:r>
              <a:r>
                <a:rPr lang="en-US" sz="600" dirty="0">
                  <a:latin typeface="Calibri"/>
                  <a:cs typeface="Calibri"/>
                </a:rPr>
                <a:t> </a:t>
              </a:r>
              <a:r>
                <a:rPr lang="en-US" sz="600" dirty="0" err="1">
                  <a:latin typeface="Calibri"/>
                  <a:cs typeface="Calibri"/>
                </a:rPr>
                <a:t>megengedett</a:t>
              </a:r>
              <a:r>
                <a:rPr lang="en-US" sz="600" dirty="0">
                  <a:latin typeface="Calibri"/>
                  <a:cs typeface="Calibri"/>
                </a:rPr>
                <a:t>.</a:t>
              </a:r>
              <a:endParaRPr lang="fr-FR" sz="600" dirty="0">
                <a:latin typeface="Calibri"/>
                <a:cs typeface="Calibri"/>
              </a:endParaRP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(110°C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574094044"/>
              </p:ext>
            </p:extLst>
          </p:nvPr>
        </p:nvGraphicFramePr>
        <p:xfrm>
          <a:off x="1393273" y="7117410"/>
          <a:ext cx="4119309" cy="54864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xmlns="" val="20000"/>
                    </a:ext>
                  </a:extLst>
                </a:gridCol>
                <a:gridCol w="20177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hu-HU"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xmlns=""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xmlns="" id="{340B9B5A-2FD5-4FB6-8748-D6E70A2F644E}"/>
              </a:ext>
            </a:extLst>
          </p:cNvPr>
          <p:cNvSpPr txBox="1"/>
          <p:nvPr/>
        </p:nvSpPr>
        <p:spPr>
          <a:xfrm>
            <a:off x="2503931" y="67489"/>
            <a:ext cx="1850186" cy="276999"/>
          </a:xfrm>
          <a:prstGeom prst="rect">
            <a:avLst/>
          </a:prstGeom>
          <a:noFill/>
          <a:ln w="3175">
            <a:noFill/>
          </a:ln>
        </p:spPr>
        <p:txBody>
          <a:bodyPr wrap="none">
            <a:spAutoFit/>
          </a:bodyPr>
          <a:lstStyle/>
          <a:p>
            <a:pPr algn="ctr"/>
            <a:r>
              <a:rPr lang="fr-FR" sz="1200" b="1" dirty="0" err="1"/>
              <a:t>Deréknadrág</a:t>
            </a:r>
            <a:r>
              <a:rPr lang="en-GB" sz="1200" b="1" dirty="0"/>
              <a:t> TENERIO</a:t>
            </a:r>
            <a:endParaRPr lang="en-GB" sz="3600" dirty="0"/>
          </a:p>
        </p:txBody>
      </p:sp>
      <p:grpSp>
        <p:nvGrpSpPr>
          <p:cNvPr id="41" name="Group 49">
            <a:extLst>
              <a:ext uri="{FF2B5EF4-FFF2-40B4-BE49-F238E27FC236}">
                <a16:creationId xmlns:a16="http://schemas.microsoft.com/office/drawing/2014/main" xmlns=""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xmlns=""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xmlns=""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xmlns=""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fr-FR" sz="400" b="0" i="0" u="none" strike="noStrike" cap="none" normalizeH="0" baseline="0" dirty="0">
                <a:ln>
                  <a:noFill/>
                </a:ln>
                <a:solidFill>
                  <a:schemeClr val="tx1"/>
                </a:solidFill>
                <a:effectLst/>
              </a:rPr>
              <a:t/>
            </a: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grpSp>
        <p:nvGrpSpPr>
          <p:cNvPr id="46" name="Groupe 45">
            <a:extLst>
              <a:ext uri="{FF2B5EF4-FFF2-40B4-BE49-F238E27FC236}">
                <a16:creationId xmlns:a16="http://schemas.microsoft.com/office/drawing/2014/main" xmlns="" id="{4C2112F8-9803-40C8-962D-FF26D2BB81D8}"/>
              </a:ext>
            </a:extLst>
          </p:cNvPr>
          <p:cNvGrpSpPr/>
          <p:nvPr/>
        </p:nvGrpSpPr>
        <p:grpSpPr>
          <a:xfrm>
            <a:off x="3505200" y="3124200"/>
            <a:ext cx="1407538" cy="240926"/>
            <a:chOff x="637356" y="2836135"/>
            <a:chExt cx="1737256" cy="297363"/>
          </a:xfrm>
        </p:grpSpPr>
        <p:grpSp>
          <p:nvGrpSpPr>
            <p:cNvPr id="47" name="Groupe 46">
              <a:extLst>
                <a:ext uri="{FF2B5EF4-FFF2-40B4-BE49-F238E27FC236}">
                  <a16:creationId xmlns:a16="http://schemas.microsoft.com/office/drawing/2014/main" xmlns="" id="{3B9D3E58-8E0F-4819-B4B2-E1959476F88E}"/>
                </a:ext>
              </a:extLst>
            </p:cNvPr>
            <p:cNvGrpSpPr/>
            <p:nvPr/>
          </p:nvGrpSpPr>
          <p:grpSpPr>
            <a:xfrm>
              <a:off x="637356" y="2836135"/>
              <a:ext cx="1737256" cy="297363"/>
              <a:chOff x="637356" y="2836135"/>
              <a:chExt cx="1737256" cy="297363"/>
            </a:xfrm>
          </p:grpSpPr>
          <p:grpSp>
            <p:nvGrpSpPr>
              <p:cNvPr id="52" name="Groupe 51">
                <a:extLst>
                  <a:ext uri="{FF2B5EF4-FFF2-40B4-BE49-F238E27FC236}">
                    <a16:creationId xmlns:a16="http://schemas.microsoft.com/office/drawing/2014/main" xmlns="" id="{981C20CA-6F0D-42FE-9CEC-41344D5D610D}"/>
                  </a:ext>
                </a:extLst>
              </p:cNvPr>
              <p:cNvGrpSpPr/>
              <p:nvPr/>
            </p:nvGrpSpPr>
            <p:grpSpPr>
              <a:xfrm>
                <a:off x="702350" y="2836135"/>
                <a:ext cx="1672262" cy="297363"/>
                <a:chOff x="682021" y="2758182"/>
                <a:chExt cx="1672262" cy="297363"/>
              </a:xfrm>
            </p:grpSpPr>
            <p:grpSp>
              <p:nvGrpSpPr>
                <p:cNvPr id="56" name="Groupe 34">
                  <a:extLst>
                    <a:ext uri="{FF2B5EF4-FFF2-40B4-BE49-F238E27FC236}">
                      <a16:creationId xmlns:a16="http://schemas.microsoft.com/office/drawing/2014/main" xmlns="" id="{D6F9944B-9ECC-485E-9715-FD1ED245F618}"/>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xmlns="" id="{36CC32E0-5E6D-4870-B705-8EE424CCD9C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627F51AD-033B-44A1-B375-3456B962323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4E20AFA8-E3CB-4D62-AD75-D7B9F50795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31E835B0-892C-451F-94EA-8800E251875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89165523-7094-4CD0-BD2D-7BDB43B242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7" name="Rectangle 56">
                  <a:extLst>
                    <a:ext uri="{FF2B5EF4-FFF2-40B4-BE49-F238E27FC236}">
                      <a16:creationId xmlns:a16="http://schemas.microsoft.com/office/drawing/2014/main" xmlns="" id="{518FB277-A704-457C-8FC6-685590C77614}"/>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8" name="Image 57">
                  <a:extLst>
                    <a:ext uri="{FF2B5EF4-FFF2-40B4-BE49-F238E27FC236}">
                      <a16:creationId xmlns:a16="http://schemas.microsoft.com/office/drawing/2014/main" xmlns="" id="{347041AA-DD9F-432B-A0C5-EC46C480E2E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9" name="Image 58">
                  <a:extLst>
                    <a:ext uri="{FF2B5EF4-FFF2-40B4-BE49-F238E27FC236}">
                      <a16:creationId xmlns:a16="http://schemas.microsoft.com/office/drawing/2014/main" xmlns="" id="{A5640196-A264-4AE5-A44B-A7CCF8CE36E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0" name="Image 59">
                  <a:extLst>
                    <a:ext uri="{FF2B5EF4-FFF2-40B4-BE49-F238E27FC236}">
                      <a16:creationId xmlns:a16="http://schemas.microsoft.com/office/drawing/2014/main" xmlns="" id="{CEAAE0F1-7494-4F19-A1FC-8F03883691A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54" name="Rectangle 53">
                <a:extLst>
                  <a:ext uri="{FF2B5EF4-FFF2-40B4-BE49-F238E27FC236}">
                    <a16:creationId xmlns:a16="http://schemas.microsoft.com/office/drawing/2014/main" xmlns="" id="{CD7685D1-6170-49BB-96D3-0734D4C031F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xmlns="" id="{A5012C3A-4CFC-443A-869E-AA04C7AE1777}"/>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48" name="Image 47" descr="Une image contenant bâtiment, table, fenêtre&#10;&#10;Description générée automatiquement">
              <a:extLst>
                <a:ext uri="{FF2B5EF4-FFF2-40B4-BE49-F238E27FC236}">
                  <a16:creationId xmlns:a16="http://schemas.microsoft.com/office/drawing/2014/main" xmlns="" id="{48B30097-1C59-40EB-82BA-11B959D93198}"/>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35" name="Tableau 34">
            <a:extLst>
              <a:ext uri="{FF2B5EF4-FFF2-40B4-BE49-F238E27FC236}">
                <a16:creationId xmlns:a16="http://schemas.microsoft.com/office/drawing/2014/main" xmlns="" id="{8480CB21-546F-4D26-877A-58951B358943}"/>
              </a:ext>
            </a:extLst>
          </p:cNvPr>
          <p:cNvGraphicFramePr>
            <a:graphicFrameLocks noGrp="1"/>
          </p:cNvGraphicFramePr>
          <p:nvPr>
            <p:extLst>
              <p:ext uri="{D42A27DB-BD31-4B8C-83A1-F6EECF244321}">
                <p14:modId xmlns:p14="http://schemas.microsoft.com/office/powerpoint/2010/main" val="1647171814"/>
              </p:ext>
            </p:extLst>
          </p:nvPr>
        </p:nvGraphicFramePr>
        <p:xfrm>
          <a:off x="1393273" y="8225318"/>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6" name="Image 35">
            <a:extLst>
              <a:ext uri="{FF2B5EF4-FFF2-40B4-BE49-F238E27FC236}">
                <a16:creationId xmlns:a16="http://schemas.microsoft.com/office/drawing/2014/main" xmlns="" id="{09B36CDF-2C92-4D8D-9A94-AB2C1345BB5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7992946"/>
            <a:ext cx="916851" cy="1376814"/>
          </a:xfrm>
          <a:prstGeom prst="rect">
            <a:avLst/>
          </a:prstGeom>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TENERIO 5TEP010 (Nero) </a:t>
            </a:r>
          </a:p>
          <a:p>
            <a:r>
              <a:rPr lang="fr-FR" sz="500" b="1" dirty="0">
                <a:latin typeface="+mj-lt"/>
              </a:rPr>
              <a:t>86</a:t>
            </a:r>
            <a:r>
              <a:rPr lang="it-IT" sz="500" b="1" dirty="0">
                <a:latin typeface="+mj-lt"/>
              </a:rPr>
              <a:t>% Poliestere</a:t>
            </a:r>
            <a:r>
              <a:rPr lang="fr-FR" sz="500" b="1" dirty="0">
                <a:latin typeface="+mj-lt"/>
              </a:rPr>
              <a:t>, 14% </a:t>
            </a:r>
            <a:r>
              <a:rPr lang="it-IT" sz="500" b="1" dirty="0">
                <a:latin typeface="+mj-lt"/>
              </a:rPr>
              <a:t>Elastam, </a:t>
            </a:r>
            <a:r>
              <a:rPr lang="fr-FR" sz="500" b="1" dirty="0"/>
              <a:t>178/m² </a:t>
            </a:r>
          </a:p>
          <a:p>
            <a:r>
              <a:rPr lang="fr-FR" sz="500" b="1" dirty="0" err="1"/>
              <a:t>Potenziamento</a:t>
            </a:r>
            <a:r>
              <a:rPr lang="fr-FR" sz="500" b="1" dirty="0"/>
              <a:t> : </a:t>
            </a:r>
            <a:r>
              <a:rPr lang="fr-FR" sz="500" b="1" dirty="0" err="1"/>
              <a:t>Cordura</a:t>
            </a:r>
            <a:r>
              <a:rPr lang="fr-FR" sz="500" b="1" dirty="0"/>
              <a:t>®</a:t>
            </a:r>
          </a:p>
          <a:p>
            <a:endParaRPr lang="fr-FR" sz="500" dirty="0">
              <a:latin typeface="+mj-lt"/>
            </a:endParaRPr>
          </a:p>
        </p:txBody>
      </p:sp>
      <p:grpSp>
        <p:nvGrpSpPr>
          <p:cNvPr id="21" name="Groupe 20"/>
          <p:cNvGrpSpPr/>
          <p:nvPr/>
        </p:nvGrpSpPr>
        <p:grpSpPr>
          <a:xfrm>
            <a:off x="143033" y="1371600"/>
            <a:ext cx="6552883" cy="5784507"/>
            <a:chOff x="981327" y="823363"/>
            <a:chExt cx="5400000" cy="6937918"/>
          </a:xfrm>
        </p:grpSpPr>
        <p:sp>
          <p:nvSpPr>
            <p:cNvPr id="22" name="Rectangle 21"/>
            <p:cNvSpPr/>
            <p:nvPr/>
          </p:nvSpPr>
          <p:spPr>
            <a:xfrm>
              <a:off x="981327" y="828716"/>
              <a:ext cx="5399999" cy="693256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a:t>
              </a:r>
              <a:r>
                <a:rPr lang="fr-FR" sz="600" dirty="0">
                  <a:latin typeface="Calibri" panose="020F0502020204030204" pitchFamily="34" charset="0"/>
                  <a:cs typeface="Calibri" panose="020F0502020204030204" pitchFamily="34" charset="0"/>
                </a:rPr>
                <a:t>5TEP010</a:t>
              </a:r>
              <a:r>
                <a:rPr lang="fr-FR" sz="600" dirty="0">
                  <a:latin typeface="Calibri"/>
                  <a:cs typeface="Calibri"/>
                </a:rPr>
                <a:t> (Nero) </a:t>
              </a:r>
              <a:r>
                <a:rPr lang="en-GB" sz="600" dirty="0">
                  <a:latin typeface="Calibri"/>
                  <a:cs typeface="Calibri"/>
                </a:rPr>
                <a:t>- </a:t>
              </a:r>
              <a:r>
                <a:rPr lang="en-GB" sz="600" b="1" dirty="0" err="1">
                  <a:latin typeface="Calibri"/>
                  <a:cs typeface="Calibri"/>
                </a:rPr>
                <a:t>Digitare</a:t>
              </a:r>
              <a:r>
                <a:rPr lang="en-GB" sz="600" b="1" dirty="0">
                  <a:latin typeface="Calibri"/>
                  <a:cs typeface="Calibri"/>
                </a:rPr>
                <a:t> 2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p>
            <a:p>
              <a:r>
                <a:rPr lang="en-GB" sz="600" dirty="0">
                  <a:latin typeface="Calibri" panose="020F0502020204030204" pitchFamily="34" charset="0"/>
                  <a:cs typeface="Calibri" panose="020F0502020204030204" pitchFamily="34" charset="0"/>
                </a:rPr>
                <a:t>                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Non candeggiare, lavare a secco con i consueti solventi consentiti.</a:t>
              </a:r>
              <a:endParaRPr lang="fr-FR" sz="600" dirty="0">
                <a:latin typeface="Calibri"/>
                <a:cs typeface="Calibri"/>
              </a:endParaRPr>
            </a:p>
            <a:p>
              <a:r>
                <a:rPr lang="it-IT" sz="600" dirty="0">
                  <a:latin typeface="Calibri"/>
                  <a:cs typeface="Calibri"/>
                </a:rPr>
                <a:t>Stirare a temperatura media (inferiore a 110°C).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t>’</a:t>
              </a:r>
              <a:r>
                <a:rPr lang="it-IT" altLang="fr-FR" sz="600" dirty="0"/>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t>’</a:t>
              </a:r>
              <a:r>
                <a:rPr lang="it-IT" altLang="fr-FR" sz="600" dirty="0"/>
                <a:t>esposizione a eventuali rischi per le ginocchia. Quando indossato, il prodotto deve inserirsi senza difficoltà nella posizione preposta e rimanere in tale posizione per tutta la durata dell</a:t>
              </a:r>
              <a:r>
                <a:rPr lang="it-IT" altLang="en-US" sz="600" dirty="0"/>
                <a:t>’</a:t>
              </a:r>
              <a:r>
                <a:rPr lang="it-IT" altLang="fr-FR" sz="600" dirty="0"/>
                <a:t>utilizzo. Il lato con l</a:t>
              </a:r>
              <a:r>
                <a:rPr lang="it-IT" altLang="en-US" sz="600" dirty="0"/>
                <a:t>’</a:t>
              </a:r>
              <a:r>
                <a:rPr lang="it-IT" altLang="fr-FR" sz="600" dirty="0"/>
                <a:t>indicazione «INTERNO / INSIDE / INNERE / INTERIOR» deve essere a contatto del ginocchio. Una volta posizionato il prodotto, la freccia apposta sullo stesso dovrà essere rivolta verso l</a:t>
              </a:r>
              <a:r>
                <a:rPr lang="it-IT" altLang="en-US" sz="600" dirty="0"/>
                <a:t>’</a:t>
              </a:r>
              <a:r>
                <a:rPr lang="it-IT" altLang="fr-FR" sz="600" dirty="0"/>
                <a:t>alto.</a:t>
              </a:r>
              <a:r>
                <a:rPr lang="fr-FR" altLang="fr-FR" sz="600" dirty="0"/>
                <a:t> </a:t>
              </a:r>
              <a:endParaRPr lang="it-IT" sz="600" dirty="0">
                <a:latin typeface="Calibri"/>
                <a:cs typeface="Calibri"/>
              </a:endParaRPr>
            </a:p>
            <a:p>
              <a:r>
                <a:rPr lang="it-IT" sz="600" dirty="0"/>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p>
            <a:p>
              <a:r>
                <a:rPr lang="it-IT" sz="600" dirty="0"/>
                <a:t>Il ginocchio rimane in posizione nell'indumento durante i presupposti movimenti professionali (inginocchiarsi e spostarsi sulle ginocchia).</a:t>
              </a:r>
              <a:endParaRPr lang="fr-FR" sz="600" dirty="0"/>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t>Queste ginocchiere non garantiscono una protezione illimitata delle ginocchia nel corso d</a:t>
              </a:r>
              <a:r>
                <a:rPr lang="it-IT" altLang="en-US" sz="600" dirty="0"/>
                <a:t>’</a:t>
              </a:r>
              <a:r>
                <a:rPr lang="it-IT" altLang="fr-FR" sz="600" dirty="0"/>
                <a:t>esecuzione di lavori in ginocchio. Non vi sono protezioni </a:t>
              </a:r>
            </a:p>
            <a:p>
              <a:pPr>
                <a:lnSpc>
                  <a:spcPct val="95000"/>
                </a:lnSpc>
              </a:pPr>
              <a:r>
                <a:rPr lang="it-IT" altLang="fr-FR" sz="600" dirty="0"/>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t>o applicazioni in campo medico.</a:t>
              </a:r>
            </a:p>
            <a:p>
              <a:pPr>
                <a:lnSpc>
                  <a:spcPct val="95000"/>
                </a:lnSpc>
              </a:pPr>
              <a:r>
                <a:rPr lang="it-IT" altLang="fr-FR" sz="600" u="sng" dirty="0"/>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79518149"/>
              </p:ext>
            </p:extLst>
          </p:nvPr>
        </p:nvGraphicFramePr>
        <p:xfrm>
          <a:off x="1393273" y="7423696"/>
          <a:ext cx="4238404" cy="457200"/>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xmlns="" val="20000"/>
                    </a:ext>
                  </a:extLst>
                </a:gridCol>
                <a:gridCol w="20844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xmlns="" id="{8CD3F17A-0B6D-4DD5-8849-9C258BDB3786}"/>
              </a:ext>
            </a:extLst>
          </p:cNvPr>
          <p:cNvSpPr txBox="1"/>
          <p:nvPr/>
        </p:nvSpPr>
        <p:spPr>
          <a:xfrm>
            <a:off x="2625750" y="67489"/>
            <a:ext cx="1606530" cy="276999"/>
          </a:xfrm>
          <a:prstGeom prst="rect">
            <a:avLst/>
          </a:prstGeom>
          <a:noFill/>
          <a:ln w="3175">
            <a:noFill/>
          </a:ln>
        </p:spPr>
        <p:txBody>
          <a:bodyPr wrap="none">
            <a:spAutoFit/>
          </a:bodyPr>
          <a:lstStyle/>
          <a:p>
            <a:pPr algn="ctr"/>
            <a:r>
              <a:rPr lang="it-IT" sz="1200" b="1" dirty="0"/>
              <a:t>Pantaloni</a:t>
            </a:r>
            <a:r>
              <a:rPr lang="en-GB" sz="1200" b="1" dirty="0"/>
              <a:t> TENERIO</a:t>
            </a:r>
            <a:endParaRPr lang="en-GB" sz="3600" dirty="0"/>
          </a:p>
        </p:txBody>
      </p:sp>
      <p:grpSp>
        <p:nvGrpSpPr>
          <p:cNvPr id="28" name="Group 49">
            <a:extLst>
              <a:ext uri="{FF2B5EF4-FFF2-40B4-BE49-F238E27FC236}">
                <a16:creationId xmlns:a16="http://schemas.microsoft.com/office/drawing/2014/main" xmlns=""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xmlns=""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xmlns=""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xmlns=""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xmlns=""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fr-FR" sz="400" b="0" i="0" u="none" strike="noStrike" cap="none" normalizeH="0" baseline="0" dirty="0">
                <a:ln>
                  <a:noFill/>
                </a:ln>
                <a:solidFill>
                  <a:schemeClr val="tx1"/>
                </a:solidFill>
                <a:effectLst/>
              </a:rPr>
              <a:t/>
            </a: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grpSp>
        <p:nvGrpSpPr>
          <p:cNvPr id="40" name="Groupe 39">
            <a:extLst>
              <a:ext uri="{FF2B5EF4-FFF2-40B4-BE49-F238E27FC236}">
                <a16:creationId xmlns:a16="http://schemas.microsoft.com/office/drawing/2014/main" xmlns="" id="{EC869C37-B55E-4725-888A-362ED558DA1A}"/>
              </a:ext>
            </a:extLst>
          </p:cNvPr>
          <p:cNvGrpSpPr/>
          <p:nvPr/>
        </p:nvGrpSpPr>
        <p:grpSpPr>
          <a:xfrm>
            <a:off x="3429000" y="3200400"/>
            <a:ext cx="1407538" cy="240926"/>
            <a:chOff x="637356" y="2836135"/>
            <a:chExt cx="1737256" cy="297363"/>
          </a:xfrm>
        </p:grpSpPr>
        <p:grpSp>
          <p:nvGrpSpPr>
            <p:cNvPr id="41" name="Groupe 40">
              <a:extLst>
                <a:ext uri="{FF2B5EF4-FFF2-40B4-BE49-F238E27FC236}">
                  <a16:creationId xmlns:a16="http://schemas.microsoft.com/office/drawing/2014/main" xmlns="" id="{B83019A2-B5F4-4FC9-B698-5B465F47798B}"/>
                </a:ext>
              </a:extLst>
            </p:cNvPr>
            <p:cNvGrpSpPr/>
            <p:nvPr/>
          </p:nvGrpSpPr>
          <p:grpSpPr>
            <a:xfrm>
              <a:off x="637356" y="2836135"/>
              <a:ext cx="1737256" cy="297363"/>
              <a:chOff x="637356" y="2836135"/>
              <a:chExt cx="1737256" cy="297363"/>
            </a:xfrm>
          </p:grpSpPr>
          <p:grpSp>
            <p:nvGrpSpPr>
              <p:cNvPr id="43" name="Groupe 42">
                <a:extLst>
                  <a:ext uri="{FF2B5EF4-FFF2-40B4-BE49-F238E27FC236}">
                    <a16:creationId xmlns:a16="http://schemas.microsoft.com/office/drawing/2014/main" xmlns="" id="{6278CC00-3012-4753-A993-4FAB6B9BF3ED}"/>
                  </a:ext>
                </a:extLst>
              </p:cNvPr>
              <p:cNvGrpSpPr/>
              <p:nvPr/>
            </p:nvGrpSpPr>
            <p:grpSpPr>
              <a:xfrm>
                <a:off x="702350" y="2836135"/>
                <a:ext cx="1672262" cy="297363"/>
                <a:chOff x="682021" y="2758182"/>
                <a:chExt cx="1672262" cy="297363"/>
              </a:xfrm>
            </p:grpSpPr>
            <p:grpSp>
              <p:nvGrpSpPr>
                <p:cNvPr id="46" name="Groupe 34">
                  <a:extLst>
                    <a:ext uri="{FF2B5EF4-FFF2-40B4-BE49-F238E27FC236}">
                      <a16:creationId xmlns:a16="http://schemas.microsoft.com/office/drawing/2014/main" xmlns="" id="{4D9F4239-57F1-40E2-A545-5A0B0FB2D83B}"/>
                    </a:ext>
                  </a:extLst>
                </p:cNvPr>
                <p:cNvGrpSpPr/>
                <p:nvPr/>
              </p:nvGrpSpPr>
              <p:grpSpPr>
                <a:xfrm>
                  <a:off x="682021" y="2758182"/>
                  <a:ext cx="1564997" cy="280574"/>
                  <a:chOff x="1151830" y="2655416"/>
                  <a:chExt cx="1564997" cy="280574"/>
                </a:xfrm>
              </p:grpSpPr>
              <p:pic>
                <p:nvPicPr>
                  <p:cNvPr id="55" name="Image 37">
                    <a:extLst>
                      <a:ext uri="{FF2B5EF4-FFF2-40B4-BE49-F238E27FC236}">
                        <a16:creationId xmlns:a16="http://schemas.microsoft.com/office/drawing/2014/main" xmlns="" id="{699C341E-DCD5-4BFA-A744-558C7297F87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6" name="Image 44">
                    <a:extLst>
                      <a:ext uri="{FF2B5EF4-FFF2-40B4-BE49-F238E27FC236}">
                        <a16:creationId xmlns:a16="http://schemas.microsoft.com/office/drawing/2014/main" xmlns="" id="{38DDD292-62E6-4D32-BDC4-BDA04C967B4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7" name="Image 45">
                    <a:extLst>
                      <a:ext uri="{FF2B5EF4-FFF2-40B4-BE49-F238E27FC236}">
                        <a16:creationId xmlns:a16="http://schemas.microsoft.com/office/drawing/2014/main" xmlns="" id="{442A7DC6-A3EB-4800-B9AD-6918810280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8" name="Image 46">
                    <a:extLst>
                      <a:ext uri="{FF2B5EF4-FFF2-40B4-BE49-F238E27FC236}">
                        <a16:creationId xmlns:a16="http://schemas.microsoft.com/office/drawing/2014/main" xmlns="" id="{C3F5D671-06DA-4320-8BB5-FA53AA3380A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59" name="Image 47">
                    <a:extLst>
                      <a:ext uri="{FF2B5EF4-FFF2-40B4-BE49-F238E27FC236}">
                        <a16:creationId xmlns:a16="http://schemas.microsoft.com/office/drawing/2014/main" xmlns="" id="{E45E116C-0FD2-48CE-A6CA-A1A30B58408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7" name="Rectangle 46">
                  <a:extLst>
                    <a:ext uri="{FF2B5EF4-FFF2-40B4-BE49-F238E27FC236}">
                      <a16:creationId xmlns:a16="http://schemas.microsoft.com/office/drawing/2014/main" xmlns="" id="{2B704265-A028-45AA-AE93-B3FF6B629244}"/>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8" name="Image 47">
                  <a:extLst>
                    <a:ext uri="{FF2B5EF4-FFF2-40B4-BE49-F238E27FC236}">
                      <a16:creationId xmlns:a16="http://schemas.microsoft.com/office/drawing/2014/main" xmlns="" id="{BC566A84-6693-4E5A-A2EB-FBF53DAFBDE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2" name="Image 51">
                  <a:extLst>
                    <a:ext uri="{FF2B5EF4-FFF2-40B4-BE49-F238E27FC236}">
                      <a16:creationId xmlns:a16="http://schemas.microsoft.com/office/drawing/2014/main" xmlns="" id="{97CD31BA-9CA9-4646-92A0-91E4B62CC8E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4" name="Image 53">
                  <a:extLst>
                    <a:ext uri="{FF2B5EF4-FFF2-40B4-BE49-F238E27FC236}">
                      <a16:creationId xmlns:a16="http://schemas.microsoft.com/office/drawing/2014/main" xmlns="" id="{D2A9FE5A-5B29-486A-AB91-0971368478D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4" name="Rectangle 43">
                <a:extLst>
                  <a:ext uri="{FF2B5EF4-FFF2-40B4-BE49-F238E27FC236}">
                    <a16:creationId xmlns:a16="http://schemas.microsoft.com/office/drawing/2014/main" xmlns="" id="{50B074AE-94AB-46A9-ADDD-04C97A014DC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5" name="Image 44">
                <a:extLst>
                  <a:ext uri="{FF2B5EF4-FFF2-40B4-BE49-F238E27FC236}">
                    <a16:creationId xmlns:a16="http://schemas.microsoft.com/office/drawing/2014/main" xmlns="" id="{A4EBCEE2-FD23-4C6B-A225-7FD382956D1E}"/>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42" name="Image 41" descr="Une image contenant bâtiment, table, fenêtre&#10;&#10;Description générée automatiquement">
              <a:extLst>
                <a:ext uri="{FF2B5EF4-FFF2-40B4-BE49-F238E27FC236}">
                  <a16:creationId xmlns:a16="http://schemas.microsoft.com/office/drawing/2014/main" xmlns="" id="{6821957F-2B09-407D-A7FE-0B5D8B6A0C04}"/>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35" name="Tableau 34">
            <a:extLst>
              <a:ext uri="{FF2B5EF4-FFF2-40B4-BE49-F238E27FC236}">
                <a16:creationId xmlns:a16="http://schemas.microsoft.com/office/drawing/2014/main" xmlns="" id="{AE00C0FC-9878-4F3F-97A2-BDD69BA0D166}"/>
              </a:ext>
            </a:extLst>
          </p:cNvPr>
          <p:cNvGraphicFramePr>
            <a:graphicFrameLocks noGrp="1"/>
          </p:cNvGraphicFramePr>
          <p:nvPr>
            <p:extLst>
              <p:ext uri="{D42A27DB-BD31-4B8C-83A1-F6EECF244321}">
                <p14:modId xmlns:p14="http://schemas.microsoft.com/office/powerpoint/2010/main" val="2063250380"/>
              </p:ext>
            </p:extLst>
          </p:nvPr>
        </p:nvGraphicFramePr>
        <p:xfrm>
          <a:off x="1393273" y="8385773"/>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6" name="Image 35">
            <a:extLst>
              <a:ext uri="{FF2B5EF4-FFF2-40B4-BE49-F238E27FC236}">
                <a16:creationId xmlns:a16="http://schemas.microsoft.com/office/drawing/2014/main" xmlns="" id="{4E5775F6-9B90-46EF-AD94-E7923B130999}"/>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153401"/>
            <a:ext cx="916851" cy="1376814"/>
          </a:xfrm>
          <a:prstGeom prst="rect">
            <a:avLst/>
          </a:prstGeom>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TENERIO 5TEP010 (</a:t>
            </a:r>
            <a:r>
              <a:rPr lang="fr-FR" sz="500" dirty="0" err="1"/>
              <a:t>Czarny</a:t>
            </a:r>
            <a:r>
              <a:rPr lang="fr-FR" sz="500" dirty="0"/>
              <a:t>)</a:t>
            </a:r>
            <a:endParaRPr lang="fr-FR" sz="500" dirty="0">
              <a:cs typeface="Calibri" panose="020F0502020204030204" pitchFamily="34" charset="0"/>
            </a:endParaRPr>
          </a:p>
          <a:p>
            <a:pPr>
              <a:defRPr/>
            </a:pPr>
            <a:r>
              <a:rPr lang="en-US" sz="500" b="1" dirty="0" err="1">
                <a:solidFill>
                  <a:srgbClr val="000000"/>
                </a:solidFill>
                <a:latin typeface="+mj-lt"/>
                <a:cs typeface="Calibri"/>
              </a:rPr>
              <a:t>Poliester</a:t>
            </a:r>
            <a:r>
              <a:rPr lang="en-US" sz="500" b="1" dirty="0">
                <a:solidFill>
                  <a:srgbClr val="000000"/>
                </a:solidFill>
                <a:latin typeface="+mj-lt"/>
                <a:cs typeface="Calibri"/>
              </a:rPr>
              <a:t> 86%</a:t>
            </a:r>
            <a:r>
              <a:rPr lang="en-GB" sz="500" b="1" dirty="0">
                <a:solidFill>
                  <a:srgbClr val="000000"/>
                </a:solidFill>
                <a:latin typeface="+mj-lt"/>
                <a:cs typeface="Calibri"/>
              </a:rPr>
              <a:t>, 14% </a:t>
            </a:r>
            <a:r>
              <a:rPr lang="en-US" sz="500" b="1" dirty="0" err="1">
                <a:solidFill>
                  <a:srgbClr val="000000"/>
                </a:solidFill>
                <a:latin typeface="+mj-lt"/>
                <a:cs typeface="Calibri"/>
              </a:rPr>
              <a:t>Elastan</a:t>
            </a:r>
            <a:r>
              <a:rPr lang="en-US" sz="500" b="1" dirty="0">
                <a:solidFill>
                  <a:srgbClr val="000000"/>
                </a:solidFill>
                <a:latin typeface="+mj-lt"/>
                <a:cs typeface="Calibri"/>
              </a:rPr>
              <a:t>,</a:t>
            </a:r>
            <a:r>
              <a:rPr lang="en-GB" sz="500" b="1" dirty="0">
                <a:solidFill>
                  <a:srgbClr val="000000"/>
                </a:solidFill>
                <a:latin typeface="+mj-lt"/>
                <a:cs typeface="Calibri"/>
              </a:rPr>
              <a:t> 178</a:t>
            </a:r>
            <a:r>
              <a:rPr kumimoji="0" lang="en-GB" sz="500" b="1" i="0" u="none" strike="noStrike" kern="1200" cap="none" spc="0" normalizeH="0" baseline="0" noProof="0" dirty="0">
                <a:ln>
                  <a:noFill/>
                </a:ln>
                <a:solidFill>
                  <a:srgbClr val="000000"/>
                </a:solidFill>
                <a:effectLst/>
                <a:uLnTx/>
                <a:uFillTx/>
                <a:latin typeface="+mj-lt"/>
                <a:ea typeface="+mn-ea"/>
                <a:cs typeface="Calibri"/>
              </a:rPr>
              <a:t> 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a:t>
            </a:r>
            <a:r>
              <a:rPr lang="fr-FR" sz="500" b="1" dirty="0" err="1"/>
              <a:t>Cordura</a:t>
            </a:r>
            <a:r>
              <a:rPr lang="fr-FR" sz="500" b="1" dirty="0"/>
              <a:t>®</a:t>
            </a:r>
            <a:endParaRPr lang="en-GB" sz="500" b="1" dirty="0">
              <a:solidFill>
                <a:srgbClr val="000000"/>
              </a:solidFill>
              <a:latin typeface="+mj-lt"/>
              <a:cs typeface="Calibri"/>
            </a:endParaRPr>
          </a:p>
        </p:txBody>
      </p:sp>
      <p:sp>
        <p:nvSpPr>
          <p:cNvPr id="22" name="Rectangle 21"/>
          <p:cNvSpPr/>
          <p:nvPr/>
        </p:nvSpPr>
        <p:spPr>
          <a:xfrm>
            <a:off x="188800" y="1496616"/>
            <a:ext cx="6552568" cy="56169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latin typeface="Calibri" panose="020F0502020204030204" pitchFamily="34" charset="0"/>
                <a:cs typeface="Calibri" panose="020F0502020204030204" pitchFamily="34" charset="0"/>
              </a:rPr>
              <a:t>5TEP010</a:t>
            </a:r>
            <a:r>
              <a:rPr lang="fr-FR" sz="600" dirty="0">
                <a:solidFill>
                  <a:srgbClr val="000000"/>
                </a:solidFill>
                <a:latin typeface="Calibri"/>
                <a:cs typeface="Calibri"/>
              </a:rPr>
              <a:t> (</a:t>
            </a:r>
            <a:r>
              <a:rPr lang="fr-FR" sz="600" dirty="0" err="1">
                <a:solidFill>
                  <a:srgbClr val="000000"/>
                </a:solidFill>
                <a:latin typeface="Calibri"/>
                <a:cs typeface="Calibri"/>
              </a:rPr>
              <a:t>Czarny</a:t>
            </a:r>
            <a:r>
              <a:rPr lang="fr-FR" sz="600" dirty="0">
                <a:solidFill>
                  <a:srgbClr val="000000"/>
                </a:solidFill>
                <a:latin typeface="Calibri"/>
                <a:cs typeface="Calibri"/>
              </a:rPr>
              <a:t>) </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en-US" sz="600" dirty="0" err="1">
                <a:solidFill>
                  <a:srgbClr val="000000"/>
                </a:solidFill>
                <a:latin typeface="Calibri"/>
                <a:cs typeface="Calibri"/>
              </a:rPr>
              <a:t>Nie</a:t>
            </a:r>
            <a:r>
              <a:rPr lang="en-US" sz="600" dirty="0">
                <a:solidFill>
                  <a:srgbClr val="000000"/>
                </a:solidFill>
                <a:latin typeface="Calibri"/>
                <a:cs typeface="Calibri"/>
              </a:rPr>
              <a:t> </a:t>
            </a:r>
            <a:r>
              <a:rPr lang="en-US" sz="600" dirty="0" err="1">
                <a:solidFill>
                  <a:srgbClr val="000000"/>
                </a:solidFill>
                <a:latin typeface="Calibri"/>
                <a:cs typeface="Calibri"/>
              </a:rPr>
              <a:t>wybielać</a:t>
            </a:r>
            <a:r>
              <a:rPr lang="en-US" sz="600" dirty="0">
                <a:solidFill>
                  <a:srgbClr val="000000"/>
                </a:solidFill>
                <a:latin typeface="Calibri"/>
                <a:cs typeface="Calibri"/>
              </a:rPr>
              <a:t>, </a:t>
            </a:r>
            <a:r>
              <a:rPr lang="en-US" sz="600" dirty="0" err="1">
                <a:solidFill>
                  <a:srgbClr val="000000"/>
                </a:solidFill>
                <a:latin typeface="Calibri"/>
                <a:cs typeface="Calibri"/>
              </a:rPr>
              <a:t>czyścić</a:t>
            </a:r>
            <a:r>
              <a:rPr lang="en-US" sz="600" dirty="0">
                <a:solidFill>
                  <a:srgbClr val="000000"/>
                </a:solidFill>
                <a:latin typeface="Calibri"/>
                <a:cs typeface="Calibri"/>
              </a:rPr>
              <a:t> </a:t>
            </a:r>
            <a:r>
              <a:rPr lang="en-US" sz="600" dirty="0" err="1">
                <a:solidFill>
                  <a:srgbClr val="000000"/>
                </a:solidFill>
                <a:latin typeface="Calibri"/>
                <a:cs typeface="Calibri"/>
              </a:rPr>
              <a:t>chemicznie</a:t>
            </a:r>
            <a:r>
              <a:rPr lang="en-US" sz="600" dirty="0">
                <a:solidFill>
                  <a:srgbClr val="000000"/>
                </a:solidFill>
                <a:latin typeface="Calibri"/>
                <a:cs typeface="Calibri"/>
              </a:rPr>
              <a:t> z </a:t>
            </a:r>
            <a:r>
              <a:rPr lang="en-US" sz="600" dirty="0" err="1">
                <a:solidFill>
                  <a:srgbClr val="000000"/>
                </a:solidFill>
                <a:latin typeface="Calibri"/>
                <a:cs typeface="Calibri"/>
              </a:rPr>
              <a:t>użyciem</a:t>
            </a:r>
            <a:r>
              <a:rPr lang="en-US" sz="600" dirty="0">
                <a:solidFill>
                  <a:srgbClr val="000000"/>
                </a:solidFill>
                <a:latin typeface="Calibri"/>
                <a:cs typeface="Calibri"/>
              </a:rPr>
              <a:t> </a:t>
            </a:r>
            <a:r>
              <a:rPr lang="en-US" sz="600" dirty="0" err="1">
                <a:solidFill>
                  <a:srgbClr val="000000"/>
                </a:solidFill>
                <a:latin typeface="Calibri"/>
                <a:cs typeface="Calibri"/>
              </a:rPr>
              <a:t>zwykłych</a:t>
            </a:r>
            <a:r>
              <a:rPr lang="en-US" sz="600" dirty="0">
                <a:solidFill>
                  <a:srgbClr val="000000"/>
                </a:solidFill>
                <a:latin typeface="Calibri"/>
                <a:cs typeface="Calibri"/>
              </a:rPr>
              <a:t> </a:t>
            </a:r>
            <a:r>
              <a:rPr lang="en-US" sz="600" dirty="0" err="1">
                <a:solidFill>
                  <a:srgbClr val="000000"/>
                </a:solidFill>
                <a:latin typeface="Calibri"/>
                <a:cs typeface="Calibri"/>
              </a:rPr>
              <a:t>zwyczajowych</a:t>
            </a:r>
            <a:r>
              <a:rPr lang="en-US" sz="600" dirty="0">
                <a:solidFill>
                  <a:srgbClr val="000000"/>
                </a:solidFill>
                <a:latin typeface="Calibri"/>
                <a:cs typeface="Calibri"/>
              </a:rPr>
              <a:t> </a:t>
            </a:r>
            <a:r>
              <a:rPr lang="en-US" sz="600" dirty="0" err="1">
                <a:solidFill>
                  <a:srgbClr val="000000"/>
                </a:solidFill>
                <a:latin typeface="Calibri"/>
                <a:cs typeface="Calibri"/>
              </a:rPr>
              <a:t>rozpuszczalników</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110°C).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t>N</a:t>
            </a:r>
            <a:r>
              <a:rPr lang="pl-PL" altLang="fr-FR" sz="600" dirty="0"/>
              <a:t>akolanniki nie zapewniają nieograniczonej ochrony kolan; żaden z dostępnych środków ochrony indywidualnej nie zapewnia całkowitej ochrony </a:t>
            </a:r>
            <a:endParaRPr lang="fr-FR" altLang="fr-FR" sz="600" dirty="0"/>
          </a:p>
          <a:p>
            <a:pPr>
              <a:lnSpc>
                <a:spcPct val="90000"/>
              </a:lnSpc>
            </a:pPr>
            <a:r>
              <a:rPr lang="pl-PL" altLang="fr-FR" sz="600" dirty="0"/>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t> </a:t>
            </a:r>
            <a:r>
              <a:rPr lang="en-US" sz="600" dirty="0" err="1"/>
              <a:t>lub</a:t>
            </a:r>
            <a:r>
              <a:rPr lang="en-US" sz="600" dirty="0"/>
              <a:t> </a:t>
            </a:r>
            <a:r>
              <a:rPr lang="en-US" sz="600" dirty="0" err="1"/>
              <a:t>zastosowania</a:t>
            </a:r>
            <a:r>
              <a:rPr lang="en-US" sz="600" dirty="0"/>
              <a:t> </a:t>
            </a:r>
            <a:r>
              <a:rPr lang="en-US" sz="600" dirty="0" err="1"/>
              <a:t>medyczne</a:t>
            </a:r>
            <a:r>
              <a:rPr lang="en-US" sz="600" dirty="0"/>
              <a:t>.</a:t>
            </a:r>
            <a:r>
              <a:rPr lang="en-US" sz="600" dirty="0">
                <a:latin typeface="+mj-lt"/>
              </a:rPr>
              <a:t> </a:t>
            </a:r>
            <a:r>
              <a:rPr lang="pl-PL" altLang="fr-FR" sz="600" u="sng" dirty="0">
                <a:solidFill>
                  <a:srgbClr val="222222"/>
                </a:solidFill>
                <a:latin typeface="+mj-lt"/>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mj-lt"/>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470979531"/>
              </p:ext>
            </p:extLst>
          </p:nvPr>
        </p:nvGraphicFramePr>
        <p:xfrm>
          <a:off x="1695858" y="7386176"/>
          <a:ext cx="4065867" cy="509776"/>
        </p:xfrm>
        <a:graphic>
          <a:graphicData uri="http://schemas.openxmlformats.org/drawingml/2006/table">
            <a:tbl>
              <a:tblPr firstRow="1" bandRow="1">
                <a:effectLst/>
                <a:tableStyleId>{5C22544A-7EE6-4342-B048-85BDC9FD1C3A}</a:tableStyleId>
              </a:tblPr>
              <a:tblGrid>
                <a:gridCol w="2018925">
                  <a:extLst>
                    <a:ext uri="{9D8B030D-6E8A-4147-A177-3AD203B41FA5}">
                      <a16:colId xmlns:a16="http://schemas.microsoft.com/office/drawing/2014/main" xmlns="" val="20000"/>
                    </a:ext>
                  </a:extLst>
                </a:gridCol>
                <a:gridCol w="2046942">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xmlns="" id="{98620D63-5EDB-4848-9D5B-39FF09A1313D}"/>
              </a:ext>
            </a:extLst>
          </p:cNvPr>
          <p:cNvSpPr txBox="1"/>
          <p:nvPr/>
        </p:nvSpPr>
        <p:spPr>
          <a:xfrm>
            <a:off x="2668232" y="67489"/>
            <a:ext cx="1521570" cy="276999"/>
          </a:xfrm>
          <a:prstGeom prst="rect">
            <a:avLst/>
          </a:prstGeom>
          <a:noFill/>
          <a:ln w="3175">
            <a:noFill/>
          </a:ln>
        </p:spPr>
        <p:txBody>
          <a:bodyPr wrap="none">
            <a:spAutoFit/>
          </a:bodyPr>
          <a:lstStyle/>
          <a:p>
            <a:pPr algn="ctr"/>
            <a:r>
              <a:rPr lang="it-IT" sz="1200" b="1" dirty="0"/>
              <a:t>Spodnie</a:t>
            </a:r>
            <a:r>
              <a:rPr lang="en-GB" sz="1200" b="1" dirty="0"/>
              <a:t> TENERIO</a:t>
            </a:r>
            <a:endParaRPr lang="en-GB" sz="3600" dirty="0"/>
          </a:p>
        </p:txBody>
      </p:sp>
      <p:grpSp>
        <p:nvGrpSpPr>
          <p:cNvPr id="24" name="Group 49">
            <a:extLst>
              <a:ext uri="{FF2B5EF4-FFF2-40B4-BE49-F238E27FC236}">
                <a16:creationId xmlns:a16="http://schemas.microsoft.com/office/drawing/2014/main" xmlns=""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xmlns=""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31" name="Groupe 30">
            <a:extLst>
              <a:ext uri="{FF2B5EF4-FFF2-40B4-BE49-F238E27FC236}">
                <a16:creationId xmlns:a16="http://schemas.microsoft.com/office/drawing/2014/main" xmlns="" id="{7BF515EC-4B8B-434D-AB89-063A2A1DF625}"/>
              </a:ext>
            </a:extLst>
          </p:cNvPr>
          <p:cNvGrpSpPr/>
          <p:nvPr/>
        </p:nvGrpSpPr>
        <p:grpSpPr>
          <a:xfrm>
            <a:off x="3435537" y="3276600"/>
            <a:ext cx="1407538" cy="240926"/>
            <a:chOff x="637356" y="2836135"/>
            <a:chExt cx="1737256" cy="297363"/>
          </a:xfrm>
        </p:grpSpPr>
        <p:grpSp>
          <p:nvGrpSpPr>
            <p:cNvPr id="32" name="Groupe 31">
              <a:extLst>
                <a:ext uri="{FF2B5EF4-FFF2-40B4-BE49-F238E27FC236}">
                  <a16:creationId xmlns:a16="http://schemas.microsoft.com/office/drawing/2014/main" xmlns="" id="{71918F53-0DDB-4469-B7E1-90AF511B8CD9}"/>
                </a:ext>
              </a:extLst>
            </p:cNvPr>
            <p:cNvGrpSpPr/>
            <p:nvPr/>
          </p:nvGrpSpPr>
          <p:grpSpPr>
            <a:xfrm>
              <a:off x="637356" y="2836135"/>
              <a:ext cx="1737256" cy="297363"/>
              <a:chOff x="637356" y="2836135"/>
              <a:chExt cx="1737256" cy="297363"/>
            </a:xfrm>
          </p:grpSpPr>
          <p:grpSp>
            <p:nvGrpSpPr>
              <p:cNvPr id="35" name="Groupe 34">
                <a:extLst>
                  <a:ext uri="{FF2B5EF4-FFF2-40B4-BE49-F238E27FC236}">
                    <a16:creationId xmlns:a16="http://schemas.microsoft.com/office/drawing/2014/main" xmlns="" id="{6F7D0848-2FD6-4A0C-9E1E-642B85FE0F18}"/>
                  </a:ext>
                </a:extLst>
              </p:cNvPr>
              <p:cNvGrpSpPr/>
              <p:nvPr/>
            </p:nvGrpSpPr>
            <p:grpSpPr>
              <a:xfrm>
                <a:off x="702350" y="2836135"/>
                <a:ext cx="1672262" cy="297363"/>
                <a:chOff x="682021" y="2758182"/>
                <a:chExt cx="1672262" cy="297363"/>
              </a:xfrm>
            </p:grpSpPr>
            <p:grpSp>
              <p:nvGrpSpPr>
                <p:cNvPr id="38" name="Groupe 34">
                  <a:extLst>
                    <a:ext uri="{FF2B5EF4-FFF2-40B4-BE49-F238E27FC236}">
                      <a16:creationId xmlns:a16="http://schemas.microsoft.com/office/drawing/2014/main" xmlns="" id="{3C0554C2-5E52-4FE3-BB71-B26FE39F1195}"/>
                    </a:ext>
                  </a:extLst>
                </p:cNvPr>
                <p:cNvGrpSpPr/>
                <p:nvPr/>
              </p:nvGrpSpPr>
              <p:grpSpPr>
                <a:xfrm>
                  <a:off x="682021" y="2758182"/>
                  <a:ext cx="1564997" cy="280574"/>
                  <a:chOff x="1151830" y="2655416"/>
                  <a:chExt cx="1564997" cy="280574"/>
                </a:xfrm>
              </p:grpSpPr>
              <p:pic>
                <p:nvPicPr>
                  <p:cNvPr id="50" name="Image 37">
                    <a:extLst>
                      <a:ext uri="{FF2B5EF4-FFF2-40B4-BE49-F238E27FC236}">
                        <a16:creationId xmlns:a16="http://schemas.microsoft.com/office/drawing/2014/main" xmlns="" id="{CB733423-0A02-4E1C-94AD-FC9BF1EF093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2" name="Image 44">
                    <a:extLst>
                      <a:ext uri="{FF2B5EF4-FFF2-40B4-BE49-F238E27FC236}">
                        <a16:creationId xmlns:a16="http://schemas.microsoft.com/office/drawing/2014/main" xmlns="" id="{D1899142-44BE-45F1-8E99-60C4318866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4" name="Image 45">
                    <a:extLst>
                      <a:ext uri="{FF2B5EF4-FFF2-40B4-BE49-F238E27FC236}">
                        <a16:creationId xmlns:a16="http://schemas.microsoft.com/office/drawing/2014/main" xmlns="" id="{094AF276-6872-4565-875A-291B847522B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9" name="Image 46">
                    <a:extLst>
                      <a:ext uri="{FF2B5EF4-FFF2-40B4-BE49-F238E27FC236}">
                        <a16:creationId xmlns:a16="http://schemas.microsoft.com/office/drawing/2014/main" xmlns="" id="{2654447A-7617-4105-B42B-2D710F35F9B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0" name="Image 47">
                    <a:extLst>
                      <a:ext uri="{FF2B5EF4-FFF2-40B4-BE49-F238E27FC236}">
                        <a16:creationId xmlns:a16="http://schemas.microsoft.com/office/drawing/2014/main" xmlns="" id="{A8A6DC4D-7CC3-40A8-A3D3-CC01C79A8A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39" name="Rectangle 38">
                  <a:extLst>
                    <a:ext uri="{FF2B5EF4-FFF2-40B4-BE49-F238E27FC236}">
                      <a16:creationId xmlns:a16="http://schemas.microsoft.com/office/drawing/2014/main" xmlns="" id="{FEB8B380-72F5-461E-80E4-50AE001A79F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0" name="Image 39">
                  <a:extLst>
                    <a:ext uri="{FF2B5EF4-FFF2-40B4-BE49-F238E27FC236}">
                      <a16:creationId xmlns:a16="http://schemas.microsoft.com/office/drawing/2014/main" xmlns="" id="{FCD37BDA-55CD-4263-B49C-ACAD6150882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7" name="Image 46">
                  <a:extLst>
                    <a:ext uri="{FF2B5EF4-FFF2-40B4-BE49-F238E27FC236}">
                      <a16:creationId xmlns:a16="http://schemas.microsoft.com/office/drawing/2014/main" xmlns="" id="{2AE95BEB-DCAE-4D02-8352-D5290CEC185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49" name="Image 48">
                  <a:extLst>
                    <a:ext uri="{FF2B5EF4-FFF2-40B4-BE49-F238E27FC236}">
                      <a16:creationId xmlns:a16="http://schemas.microsoft.com/office/drawing/2014/main" xmlns="" id="{ABC90E60-8120-4B73-9F6D-EABA58CB9A4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6" name="Rectangle 35">
                <a:extLst>
                  <a:ext uri="{FF2B5EF4-FFF2-40B4-BE49-F238E27FC236}">
                    <a16:creationId xmlns:a16="http://schemas.microsoft.com/office/drawing/2014/main" xmlns="" id="{2CC15F73-24EC-4D8F-BA0F-E343F33FFB1F}"/>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7" name="Image 36">
                <a:extLst>
                  <a:ext uri="{FF2B5EF4-FFF2-40B4-BE49-F238E27FC236}">
                    <a16:creationId xmlns:a16="http://schemas.microsoft.com/office/drawing/2014/main" xmlns="" id="{AFC2CB01-0F36-4B95-B461-6D8AB15E9AEF}"/>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34" name="Image 33" descr="Une image contenant bâtiment, table, fenêtre&#10;&#10;Description générée automatiquement">
              <a:extLst>
                <a:ext uri="{FF2B5EF4-FFF2-40B4-BE49-F238E27FC236}">
                  <a16:creationId xmlns:a16="http://schemas.microsoft.com/office/drawing/2014/main" xmlns="" id="{9B0AC483-552D-4E96-ADBE-0E251B2CF1F1}"/>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43" name="Tableau 42">
            <a:extLst>
              <a:ext uri="{FF2B5EF4-FFF2-40B4-BE49-F238E27FC236}">
                <a16:creationId xmlns:a16="http://schemas.microsoft.com/office/drawing/2014/main" xmlns="" id="{266C19B4-FAF8-4066-982F-08D7E954C94F}"/>
              </a:ext>
            </a:extLst>
          </p:cNvPr>
          <p:cNvGraphicFramePr>
            <a:graphicFrameLocks noGrp="1"/>
          </p:cNvGraphicFramePr>
          <p:nvPr>
            <p:extLst>
              <p:ext uri="{D42A27DB-BD31-4B8C-83A1-F6EECF244321}">
                <p14:modId xmlns:p14="http://schemas.microsoft.com/office/powerpoint/2010/main" val="2898414566"/>
              </p:ext>
            </p:extLst>
          </p:nvPr>
        </p:nvGraphicFramePr>
        <p:xfrm>
          <a:off x="1393273" y="8346962"/>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3E3F1F93-0612-4493-99BC-C405783BBB9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114590"/>
            <a:ext cx="916851" cy="1376814"/>
          </a:xfrm>
          <a:prstGeom prst="rect">
            <a:avLst/>
          </a:prstGeom>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767733"/>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latin typeface="Calibri" panose="020F0502020204030204" pitchFamily="34" charset="0"/>
                <a:cs typeface="Calibri" panose="020F0502020204030204" pitchFamily="34" charset="0"/>
              </a:rPr>
              <a:t>5TEP010</a:t>
            </a:r>
            <a:r>
              <a:rPr lang="fr-FR" sz="600" dirty="0">
                <a:solidFill>
                  <a:srgbClr val="000000"/>
                </a:solidFill>
                <a:latin typeface="Calibri"/>
                <a:cs typeface="Calibri"/>
              </a:rPr>
              <a:t> (</a:t>
            </a:r>
            <a:r>
              <a:rPr lang="fr-FR" sz="600" dirty="0" err="1">
                <a:solidFill>
                  <a:srgbClr val="000000"/>
                </a:solidFill>
                <a:latin typeface="Calibri"/>
                <a:cs typeface="Calibri"/>
              </a:rPr>
              <a:t>Preto</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PT" sz="600" dirty="0">
                <a:solidFill>
                  <a:srgbClr val="000000"/>
                </a:solidFill>
                <a:latin typeface="Calibri"/>
                <a:cs typeface="Calibri"/>
              </a:rPr>
              <a:t>Não utilizar lixívia, lavar a seco com solventes habituais permitidos.</a:t>
            </a:r>
            <a:endParaRPr lang="fr-FR" sz="600" dirty="0">
              <a:solidFill>
                <a:srgbClr val="000000"/>
              </a:solidFill>
              <a:latin typeface="Calibri"/>
              <a:cs typeface="Calibri"/>
            </a:endParaRPr>
          </a:p>
          <a:p>
            <a:r>
              <a:rPr lang="pt-PT" sz="600" dirty="0">
                <a:solidFill>
                  <a:srgbClr val="000000"/>
                </a:solidFill>
                <a:latin typeface="Calibri"/>
                <a:cs typeface="Calibri"/>
              </a:rPr>
              <a:t>Engomar a uma temperatura média (inferior a 110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a:cs typeface="Calibri"/>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p>
          <a:p>
            <a:r>
              <a:rPr lang="pt-PT" sz="600" dirty="0"/>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a:cs typeface="Calibri"/>
              </a:rPr>
              <a:t>Atenção</a:t>
            </a:r>
            <a:r>
              <a:rPr lang="pt-PT" altLang="fr-FR" sz="600" dirty="0"/>
              <a:t>: </a:t>
            </a:r>
          </a:p>
          <a:p>
            <a:pPr eaLnBrk="1" hangingPunct="1">
              <a:lnSpc>
                <a:spcPct val="90000"/>
              </a:lnSpc>
            </a:pPr>
            <a:r>
              <a:rPr lang="pt-PT" altLang="fr-FR" sz="600" dirty="0"/>
              <a:t>Estas joelheiras não oferecem protecção ilimitada dos joelhos durante as tarefas executadas de joelhos. Nenhum equipamento de protecção </a:t>
            </a:r>
          </a:p>
          <a:p>
            <a:pPr>
              <a:lnSpc>
                <a:spcPct val="90000"/>
              </a:lnSpc>
            </a:pPr>
            <a:r>
              <a:rPr lang="pt-PT" altLang="fr-FR" sz="600" dirty="0"/>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t>ou aplicações médicas.</a:t>
            </a:r>
          </a:p>
          <a:p>
            <a:pPr>
              <a:lnSpc>
                <a:spcPct val="90000"/>
              </a:lnSpc>
            </a:pPr>
            <a:r>
              <a:rPr lang="pt-PT" altLang="fr-FR" sz="600" u="sng" dirty="0"/>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p>
          <a:p>
            <a:pPr eaLnBrk="1" hangingPunct="1">
              <a:lnSpc>
                <a:spcPct val="90000"/>
              </a:lnSpc>
            </a:pPr>
            <a:endParaRPr lang="pt-PT"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1572168925"/>
              </p:ext>
            </p:extLst>
          </p:nvPr>
        </p:nvGraphicFramePr>
        <p:xfrm>
          <a:off x="1526248" y="7354403"/>
          <a:ext cx="4070024" cy="601216"/>
        </p:xfrm>
        <a:graphic>
          <a:graphicData uri="http://schemas.openxmlformats.org/drawingml/2006/table">
            <a:tbl>
              <a:tblPr firstRow="1" bandRow="1">
                <a:effectLst/>
                <a:tableStyleId>{5C22544A-7EE6-4342-B048-85BDC9FD1C3A}</a:tableStyleId>
              </a:tblPr>
              <a:tblGrid>
                <a:gridCol w="2209800">
                  <a:extLst>
                    <a:ext uri="{9D8B030D-6E8A-4147-A177-3AD203B41FA5}">
                      <a16:colId xmlns:a16="http://schemas.microsoft.com/office/drawing/2014/main" xmlns="" val="20000"/>
                    </a:ext>
                  </a:extLst>
                </a:gridCol>
                <a:gridCol w="1860224">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3"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09600"/>
            <a:ext cx="22455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TENERIO 5TEP010 (</a:t>
            </a:r>
            <a:r>
              <a:rPr lang="fr-FR" sz="500" dirty="0" err="1"/>
              <a:t>Preto</a:t>
            </a:r>
            <a:r>
              <a:rPr lang="fr-FR" sz="500" dirty="0"/>
              <a:t>),</a:t>
            </a:r>
          </a:p>
          <a:p>
            <a:pPr>
              <a:defRPr/>
            </a:pPr>
            <a:r>
              <a:rPr kumimoji="0" lang="fr-FR" sz="500" b="1" i="0" u="none" strike="noStrike" kern="1200" cap="none" spc="0" normalizeH="0" baseline="0" noProof="0" dirty="0">
                <a:ln>
                  <a:noFill/>
                </a:ln>
                <a:solidFill>
                  <a:srgbClr val="000000"/>
                </a:solidFill>
                <a:effectLst/>
                <a:uLnTx/>
                <a:uFillTx/>
                <a:latin typeface="+mj-lt"/>
                <a:ea typeface="+mn-ea"/>
                <a:cs typeface="Calibri"/>
              </a:rPr>
              <a:t>86</a:t>
            </a:r>
            <a:r>
              <a:rPr lang="pt-PT" sz="500" b="1" dirty="0">
                <a:solidFill>
                  <a:srgbClr val="000000"/>
                </a:solidFill>
                <a:latin typeface="+mj-lt"/>
                <a:cs typeface="Calibri"/>
              </a:rPr>
              <a:t>%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GB" sz="500" b="1" dirty="0">
                <a:solidFill>
                  <a:srgbClr val="000000"/>
                </a:solidFill>
                <a:cs typeface="Calibri"/>
              </a:rPr>
              <a:t>14% </a:t>
            </a:r>
            <a:r>
              <a:rPr lang="pt-PT" sz="500" b="1" dirty="0">
                <a:solidFill>
                  <a:srgbClr val="000000"/>
                </a:solidFill>
                <a:cs typeface="Calibri"/>
              </a:rPr>
              <a:t>Elastano</a:t>
            </a:r>
            <a:r>
              <a:rPr lang="en-US" sz="500" b="1" dirty="0">
                <a:solidFill>
                  <a:srgbClr val="000000"/>
                </a:solidFill>
                <a:cs typeface="Calibri"/>
              </a:rPr>
              <a:t>,</a:t>
            </a:r>
            <a:r>
              <a:rPr kumimoji="0" lang="en-GB" sz="500" b="1" i="0" u="none" strike="noStrike" kern="1200" cap="none" spc="0" normalizeH="0" baseline="0" noProof="0" dirty="0">
                <a:ln>
                  <a:noFill/>
                </a:ln>
                <a:solidFill>
                  <a:srgbClr val="000000"/>
                </a:solidFill>
                <a:effectLst/>
                <a:uLnTx/>
                <a:uFillTx/>
                <a:latin typeface="+mj-lt"/>
                <a:ea typeface="+mn-ea"/>
                <a:cs typeface="Calibri"/>
              </a:rPr>
              <a:t> 178 g/m²</a:t>
            </a:r>
          </a:p>
          <a:p>
            <a:pPr lvl="0">
              <a:defRPr/>
            </a:pPr>
            <a:r>
              <a:rPr lang="pt-PT" altLang="fr-FR" sz="500" b="1" dirty="0">
                <a:solidFill>
                  <a:srgbClr val="000000"/>
                </a:solidFill>
                <a:latin typeface="+mj-lt"/>
                <a:cs typeface="Calibri"/>
              </a:rPr>
              <a:t>Fortalecimento: </a:t>
            </a:r>
            <a:r>
              <a:rPr lang="fr-FR" sz="500" b="1" dirty="0" err="1"/>
              <a:t>Cordura</a:t>
            </a:r>
            <a:r>
              <a:rPr lang="fr-FR" sz="500" b="1" dirty="0"/>
              <a:t>®</a:t>
            </a:r>
            <a:endParaRPr lang="en-GB" sz="500" b="1" dirty="0">
              <a:solidFill>
                <a:srgbClr val="000000"/>
              </a:solidFill>
              <a:latin typeface="+mj-lt"/>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xmlns="" id="{45C392C5-5B3F-4A10-99EB-665411335D3B}"/>
              </a:ext>
            </a:extLst>
          </p:cNvPr>
          <p:cNvSpPr txBox="1"/>
          <p:nvPr/>
        </p:nvSpPr>
        <p:spPr>
          <a:xfrm>
            <a:off x="2725938" y="67489"/>
            <a:ext cx="1406154" cy="276999"/>
          </a:xfrm>
          <a:prstGeom prst="rect">
            <a:avLst/>
          </a:prstGeom>
          <a:noFill/>
          <a:ln w="3175">
            <a:noFill/>
          </a:ln>
        </p:spPr>
        <p:txBody>
          <a:bodyPr wrap="none">
            <a:spAutoFit/>
          </a:bodyPr>
          <a:lstStyle/>
          <a:p>
            <a:pPr algn="ctr"/>
            <a:r>
              <a:rPr lang="pt-BR" sz="1200" b="1" dirty="0"/>
              <a:t>Calças</a:t>
            </a:r>
            <a:r>
              <a:rPr lang="en-GB" sz="1200" b="1" dirty="0"/>
              <a:t> TENERIO</a:t>
            </a:r>
            <a:endParaRPr lang="en-GB" sz="3600" dirty="0"/>
          </a:p>
        </p:txBody>
      </p:sp>
      <p:grpSp>
        <p:nvGrpSpPr>
          <p:cNvPr id="24" name="Group 49">
            <a:extLst>
              <a:ext uri="{FF2B5EF4-FFF2-40B4-BE49-F238E27FC236}">
                <a16:creationId xmlns:a16="http://schemas.microsoft.com/office/drawing/2014/main" xmlns=""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xmlns=""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32" name="Groupe 31">
            <a:extLst>
              <a:ext uri="{FF2B5EF4-FFF2-40B4-BE49-F238E27FC236}">
                <a16:creationId xmlns:a16="http://schemas.microsoft.com/office/drawing/2014/main" xmlns="" id="{D980E76E-1F81-4248-B7F7-13D33B13A44B}"/>
              </a:ext>
            </a:extLst>
          </p:cNvPr>
          <p:cNvGrpSpPr/>
          <p:nvPr/>
        </p:nvGrpSpPr>
        <p:grpSpPr>
          <a:xfrm>
            <a:off x="3429000" y="3075384"/>
            <a:ext cx="1407538" cy="240926"/>
            <a:chOff x="637356" y="2836135"/>
            <a:chExt cx="1737256" cy="297363"/>
          </a:xfrm>
        </p:grpSpPr>
        <p:grpSp>
          <p:nvGrpSpPr>
            <p:cNvPr id="34" name="Groupe 33">
              <a:extLst>
                <a:ext uri="{FF2B5EF4-FFF2-40B4-BE49-F238E27FC236}">
                  <a16:creationId xmlns:a16="http://schemas.microsoft.com/office/drawing/2014/main" xmlns="" id="{7BCE7808-E11F-4485-A8EF-8FCCEAC54C80}"/>
                </a:ext>
              </a:extLst>
            </p:cNvPr>
            <p:cNvGrpSpPr/>
            <p:nvPr/>
          </p:nvGrpSpPr>
          <p:grpSpPr>
            <a:xfrm>
              <a:off x="637356" y="2836135"/>
              <a:ext cx="1737256" cy="297363"/>
              <a:chOff x="637356" y="2836135"/>
              <a:chExt cx="1737256" cy="297363"/>
            </a:xfrm>
          </p:grpSpPr>
          <p:grpSp>
            <p:nvGrpSpPr>
              <p:cNvPr id="36" name="Groupe 35">
                <a:extLst>
                  <a:ext uri="{FF2B5EF4-FFF2-40B4-BE49-F238E27FC236}">
                    <a16:creationId xmlns:a16="http://schemas.microsoft.com/office/drawing/2014/main" xmlns="" id="{F0005610-A61B-4513-AA0F-11D7E5BF222A}"/>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xmlns="" id="{96E654C9-BA12-4AC1-9CA6-6DD7365C3C62}"/>
                    </a:ext>
                  </a:extLst>
                </p:cNvPr>
                <p:cNvGrpSpPr/>
                <p:nvPr/>
              </p:nvGrpSpPr>
              <p:grpSpPr>
                <a:xfrm>
                  <a:off x="682021" y="2758182"/>
                  <a:ext cx="1564997" cy="280574"/>
                  <a:chOff x="1151830" y="2655416"/>
                  <a:chExt cx="1564997" cy="280574"/>
                </a:xfrm>
              </p:grpSpPr>
              <p:pic>
                <p:nvPicPr>
                  <p:cNvPr id="52" name="Image 37">
                    <a:extLst>
                      <a:ext uri="{FF2B5EF4-FFF2-40B4-BE49-F238E27FC236}">
                        <a16:creationId xmlns:a16="http://schemas.microsoft.com/office/drawing/2014/main" xmlns="" id="{31460194-7436-4764-94FD-2E97015108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4" name="Image 44">
                    <a:extLst>
                      <a:ext uri="{FF2B5EF4-FFF2-40B4-BE49-F238E27FC236}">
                        <a16:creationId xmlns:a16="http://schemas.microsoft.com/office/drawing/2014/main" xmlns="" id="{2FFBF151-4113-49EF-8958-ECCC30B2B1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9" name="Image 45">
                    <a:extLst>
                      <a:ext uri="{FF2B5EF4-FFF2-40B4-BE49-F238E27FC236}">
                        <a16:creationId xmlns:a16="http://schemas.microsoft.com/office/drawing/2014/main" xmlns="" id="{8A00D49A-9219-4310-A646-E2CED2B5EE5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0" name="Image 46">
                    <a:extLst>
                      <a:ext uri="{FF2B5EF4-FFF2-40B4-BE49-F238E27FC236}">
                        <a16:creationId xmlns:a16="http://schemas.microsoft.com/office/drawing/2014/main" xmlns="" id="{D4BF9EC9-F261-4C52-B1A5-25479D2A714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1" name="Image 47">
                    <a:extLst>
                      <a:ext uri="{FF2B5EF4-FFF2-40B4-BE49-F238E27FC236}">
                        <a16:creationId xmlns:a16="http://schemas.microsoft.com/office/drawing/2014/main" xmlns="" id="{A5B2E656-11D2-4731-8571-73537B9E8DF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xmlns="" id="{979B4828-5550-4716-A4A5-C60C057F64EB}"/>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7" name="Image 46">
                  <a:extLst>
                    <a:ext uri="{FF2B5EF4-FFF2-40B4-BE49-F238E27FC236}">
                      <a16:creationId xmlns:a16="http://schemas.microsoft.com/office/drawing/2014/main" xmlns="" id="{CDAB6CF9-F4DD-4A42-8327-8174A90EF8E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9" name="Image 48">
                  <a:extLst>
                    <a:ext uri="{FF2B5EF4-FFF2-40B4-BE49-F238E27FC236}">
                      <a16:creationId xmlns:a16="http://schemas.microsoft.com/office/drawing/2014/main" xmlns="" id="{7141DD96-368F-4522-BF4C-46C99D6B57E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0" name="Image 49">
                  <a:extLst>
                    <a:ext uri="{FF2B5EF4-FFF2-40B4-BE49-F238E27FC236}">
                      <a16:creationId xmlns:a16="http://schemas.microsoft.com/office/drawing/2014/main" xmlns="" id="{E2534168-08FC-493F-9A3D-DEE397F4395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xmlns="" id="{04027B7A-1E34-46AF-A2C5-B55407BAC67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8" name="Image 37">
                <a:extLst>
                  <a:ext uri="{FF2B5EF4-FFF2-40B4-BE49-F238E27FC236}">
                    <a16:creationId xmlns:a16="http://schemas.microsoft.com/office/drawing/2014/main" xmlns="" id="{58E6F148-6D4B-4547-A975-99052630BE15}"/>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35" name="Image 34" descr="Une image contenant bâtiment, table, fenêtre&#10;&#10;Description générée automatiquement">
              <a:extLst>
                <a:ext uri="{FF2B5EF4-FFF2-40B4-BE49-F238E27FC236}">
                  <a16:creationId xmlns:a16="http://schemas.microsoft.com/office/drawing/2014/main" xmlns="" id="{CC4B53C8-80D8-47C6-9732-DB28420C1485}"/>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graphicFrame>
        <p:nvGraphicFramePr>
          <p:cNvPr id="44" name="Tableau 43">
            <a:extLst>
              <a:ext uri="{FF2B5EF4-FFF2-40B4-BE49-F238E27FC236}">
                <a16:creationId xmlns:a16="http://schemas.microsoft.com/office/drawing/2014/main" xmlns="" id="{B62EB45B-34D1-48BF-B140-54B7652BBFFD}"/>
              </a:ext>
            </a:extLst>
          </p:cNvPr>
          <p:cNvGraphicFramePr>
            <a:graphicFrameLocks noGrp="1"/>
          </p:cNvGraphicFramePr>
          <p:nvPr>
            <p:extLst>
              <p:ext uri="{D42A27DB-BD31-4B8C-83A1-F6EECF244321}">
                <p14:modId xmlns:p14="http://schemas.microsoft.com/office/powerpoint/2010/main" val="618706183"/>
              </p:ext>
            </p:extLst>
          </p:nvPr>
        </p:nvGraphicFramePr>
        <p:xfrm>
          <a:off x="1393273" y="8555462"/>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5" name="Image 44">
            <a:extLst>
              <a:ext uri="{FF2B5EF4-FFF2-40B4-BE49-F238E27FC236}">
                <a16:creationId xmlns:a16="http://schemas.microsoft.com/office/drawing/2014/main" xmlns="" id="{D352CCCF-30FC-45E8-9123-F3816A9E5642}"/>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323090"/>
            <a:ext cx="916851" cy="1376814"/>
          </a:xfrm>
          <a:prstGeom prst="rect">
            <a:avLst/>
          </a:prstGeom>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8169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latin typeface="Calibri" panose="020F0502020204030204" pitchFamily="34" charset="0"/>
                <a:cs typeface="Calibri" panose="020F0502020204030204" pitchFamily="34" charset="0"/>
              </a:rPr>
              <a:t>5TEP010</a:t>
            </a:r>
            <a:r>
              <a:rPr lang="fr-FR" sz="600" dirty="0">
                <a:solidFill>
                  <a:srgbClr val="000000"/>
                </a:solidFill>
                <a:latin typeface="Calibri"/>
                <a:cs typeface="Calibri"/>
              </a:rPr>
              <a:t> (Must)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on </a:t>
            </a:r>
            <a:r>
              <a:rPr lang="en-US" sz="600" dirty="0" err="1">
                <a:solidFill>
                  <a:srgbClr val="000000"/>
                </a:solidFill>
                <a:latin typeface="Calibri"/>
                <a:cs typeface="Calibri"/>
              </a:rPr>
              <a:t>keemiline</a:t>
            </a:r>
            <a:r>
              <a:rPr lang="en-US" sz="600" dirty="0">
                <a:solidFill>
                  <a:srgbClr val="000000"/>
                </a:solidFill>
                <a:latin typeface="Calibri"/>
                <a:cs typeface="Calibri"/>
              </a:rPr>
              <a:t> </a:t>
            </a:r>
            <a:r>
              <a:rPr lang="en-US" sz="600" dirty="0" err="1">
                <a:solidFill>
                  <a:srgbClr val="000000"/>
                </a:solidFill>
                <a:latin typeface="Calibri"/>
                <a:cs typeface="Calibri"/>
              </a:rPr>
              <a:t>puhastus</a:t>
            </a:r>
            <a:r>
              <a:rPr lang="en-US" sz="600" dirty="0">
                <a:solidFill>
                  <a:srgbClr val="000000"/>
                </a:solidFill>
                <a:latin typeface="Calibri"/>
                <a:cs typeface="Calibri"/>
              </a:rPr>
              <a:t> </a:t>
            </a:r>
            <a:r>
              <a:rPr lang="en-US" sz="600" dirty="0" err="1">
                <a:solidFill>
                  <a:srgbClr val="000000"/>
                </a:solidFill>
                <a:latin typeface="Calibri"/>
                <a:cs typeface="Calibri"/>
              </a:rPr>
              <a:t>tavaliste</a:t>
            </a:r>
            <a:r>
              <a:rPr lang="en-US" sz="600" dirty="0">
                <a:solidFill>
                  <a:srgbClr val="000000"/>
                </a:solidFill>
                <a:latin typeface="Calibri"/>
                <a:cs typeface="Calibri"/>
              </a:rPr>
              <a:t> </a:t>
            </a:r>
            <a:r>
              <a:rPr lang="en-US" sz="600" dirty="0" err="1">
                <a:solidFill>
                  <a:srgbClr val="000000"/>
                </a:solidFill>
                <a:latin typeface="Calibri"/>
                <a:cs typeface="Calibri"/>
              </a:rPr>
              <a:t>lahustitega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110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suhtes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kohaldada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asjakohast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ahelat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kooskõlas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kehtivate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eeskirjadega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a:cs typeface="Calibri"/>
              </a:rPr>
              <a:t>Need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suudavad</a:t>
            </a:r>
            <a:r>
              <a:rPr lang="en-GB" sz="600" dirty="0">
                <a:solidFill>
                  <a:srgbClr val="000000"/>
                </a:solidFill>
                <a:latin typeface="Calibri"/>
                <a:cs typeface="Calibri"/>
              </a:rPr>
              <a:t> </a:t>
            </a:r>
            <a:r>
              <a:rPr lang="en-GB" sz="600" dirty="0" err="1">
                <a:solidFill>
                  <a:srgbClr val="000000"/>
                </a:solidFill>
                <a:latin typeface="Calibri"/>
                <a:cs typeface="Calibri"/>
              </a:rPr>
              <a:t>tagada</a:t>
            </a:r>
            <a:r>
              <a:rPr lang="en-GB" sz="600" dirty="0">
                <a:solidFill>
                  <a:srgbClr val="000000"/>
                </a:solidFill>
                <a:latin typeface="Calibri"/>
                <a:cs typeface="Calibri"/>
              </a:rPr>
              <a:t> </a:t>
            </a:r>
            <a:r>
              <a:rPr lang="en-GB" sz="600" dirty="0" err="1">
                <a:solidFill>
                  <a:srgbClr val="000000"/>
                </a:solidFill>
                <a:latin typeface="Calibri"/>
                <a:cs typeface="Calibri"/>
              </a:rPr>
              <a:t>kaitse</a:t>
            </a:r>
            <a:r>
              <a:rPr lang="en-GB" sz="600" dirty="0">
                <a:solidFill>
                  <a:srgbClr val="000000"/>
                </a:solidFill>
                <a:latin typeface="Calibri"/>
                <a:cs typeface="Calibri"/>
              </a:rPr>
              <a:t> </a:t>
            </a:r>
            <a:r>
              <a:rPr lang="en-GB" sz="600" dirty="0" err="1">
                <a:solidFill>
                  <a:srgbClr val="000000"/>
                </a:solidFill>
                <a:latin typeface="Calibri"/>
                <a:cs typeface="Calibri"/>
              </a:rPr>
              <a:t>ainult</a:t>
            </a:r>
            <a:r>
              <a:rPr lang="en-GB" sz="600" dirty="0">
                <a:solidFill>
                  <a:srgbClr val="000000"/>
                </a:solidFill>
                <a:latin typeface="Calibri"/>
                <a:cs typeface="Calibri"/>
              </a:rPr>
              <a:t> </a:t>
            </a:r>
            <a:r>
              <a:rPr lang="en-GB" sz="600" dirty="0" err="1">
                <a:solidFill>
                  <a:srgbClr val="000000"/>
                </a:solidFill>
                <a:latin typeface="Calibri"/>
                <a:cs typeface="Calibri"/>
              </a:rPr>
              <a:t>juhul</a:t>
            </a:r>
            <a:r>
              <a:rPr lang="en-GB" sz="600" dirty="0">
                <a:solidFill>
                  <a:srgbClr val="000000"/>
                </a:solidFill>
                <a:latin typeface="Calibri"/>
                <a:cs typeface="Calibri"/>
              </a:rPr>
              <a:t>, </a:t>
            </a:r>
            <a:r>
              <a:rPr lang="en-GB" sz="600" dirty="0" err="1">
                <a:solidFill>
                  <a:srgbClr val="000000"/>
                </a:solidFill>
                <a:latin typeface="Calibri"/>
                <a:cs typeface="Calibri"/>
              </a:rPr>
              <a:t>kui</a:t>
            </a:r>
            <a:r>
              <a:rPr lang="en-GB" sz="600" dirty="0">
                <a:solidFill>
                  <a:srgbClr val="000000"/>
                </a:solidFill>
                <a:latin typeface="Calibri"/>
                <a:cs typeface="Calibri"/>
              </a:rPr>
              <a:t> see </a:t>
            </a:r>
            <a:r>
              <a:rPr lang="en-GB" sz="600" dirty="0" err="1">
                <a:solidFill>
                  <a:srgbClr val="000000"/>
                </a:solidFill>
                <a:latin typeface="Calibri"/>
                <a:cs typeface="Calibri"/>
              </a:rPr>
              <a:t>katab</a:t>
            </a:r>
            <a:r>
              <a:rPr lang="en-GB" sz="600" dirty="0">
                <a:solidFill>
                  <a:srgbClr val="000000"/>
                </a:solidFill>
                <a:latin typeface="Calibri"/>
                <a:cs typeface="Calibri"/>
              </a:rPr>
              <a:t> </a:t>
            </a:r>
            <a:r>
              <a:rPr lang="en-GB" sz="600" dirty="0" err="1">
                <a:solidFill>
                  <a:srgbClr val="000000"/>
                </a:solidFill>
                <a:latin typeface="Calibri"/>
                <a:cs typeface="Calibri"/>
              </a:rPr>
              <a:t>teie</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täiendavad</a:t>
            </a:r>
            <a:r>
              <a:rPr lang="en-GB" sz="600" dirty="0">
                <a:solidFill>
                  <a:srgbClr val="000000"/>
                </a:solidFill>
                <a:latin typeface="Calibri"/>
                <a:cs typeface="Calibri"/>
              </a:rPr>
              <a:t> </a:t>
            </a:r>
            <a:r>
              <a:rPr lang="en-GB" sz="600" dirty="0" err="1">
                <a:solidFill>
                  <a:srgbClr val="000000"/>
                </a:solidFill>
                <a:latin typeface="Calibri"/>
                <a:cs typeface="Calibri"/>
              </a:rPr>
              <a:t>osalised</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kaitsvad</a:t>
            </a:r>
            <a:r>
              <a:rPr lang="en-GB" sz="600" dirty="0">
                <a:solidFill>
                  <a:srgbClr val="000000"/>
                </a:solidFill>
                <a:latin typeface="Calibri"/>
                <a:cs typeface="Calibri"/>
              </a:rPr>
              <a:t> </a:t>
            </a:r>
            <a:r>
              <a:rPr lang="en-GB" sz="600" dirty="0" err="1">
                <a:solidFill>
                  <a:srgbClr val="000000"/>
                </a:solidFill>
                <a:latin typeface="Calibri"/>
                <a:cs typeface="Calibri"/>
              </a:rPr>
              <a:t>vahendid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olla </a:t>
            </a:r>
            <a:r>
              <a:rPr lang="en-GB" sz="600" dirty="0" err="1">
                <a:solidFill>
                  <a:srgbClr val="000000"/>
                </a:solidFill>
                <a:latin typeface="Calibri"/>
                <a:cs typeface="Calibri"/>
              </a:rPr>
              <a:t>vajalikud</a:t>
            </a:r>
            <a:r>
              <a:rPr lang="en-GB" sz="600" dirty="0">
                <a:solidFill>
                  <a:srgbClr val="000000"/>
                </a:solidFill>
                <a:latin typeface="Calibri"/>
                <a:cs typeface="Calibri"/>
              </a:rPr>
              <a:t>. </a:t>
            </a:r>
            <a:r>
              <a:rPr lang="en-GB" sz="600" dirty="0" err="1">
                <a:solidFill>
                  <a:srgbClr val="000000"/>
                </a:solidFill>
                <a:latin typeface="Calibri"/>
                <a:cs typeface="Calibri"/>
              </a:rPr>
              <a:t>Standarditele</a:t>
            </a:r>
            <a:r>
              <a:rPr lang="en-GB" sz="600" dirty="0">
                <a:solidFill>
                  <a:srgbClr val="000000"/>
                </a:solidFill>
                <a:latin typeface="Calibri"/>
                <a:cs typeface="Calibri"/>
              </a:rPr>
              <a:t> EN 11612 </a:t>
            </a:r>
            <a:r>
              <a:rPr lang="en-GB" sz="600" dirty="0" err="1">
                <a:solidFill>
                  <a:srgbClr val="000000"/>
                </a:solidFill>
                <a:latin typeface="Calibri"/>
                <a:cs typeface="Calibri"/>
              </a:rPr>
              <a:t>ja</a:t>
            </a:r>
            <a:r>
              <a:rPr lang="en-GB" sz="600" dirty="0">
                <a:solidFill>
                  <a:srgbClr val="000000"/>
                </a:solidFill>
                <a:latin typeface="Calibri"/>
                <a:cs typeface="Calibri"/>
              </a:rPr>
              <a:t>/</a:t>
            </a:r>
            <a:r>
              <a:rPr lang="en-GB" sz="600" dirty="0" err="1">
                <a:solidFill>
                  <a:srgbClr val="000000"/>
                </a:solidFill>
                <a:latin typeface="Calibri"/>
                <a:cs typeface="Calibri"/>
              </a:rPr>
              <a:t>või</a:t>
            </a:r>
            <a:r>
              <a:rPr lang="en-GB" sz="600" dirty="0">
                <a:solidFill>
                  <a:srgbClr val="000000"/>
                </a:solidFill>
                <a:latin typeface="Calibri"/>
                <a:cs typeface="Calibri"/>
              </a:rPr>
              <a:t> EN 1149-5 </a:t>
            </a:r>
            <a:r>
              <a:rPr lang="en-GB" sz="600" dirty="0" err="1">
                <a:solidFill>
                  <a:srgbClr val="000000"/>
                </a:solidFill>
                <a:latin typeface="Calibri"/>
                <a:cs typeface="Calibri"/>
              </a:rPr>
              <a:t>mittevastavad</a:t>
            </a:r>
            <a:r>
              <a:rPr lang="en-GB" sz="600" dirty="0">
                <a:solidFill>
                  <a:srgbClr val="000000"/>
                </a:solidFill>
                <a:latin typeface="Calibri"/>
                <a:cs typeface="Calibri"/>
              </a:rPr>
              <a:t>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a:t>
            </a:r>
            <a:r>
              <a:rPr lang="en-GB" sz="600" dirty="0" err="1">
                <a:solidFill>
                  <a:srgbClr val="000000"/>
                </a:solidFill>
                <a:latin typeface="Calibri"/>
                <a:cs typeface="Calibri"/>
              </a:rPr>
              <a:t>eelnimetatud</a:t>
            </a:r>
            <a:r>
              <a:rPr lang="en-GB" sz="600" dirty="0">
                <a:solidFill>
                  <a:srgbClr val="000000"/>
                </a:solidFill>
                <a:latin typeface="Calibri"/>
                <a:cs typeface="Calibri"/>
              </a:rPr>
              <a:t> </a:t>
            </a:r>
            <a:r>
              <a:rPr lang="en-GB" sz="600" dirty="0" err="1">
                <a:solidFill>
                  <a:srgbClr val="000000"/>
                </a:solidFill>
                <a:latin typeface="Calibri"/>
                <a:cs typeface="Calibri"/>
              </a:rPr>
              <a:t>rõivaesemete</a:t>
            </a:r>
            <a:r>
              <a:rPr lang="en-GB" sz="600" dirty="0">
                <a:solidFill>
                  <a:srgbClr val="000000"/>
                </a:solidFill>
                <a:latin typeface="Calibri"/>
                <a:cs typeface="Calibri"/>
              </a:rPr>
              <a:t> peal </a:t>
            </a:r>
            <a:r>
              <a:rPr lang="en-GB" sz="600" dirty="0" err="1">
                <a:solidFill>
                  <a:srgbClr val="000000"/>
                </a:solidFill>
                <a:latin typeface="Calibri"/>
                <a:cs typeface="Calibri"/>
              </a:rPr>
              <a:t>kandes</a:t>
            </a:r>
            <a:r>
              <a:rPr lang="en-GB" sz="600" dirty="0">
                <a:solidFill>
                  <a:srgbClr val="000000"/>
                </a:solidFill>
                <a:latin typeface="Calibri"/>
                <a:cs typeface="Calibri"/>
              </a:rPr>
              <a:t> </a:t>
            </a:r>
            <a:r>
              <a:rPr lang="en-GB" sz="600" dirty="0" err="1">
                <a:solidFill>
                  <a:srgbClr val="000000"/>
                </a:solidFill>
                <a:latin typeface="Calibri"/>
                <a:cs typeface="Calibri"/>
              </a:rPr>
              <a:t>nende</a:t>
            </a:r>
            <a:r>
              <a:rPr lang="en-GB" sz="600" dirty="0">
                <a:solidFill>
                  <a:srgbClr val="000000"/>
                </a:solidFill>
                <a:latin typeface="Calibri"/>
                <a:cs typeface="Calibri"/>
              </a:rPr>
              <a:t> </a:t>
            </a:r>
            <a:r>
              <a:rPr lang="en-GB" sz="600" dirty="0" err="1">
                <a:solidFill>
                  <a:srgbClr val="000000"/>
                </a:solidFill>
                <a:latin typeface="Calibri"/>
                <a:cs typeface="Calibri"/>
              </a:rPr>
              <a:t>tõhusust</a:t>
            </a:r>
            <a:r>
              <a:rPr lang="en-GB" sz="600" dirty="0">
                <a:solidFill>
                  <a:srgbClr val="000000"/>
                </a:solidFill>
                <a:latin typeface="Calibri"/>
                <a:cs typeface="Calibri"/>
              </a:rPr>
              <a:t> </a:t>
            </a:r>
            <a:r>
              <a:rPr lang="en-GB" sz="600" dirty="0" err="1">
                <a:solidFill>
                  <a:srgbClr val="000000"/>
                </a:solidFill>
                <a:latin typeface="Calibri"/>
                <a:cs typeface="Calibri"/>
              </a:rPr>
              <a:t>kahjustada</a:t>
            </a:r>
            <a:r>
              <a:rPr lang="en-GB" sz="600" dirty="0">
                <a:solidFill>
                  <a:srgbClr val="000000"/>
                </a:solidFill>
                <a:latin typeface="Calibri"/>
                <a:cs typeface="Calibri"/>
              </a:rPr>
              <a:t>. </a:t>
            </a:r>
            <a:r>
              <a:rPr lang="fr-FR" sz="600" dirty="0">
                <a:solidFill>
                  <a:srgbClr val="000000"/>
                </a:solidFill>
                <a:latin typeface="Calibri"/>
                <a:cs typeface="Calibri"/>
              </a:rPr>
              <a:t>N</a:t>
            </a:r>
            <a:r>
              <a:rPr lang="et-EE" altLang="fr-FR" sz="600" dirty="0"/>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t>Nendel</a:t>
            </a:r>
            <a:r>
              <a:rPr lang="en-US" sz="600" dirty="0"/>
              <a:t> </a:t>
            </a:r>
            <a:r>
              <a:rPr lang="en-US" sz="600" dirty="0" err="1"/>
              <a:t>rõivastel</a:t>
            </a:r>
            <a:r>
              <a:rPr lang="en-US" sz="600" dirty="0"/>
              <a:t> on </a:t>
            </a:r>
            <a:r>
              <a:rPr lang="en-US" sz="600" dirty="0" err="1"/>
              <a:t>mõlemal</a:t>
            </a:r>
            <a:r>
              <a:rPr lang="en-US" sz="600" dirty="0"/>
              <a:t> </a:t>
            </a:r>
            <a:r>
              <a:rPr lang="en-US" sz="600" dirty="0" err="1"/>
              <a:t>põlvel</a:t>
            </a:r>
            <a:r>
              <a:rPr lang="en-US" sz="600" dirty="0"/>
              <a:t> </a:t>
            </a:r>
            <a:r>
              <a:rPr lang="en-US" sz="600" dirty="0" err="1"/>
              <a:t>plaastritasku</a:t>
            </a:r>
            <a:r>
              <a:rPr lang="en-US" sz="600" dirty="0"/>
              <a:t>, mis </a:t>
            </a:r>
            <a:r>
              <a:rPr lang="en-US" sz="600" dirty="0" err="1"/>
              <a:t>sobib</a:t>
            </a:r>
            <a:r>
              <a:rPr lang="en-US" sz="600" dirty="0"/>
              <a:t> 2. </a:t>
            </a:r>
            <a:r>
              <a:rPr lang="en-US" sz="600" dirty="0" err="1"/>
              <a:t>tüüpi</a:t>
            </a:r>
            <a:r>
              <a:rPr lang="en-US" sz="600" dirty="0"/>
              <a:t> </a:t>
            </a:r>
            <a:r>
              <a:rPr lang="en-US" sz="600" dirty="0" err="1"/>
              <a:t>ühes</a:t>
            </a:r>
            <a:r>
              <a:rPr lang="en-US" sz="600" dirty="0"/>
              <a:t> </a:t>
            </a:r>
            <a:r>
              <a:rPr lang="en-US" sz="600" dirty="0" err="1"/>
              <a:t>suuruses</a:t>
            </a:r>
            <a:r>
              <a:rPr lang="en-US" sz="600" dirty="0"/>
              <a:t> </a:t>
            </a:r>
            <a:r>
              <a:rPr lang="en-US" sz="600" dirty="0" err="1"/>
              <a:t>põlvetoe</a:t>
            </a:r>
            <a:r>
              <a:rPr lang="en-US" sz="600" dirty="0"/>
              <a:t> (CE </a:t>
            </a:r>
            <a:r>
              <a:rPr lang="en-US" sz="600" dirty="0" err="1"/>
              <a:t>kaitse</a:t>
            </a:r>
            <a:r>
              <a:rPr lang="en-US" sz="600" dirty="0"/>
              <a:t>) </a:t>
            </a:r>
            <a:r>
              <a:rPr lang="en-US" sz="600" dirty="0" err="1"/>
              <a:t>sissepanemiseks</a:t>
            </a:r>
            <a:r>
              <a:rPr lang="en-US" sz="600" dirty="0"/>
              <a:t>. </a:t>
            </a:r>
            <a:r>
              <a:rPr lang="en-US" sz="600" dirty="0" err="1"/>
              <a:t>Põlvetoe</a:t>
            </a:r>
            <a:r>
              <a:rPr lang="en-US" sz="600" dirty="0"/>
              <a:t> </a:t>
            </a:r>
            <a:r>
              <a:rPr lang="en-US" sz="600" dirty="0" err="1"/>
              <a:t>mõõtmed</a:t>
            </a:r>
            <a:r>
              <a:rPr lang="en-US" sz="600" dirty="0"/>
              <a:t> </a:t>
            </a:r>
            <a:r>
              <a:rPr lang="en-US" sz="600" dirty="0" err="1"/>
              <a:t>tagavad</a:t>
            </a:r>
            <a:r>
              <a:rPr lang="en-US" sz="600" dirty="0"/>
              <a:t>, et </a:t>
            </a:r>
            <a:r>
              <a:rPr lang="en-US" sz="600" dirty="0" err="1"/>
              <a:t>põlved</a:t>
            </a:r>
            <a:r>
              <a:rPr lang="en-US" sz="600" dirty="0"/>
              <a:t> on </a:t>
            </a:r>
            <a:r>
              <a:rPr lang="en-US" sz="600" dirty="0" err="1"/>
              <a:t>liikumise</a:t>
            </a:r>
            <a:r>
              <a:rPr lang="en-US" sz="600" dirty="0"/>
              <a:t> </a:t>
            </a:r>
            <a:r>
              <a:rPr lang="en-US" sz="600" dirty="0" err="1"/>
              <a:t>ajal</a:t>
            </a:r>
            <a:r>
              <a:rPr lang="en-US" sz="600" dirty="0"/>
              <a:t> </a:t>
            </a:r>
            <a:r>
              <a:rPr lang="en-US" sz="600" dirty="0" err="1"/>
              <a:t>kaitstud</a:t>
            </a:r>
            <a:r>
              <a:rPr lang="en-US" sz="600" dirty="0"/>
              <a:t>. </a:t>
            </a:r>
            <a:r>
              <a:rPr lang="en-US" sz="600" dirty="0" err="1"/>
              <a:t>Painutage</a:t>
            </a:r>
            <a:r>
              <a:rPr lang="en-US" sz="600" dirty="0"/>
              <a:t> </a:t>
            </a:r>
            <a:r>
              <a:rPr lang="en-US" sz="600" dirty="0" err="1"/>
              <a:t>põlvekate</a:t>
            </a:r>
            <a:r>
              <a:rPr lang="en-US" sz="600" dirty="0"/>
              <a:t>, </a:t>
            </a:r>
            <a:r>
              <a:rPr lang="en-US" sz="600" dirty="0" err="1"/>
              <a:t>libistage</a:t>
            </a:r>
            <a:r>
              <a:rPr lang="en-US" sz="600" dirty="0"/>
              <a:t> see </a:t>
            </a:r>
            <a:r>
              <a:rPr lang="en-US" sz="600" dirty="0" err="1"/>
              <a:t>põlvetaskusse</a:t>
            </a:r>
            <a:r>
              <a:rPr lang="en-US" sz="600" dirty="0"/>
              <a:t> ja </a:t>
            </a:r>
            <a:r>
              <a:rPr lang="en-US" sz="600" dirty="0" err="1"/>
              <a:t>vabastage</a:t>
            </a:r>
            <a:r>
              <a:rPr lang="en-US" sz="600" dirty="0"/>
              <a:t> </a:t>
            </a:r>
            <a:r>
              <a:rPr lang="en-US" sz="600" dirty="0" err="1"/>
              <a:t>servad</a:t>
            </a:r>
            <a:r>
              <a:rPr lang="en-US" sz="600" dirty="0"/>
              <a:t>.</a:t>
            </a:r>
            <a:endParaRPr lang="fr-FR" sz="600" dirty="0"/>
          </a:p>
          <a:p>
            <a:r>
              <a:rPr lang="en-US" sz="600" dirty="0" err="1"/>
              <a:t>Põlvekate</a:t>
            </a:r>
            <a:r>
              <a:rPr lang="en-US" sz="600" dirty="0"/>
              <a:t> </a:t>
            </a:r>
            <a:r>
              <a:rPr lang="en-US" sz="600" dirty="0" err="1"/>
              <a:t>püsib</a:t>
            </a:r>
            <a:r>
              <a:rPr lang="en-US" sz="600" dirty="0"/>
              <a:t> </a:t>
            </a:r>
            <a:r>
              <a:rPr lang="en-US" sz="600" dirty="0" err="1"/>
              <a:t>rõivastuses</a:t>
            </a:r>
            <a:r>
              <a:rPr lang="en-US" sz="600" dirty="0"/>
              <a:t> ka </a:t>
            </a:r>
            <a:r>
              <a:rPr lang="en-US" sz="600" dirty="0" err="1"/>
              <a:t>oletatavatel</a:t>
            </a:r>
            <a:r>
              <a:rPr lang="en-US" sz="600" dirty="0"/>
              <a:t> </a:t>
            </a:r>
            <a:r>
              <a:rPr lang="en-US" sz="600" dirty="0" err="1"/>
              <a:t>professionaalsetel</a:t>
            </a:r>
            <a:r>
              <a:rPr lang="en-US" sz="600" dirty="0"/>
              <a:t> </a:t>
            </a:r>
            <a:r>
              <a:rPr lang="en-US" sz="600" dirty="0" err="1"/>
              <a:t>liigutustel</a:t>
            </a:r>
            <a:r>
              <a:rPr lang="en-US" sz="600" dirty="0"/>
              <a:t> (</a:t>
            </a:r>
            <a:r>
              <a:rPr lang="en-US" sz="600" dirty="0" err="1"/>
              <a:t>põlvitades</a:t>
            </a:r>
            <a:r>
              <a:rPr lang="en-US" sz="600" dirty="0"/>
              <a:t> ja </a:t>
            </a:r>
            <a:r>
              <a:rPr lang="en-US" sz="600" dirty="0" err="1"/>
              <a:t>põlvili</a:t>
            </a:r>
            <a:r>
              <a:rPr lang="en-US" sz="600" dirty="0"/>
              <a:t> </a:t>
            </a:r>
            <a:r>
              <a:rPr lang="en-US" sz="600" dirty="0" err="1"/>
              <a:t>liikudes</a:t>
            </a:r>
            <a:r>
              <a:rPr lang="en-US" sz="600" dirty="0"/>
              <a:t>).</a:t>
            </a:r>
            <a:endParaRPr lang="fr-FR" sz="600" dirty="0"/>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t>N</a:t>
            </a:r>
            <a:r>
              <a:rPr lang="et-EE" altLang="fr-FR" sz="600" dirty="0"/>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t> </a:t>
            </a:r>
            <a:r>
              <a:rPr lang="en-US" sz="600" dirty="0" err="1"/>
              <a:t>või</a:t>
            </a:r>
            <a:r>
              <a:rPr lang="en-US" sz="600" dirty="0"/>
              <a:t> </a:t>
            </a:r>
            <a:r>
              <a:rPr lang="en-US" sz="600" dirty="0" err="1"/>
              <a:t>meditsiinilised</a:t>
            </a:r>
            <a:r>
              <a:rPr lang="en-US" sz="600" dirty="0"/>
              <a:t> </a:t>
            </a:r>
            <a:r>
              <a:rPr lang="en-US" sz="600" dirty="0" err="1"/>
              <a:t>rakendused</a:t>
            </a:r>
            <a:r>
              <a:rPr lang="en-US" sz="600" dirty="0"/>
              <a:t>. </a:t>
            </a:r>
          </a:p>
          <a:p>
            <a:pPr>
              <a:defRPr/>
            </a:pPr>
            <a:r>
              <a:rPr lang="et-EE" altLang="fr-FR" sz="600" u="sng" dirty="0"/>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525139977"/>
              </p:ext>
            </p:extLst>
          </p:nvPr>
        </p:nvGraphicFramePr>
        <p:xfrm>
          <a:off x="1419707" y="7426281"/>
          <a:ext cx="4090754" cy="60121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xmlns="" val="20000"/>
                    </a:ext>
                  </a:extLst>
                </a:gridCol>
                <a:gridCol w="1880955">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15979"/>
            <a:ext cx="2412240"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TENERIO 5TEP010 (Must)</a:t>
            </a:r>
          </a:p>
          <a:p>
            <a:pPr>
              <a:defRPr/>
            </a:pPr>
            <a:r>
              <a:rPr kumimoji="0" lang="fr-FR" sz="500" b="1" i="0" u="none" strike="noStrike" kern="1200" cap="none" spc="0" normalizeH="0" baseline="0" noProof="0" dirty="0">
                <a:ln>
                  <a:noFill/>
                </a:ln>
                <a:solidFill>
                  <a:srgbClr val="000000"/>
                </a:solidFill>
                <a:effectLst/>
                <a:uLnTx/>
                <a:uFillTx/>
                <a:latin typeface="+mj-lt"/>
                <a:ea typeface="+mn-ea"/>
                <a:cs typeface="Calibri"/>
              </a:rPr>
              <a:t>86</a:t>
            </a:r>
            <a:r>
              <a:rPr lang="en-US" sz="500" b="1" dirty="0">
                <a:solidFill>
                  <a:srgbClr val="000000"/>
                </a:solidFill>
                <a:latin typeface="+mj-lt"/>
                <a:cs typeface="Calibri"/>
              </a:rPr>
              <a:t>%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GB" sz="500" b="1" dirty="0">
                <a:solidFill>
                  <a:srgbClr val="000000"/>
                </a:solidFill>
                <a:cs typeface="Calibri"/>
              </a:rPr>
              <a:t>14% </a:t>
            </a:r>
            <a:r>
              <a:rPr lang="en-US" sz="500" b="1" dirty="0" err="1">
                <a:solidFill>
                  <a:srgbClr val="000000"/>
                </a:solidFill>
                <a:latin typeface="+mj-lt"/>
                <a:cs typeface="Calibri"/>
              </a:rPr>
              <a:t>Elastaan</a:t>
            </a:r>
            <a:r>
              <a:rPr lang="pt-PT" sz="500" b="1" dirty="0">
                <a:solidFill>
                  <a:srgbClr val="000000"/>
                </a:solidFill>
                <a:cs typeface="Calibri"/>
              </a:rPr>
              <a:t>, </a:t>
            </a:r>
            <a:r>
              <a:rPr kumimoji="0" lang="en-GB" sz="500" b="1" i="0" u="none" strike="noStrike" kern="1200" cap="none" spc="0" normalizeH="0" baseline="0" noProof="0" dirty="0">
                <a:ln>
                  <a:noFill/>
                </a:ln>
                <a:solidFill>
                  <a:srgbClr val="000000"/>
                </a:solidFill>
                <a:effectLst/>
                <a:uLnTx/>
                <a:uFillTx/>
                <a:latin typeface="+mj-lt"/>
                <a:ea typeface="+mn-ea"/>
                <a:cs typeface="Calibri"/>
              </a:rPr>
              <a:t>178 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a:t>
            </a:r>
            <a:r>
              <a:rPr lang="fr-FR" sz="500" b="1" dirty="0" err="1"/>
              <a:t>Cordura</a:t>
            </a:r>
            <a:r>
              <a:rPr lang="fr-FR" sz="500" b="1" dirty="0"/>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xmlns="" id="{EE6C0DCF-56A9-4ACA-8D4D-FC066FA31212}"/>
              </a:ext>
            </a:extLst>
          </p:cNvPr>
          <p:cNvSpPr txBox="1"/>
          <p:nvPr/>
        </p:nvSpPr>
        <p:spPr>
          <a:xfrm>
            <a:off x="2720329" y="67489"/>
            <a:ext cx="1417376" cy="276999"/>
          </a:xfrm>
          <a:prstGeom prst="rect">
            <a:avLst/>
          </a:prstGeom>
          <a:noFill/>
          <a:ln w="3175">
            <a:noFill/>
          </a:ln>
        </p:spPr>
        <p:txBody>
          <a:bodyPr wrap="none">
            <a:spAutoFit/>
          </a:bodyPr>
          <a:lstStyle/>
          <a:p>
            <a:pPr algn="ctr"/>
            <a:r>
              <a:rPr lang="fi-FI" sz="1200" b="1" dirty="0"/>
              <a:t>Püksid</a:t>
            </a:r>
            <a:r>
              <a:rPr lang="en-GB" sz="1200" b="1" dirty="0"/>
              <a:t> TENERIO</a:t>
            </a:r>
            <a:endParaRPr lang="en-GB" sz="3600" dirty="0"/>
          </a:p>
        </p:txBody>
      </p:sp>
      <p:grpSp>
        <p:nvGrpSpPr>
          <p:cNvPr id="24" name="Group 49">
            <a:extLst>
              <a:ext uri="{FF2B5EF4-FFF2-40B4-BE49-F238E27FC236}">
                <a16:creationId xmlns:a16="http://schemas.microsoft.com/office/drawing/2014/main" xmlns=""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 name="Groupe 28">
            <a:extLst>
              <a:ext uri="{FF2B5EF4-FFF2-40B4-BE49-F238E27FC236}">
                <a16:creationId xmlns:a16="http://schemas.microsoft.com/office/drawing/2014/main" xmlns="" id="{249E7B9C-409C-4765-A63A-433383866CAD}"/>
              </a:ext>
            </a:extLst>
          </p:cNvPr>
          <p:cNvGrpSpPr/>
          <p:nvPr/>
        </p:nvGrpSpPr>
        <p:grpSpPr>
          <a:xfrm>
            <a:off x="3619500" y="3352800"/>
            <a:ext cx="1407538" cy="240926"/>
            <a:chOff x="637356" y="2836135"/>
            <a:chExt cx="1737256" cy="297363"/>
          </a:xfrm>
        </p:grpSpPr>
        <p:grpSp>
          <p:nvGrpSpPr>
            <p:cNvPr id="30" name="Groupe 29">
              <a:extLst>
                <a:ext uri="{FF2B5EF4-FFF2-40B4-BE49-F238E27FC236}">
                  <a16:creationId xmlns:a16="http://schemas.microsoft.com/office/drawing/2014/main" xmlns="" id="{0C850D21-F78D-455F-BC23-8EB351EA66E4}"/>
                </a:ext>
              </a:extLst>
            </p:cNvPr>
            <p:cNvGrpSpPr/>
            <p:nvPr/>
          </p:nvGrpSpPr>
          <p:grpSpPr>
            <a:xfrm>
              <a:off x="637356" y="2836135"/>
              <a:ext cx="1737256" cy="297363"/>
              <a:chOff x="637356" y="2836135"/>
              <a:chExt cx="1737256" cy="297363"/>
            </a:xfrm>
          </p:grpSpPr>
          <p:grpSp>
            <p:nvGrpSpPr>
              <p:cNvPr id="32" name="Groupe 31">
                <a:extLst>
                  <a:ext uri="{FF2B5EF4-FFF2-40B4-BE49-F238E27FC236}">
                    <a16:creationId xmlns:a16="http://schemas.microsoft.com/office/drawing/2014/main" xmlns="" id="{AD309237-9969-46A2-AA41-FEAAAA7F80B4}"/>
                  </a:ext>
                </a:extLst>
              </p:cNvPr>
              <p:cNvGrpSpPr/>
              <p:nvPr/>
            </p:nvGrpSpPr>
            <p:grpSpPr>
              <a:xfrm>
                <a:off x="702350" y="2836135"/>
                <a:ext cx="1672262" cy="297363"/>
                <a:chOff x="682021" y="2758182"/>
                <a:chExt cx="1672262" cy="297363"/>
              </a:xfrm>
            </p:grpSpPr>
            <p:grpSp>
              <p:nvGrpSpPr>
                <p:cNvPr id="36" name="Groupe 34">
                  <a:extLst>
                    <a:ext uri="{FF2B5EF4-FFF2-40B4-BE49-F238E27FC236}">
                      <a16:creationId xmlns:a16="http://schemas.microsoft.com/office/drawing/2014/main" xmlns="" id="{CF72B6C4-FF7D-4CE7-9DE5-37004C5350ED}"/>
                    </a:ext>
                  </a:extLst>
                </p:cNvPr>
                <p:cNvGrpSpPr/>
                <p:nvPr/>
              </p:nvGrpSpPr>
              <p:grpSpPr>
                <a:xfrm>
                  <a:off x="682021" y="2758182"/>
                  <a:ext cx="1564997" cy="280574"/>
                  <a:chOff x="1151830" y="2655416"/>
                  <a:chExt cx="1564997" cy="280574"/>
                </a:xfrm>
              </p:grpSpPr>
              <p:pic>
                <p:nvPicPr>
                  <p:cNvPr id="47" name="Image 37">
                    <a:extLst>
                      <a:ext uri="{FF2B5EF4-FFF2-40B4-BE49-F238E27FC236}">
                        <a16:creationId xmlns:a16="http://schemas.microsoft.com/office/drawing/2014/main" xmlns="" id="{644566E3-E9EC-44FF-BDFD-30CE6BADC5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49" name="Image 44">
                    <a:extLst>
                      <a:ext uri="{FF2B5EF4-FFF2-40B4-BE49-F238E27FC236}">
                        <a16:creationId xmlns:a16="http://schemas.microsoft.com/office/drawing/2014/main" xmlns="" id="{D5EE276B-55DB-4363-9C60-039B37C0710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50" name="Image 45">
                    <a:extLst>
                      <a:ext uri="{FF2B5EF4-FFF2-40B4-BE49-F238E27FC236}">
                        <a16:creationId xmlns:a16="http://schemas.microsoft.com/office/drawing/2014/main" xmlns="" id="{425782DE-CF42-4031-92A3-48353AB102C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52" name="Image 46">
                    <a:extLst>
                      <a:ext uri="{FF2B5EF4-FFF2-40B4-BE49-F238E27FC236}">
                        <a16:creationId xmlns:a16="http://schemas.microsoft.com/office/drawing/2014/main" xmlns="" id="{2AFC0EEB-D717-4A16-BE21-FE38DA99428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54" name="Image 47">
                    <a:extLst>
                      <a:ext uri="{FF2B5EF4-FFF2-40B4-BE49-F238E27FC236}">
                        <a16:creationId xmlns:a16="http://schemas.microsoft.com/office/drawing/2014/main" xmlns="" id="{EF6AF3A5-4E87-446F-9A90-9E795D8CEA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37" name="Rectangle 36">
                  <a:extLst>
                    <a:ext uri="{FF2B5EF4-FFF2-40B4-BE49-F238E27FC236}">
                      <a16:creationId xmlns:a16="http://schemas.microsoft.com/office/drawing/2014/main" xmlns="" id="{74E924FC-501B-454A-A244-D554143BB7C9}"/>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8" name="Image 37">
                  <a:extLst>
                    <a:ext uri="{FF2B5EF4-FFF2-40B4-BE49-F238E27FC236}">
                      <a16:creationId xmlns:a16="http://schemas.microsoft.com/office/drawing/2014/main" xmlns="" id="{9F0D61AB-F11E-414B-B7C2-E1FCF577A2B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39" name="Image 38">
                  <a:extLst>
                    <a:ext uri="{FF2B5EF4-FFF2-40B4-BE49-F238E27FC236}">
                      <a16:creationId xmlns:a16="http://schemas.microsoft.com/office/drawing/2014/main" xmlns="" id="{9AC78D5D-48B0-41DD-B215-74B2F05F948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40" name="Image 39">
                  <a:extLst>
                    <a:ext uri="{FF2B5EF4-FFF2-40B4-BE49-F238E27FC236}">
                      <a16:creationId xmlns:a16="http://schemas.microsoft.com/office/drawing/2014/main" xmlns="" id="{6642BFA2-B1A0-40AF-8317-21E1E3C9502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4" name="Rectangle 33">
                <a:extLst>
                  <a:ext uri="{FF2B5EF4-FFF2-40B4-BE49-F238E27FC236}">
                    <a16:creationId xmlns:a16="http://schemas.microsoft.com/office/drawing/2014/main" xmlns="" id="{DA38A97F-027B-4718-8C96-748CE8F0371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5" name="Image 34">
                <a:extLst>
                  <a:ext uri="{FF2B5EF4-FFF2-40B4-BE49-F238E27FC236}">
                    <a16:creationId xmlns:a16="http://schemas.microsoft.com/office/drawing/2014/main" xmlns="" id="{FDEEF381-B9E6-4274-990A-EBC2EA7A59F2}"/>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31" name="Image 30" descr="Une image contenant bâtiment, table, fenêtre&#10;&#10;Description générée automatiquement">
              <a:extLst>
                <a:ext uri="{FF2B5EF4-FFF2-40B4-BE49-F238E27FC236}">
                  <a16:creationId xmlns:a16="http://schemas.microsoft.com/office/drawing/2014/main" xmlns="" id="{C46B47E4-AA95-4E54-8007-C670B410298C}"/>
                </a:ext>
              </a:extLst>
            </p:cNvPr>
            <p:cNvPicPr>
              <a:picLocks/>
            </p:cNvPicPr>
            <p:nvPr/>
          </p:nvPicPr>
          <p:blipFill rotWithShape="1">
            <a:blip r:embed="rId15">
              <a:extLst>
                <a:ext uri="{28A0092B-C50C-407E-A947-70E740481C1C}">
                  <a14:useLocalDpi xmlns:a14="http://schemas.microsoft.com/office/drawing/2010/main" val="0"/>
                </a:ext>
              </a:extLst>
            </a:blip>
            <a:srcRect l="56971" t="18108" r="24746" b="14628"/>
            <a:stretch/>
          </p:blipFill>
          <p:spPr>
            <a:xfrm>
              <a:off x="1333709" y="2858537"/>
              <a:ext cx="360040" cy="259098"/>
            </a:xfrm>
            <a:prstGeom prst="rect">
              <a:avLst/>
            </a:prstGeom>
          </p:spPr>
        </p:pic>
      </p:grpSp>
      <p:sp>
        <p:nvSpPr>
          <p:cNvPr id="7" name="Rectangle 5">
            <a:extLst>
              <a:ext uri="{FF2B5EF4-FFF2-40B4-BE49-F238E27FC236}">
                <a16:creationId xmlns:a16="http://schemas.microsoft.com/office/drawing/2014/main" xmlns=""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fr-FR" sz="400" b="0" i="0" u="none" strike="noStrike" cap="none" normalizeH="0" baseline="0" dirty="0">
                <a:ln>
                  <a:noFill/>
                </a:ln>
                <a:solidFill>
                  <a:schemeClr val="tx1"/>
                </a:solidFill>
                <a:effectLst/>
              </a:rPr>
              <a:t/>
            </a: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43" name="Tableau 42">
            <a:extLst>
              <a:ext uri="{FF2B5EF4-FFF2-40B4-BE49-F238E27FC236}">
                <a16:creationId xmlns:a16="http://schemas.microsoft.com/office/drawing/2014/main" xmlns="" id="{D37FEAFD-83D9-416B-B7C2-FF596B33FC6F}"/>
              </a:ext>
            </a:extLst>
          </p:cNvPr>
          <p:cNvGraphicFramePr>
            <a:graphicFrameLocks noGrp="1"/>
          </p:cNvGraphicFramePr>
          <p:nvPr>
            <p:extLst>
              <p:ext uri="{D42A27DB-BD31-4B8C-83A1-F6EECF244321}">
                <p14:modId xmlns:p14="http://schemas.microsoft.com/office/powerpoint/2010/main" val="1643462126"/>
              </p:ext>
            </p:extLst>
          </p:nvPr>
        </p:nvGraphicFramePr>
        <p:xfrm>
          <a:off x="1393273" y="8384602"/>
          <a:ext cx="5105400" cy="905419"/>
        </p:xfrm>
        <a:graphic>
          <a:graphicData uri="http://schemas.openxmlformats.org/drawingml/2006/table">
            <a:tbl>
              <a:tblPr/>
              <a:tblGrid>
                <a:gridCol w="3810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gridCol w="666388">
                  <a:extLst>
                    <a:ext uri="{9D8B030D-6E8A-4147-A177-3AD203B41FA5}">
                      <a16:colId xmlns:a16="http://schemas.microsoft.com/office/drawing/2014/main" xmlns="" val="4107214334"/>
                    </a:ext>
                  </a:extLst>
                </a:gridCol>
                <a:gridCol w="629012">
                  <a:extLst>
                    <a:ext uri="{9D8B030D-6E8A-4147-A177-3AD203B41FA5}">
                      <a16:colId xmlns:a16="http://schemas.microsoft.com/office/drawing/2014/main" xmlns="" val="293341828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M</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5TEP0104XL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9ABBA393-B99C-4F51-ABDD-409B97AE7DB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2349" y="8152230"/>
            <a:ext cx="916851" cy="1376814"/>
          </a:xfrm>
          <a:prstGeom prst="rect">
            <a:avLst/>
          </a:prstGeom>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919CD0-BD0D-4D06-8021-8362B53C3DB1}"/>
</file>

<file path=customXml/itemProps2.xml><?xml version="1.0" encoding="utf-8"?>
<ds:datastoreItem xmlns:ds="http://schemas.openxmlformats.org/officeDocument/2006/customXml" ds:itemID="{81E1BE05-BDDE-4F38-B067-45E39200FE4C}"/>
</file>

<file path=customXml/itemProps3.xml><?xml version="1.0" encoding="utf-8"?>
<ds:datastoreItem xmlns:ds="http://schemas.openxmlformats.org/officeDocument/2006/customXml" ds:itemID="{9E13ECF5-0BDE-4921-8A64-75CAC3CF1CE4}"/>
</file>

<file path=docProps/app.xml><?xml version="1.0" encoding="utf-8"?>
<Properties xmlns="http://schemas.openxmlformats.org/officeDocument/2006/extended-properties" xmlns:vt="http://schemas.openxmlformats.org/officeDocument/2006/docPropsVTypes">
  <TotalTime>1266</TotalTime>
  <Words>1766</Words>
  <Application>Microsoft Office PowerPoint</Application>
  <PresentationFormat>A4 Paper (210x297 mm)</PresentationFormat>
  <Paragraphs>1069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223</cp:revision>
  <cp:lastPrinted>2014-09-17T12:15:28Z</cp:lastPrinted>
  <dcterms:created xsi:type="dcterms:W3CDTF">2006-06-27T13:40:27Z</dcterms:created>
  <dcterms:modified xsi:type="dcterms:W3CDTF">2020-01-06T09:17:53Z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