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5" r:id="rId5"/>
    <p:sldId id="264" r:id="rId6"/>
    <p:sldId id="266" r:id="rId7"/>
    <p:sldId id="268" r:id="rId8"/>
    <p:sldId id="267" r:id="rId9"/>
    <p:sldId id="269" r:id="rId10"/>
    <p:sldId id="279" r:id="rId11"/>
    <p:sldId id="278" r:id="rId12"/>
    <p:sldId id="280" r:id="rId13"/>
    <p:sldId id="281" r:id="rId14"/>
    <p:sldId id="282" r:id="rId15"/>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ne PETIT" initials="LP" lastIdx="1" clrIdx="0">
    <p:extLst>
      <p:ext uri="{19B8F6BF-5375-455C-9EA6-DF929625EA0E}">
        <p15:presenceInfo xmlns:p15="http://schemas.microsoft.com/office/powerpoint/2012/main" userId="S::laurine.petit@europrotection.com::57b2e5e3-e8b3-4155-b2d7-213dd2075b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6" autoAdjust="0"/>
    <p:restoredTop sz="95806" autoAdjust="0"/>
  </p:normalViewPr>
  <p:slideViewPr>
    <p:cSldViewPr>
      <p:cViewPr>
        <p:scale>
          <a:sx n="91" d="100"/>
          <a:sy n="91" d="100"/>
        </p:scale>
        <p:origin x="2940" y="66"/>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02/03/2021</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image" Target="../media/image9.jpeg"/><Relationship Id="rId14" Type="http://schemas.openxmlformats.org/officeDocument/2006/relationships/image" Target="../media/image2.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3.jpeg"/><Relationship Id="rId10" Type="http://schemas.openxmlformats.org/officeDocument/2006/relationships/image" Target="../media/image9.jpeg"/><Relationship Id="rId4" Type="http://schemas.openxmlformats.org/officeDocument/2006/relationships/image" Target="../media/image2.jpeg"/><Relationship Id="rId9" Type="http://schemas.openxmlformats.org/officeDocument/2006/relationships/image" Target="../media/image8.jpe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2.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image" Target="../media/image9.jpeg"/><Relationship Id="rId14" Type="http://schemas.openxmlformats.org/officeDocument/2006/relationships/image" Target="../media/image2.jpe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image" Target="../media/image9.jpeg"/><Relationship Id="rId1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image" Target="../media/image9.jpeg"/><Relationship Id="rId1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400110"/>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COMMANDER Ref. 8COPA</a:t>
            </a:r>
          </a:p>
          <a:p>
            <a:r>
              <a:rPr lang="fr-FR" sz="500" b="1" dirty="0"/>
              <a:t>100% Coton</a:t>
            </a:r>
          </a:p>
        </p:txBody>
      </p:sp>
      <p:sp>
        <p:nvSpPr>
          <p:cNvPr id="20" name="ZoneTexte 19"/>
          <p:cNvSpPr txBox="1"/>
          <p:nvPr/>
        </p:nvSpPr>
        <p:spPr>
          <a:xfrm>
            <a:off x="2473468" y="67489"/>
            <a:ext cx="1911101" cy="276999"/>
          </a:xfrm>
          <a:prstGeom prst="rect">
            <a:avLst/>
          </a:prstGeom>
          <a:noFill/>
          <a:ln w="3175">
            <a:noFill/>
          </a:ln>
        </p:spPr>
        <p:txBody>
          <a:bodyPr wrap="none">
            <a:spAutoFit/>
          </a:bodyPr>
          <a:lstStyle/>
          <a:p>
            <a:pPr algn="ctr"/>
            <a:r>
              <a:rPr lang="en-GB" sz="1200" b="1" dirty="0" err="1"/>
              <a:t>Pantalon</a:t>
            </a:r>
            <a:r>
              <a:rPr lang="en-GB" sz="1200" b="1" dirty="0"/>
              <a:t> </a:t>
            </a:r>
            <a:r>
              <a:rPr lang="fr-FR" sz="1200" b="1" dirty="0"/>
              <a:t>COMMANDER</a:t>
            </a:r>
            <a:endParaRPr lang="en-GB" sz="1200" b="1" dirty="0"/>
          </a:p>
        </p:txBody>
      </p:sp>
      <p:grpSp>
        <p:nvGrpSpPr>
          <p:cNvPr id="21" name="Groupe 20"/>
          <p:cNvGrpSpPr/>
          <p:nvPr/>
        </p:nvGrpSpPr>
        <p:grpSpPr>
          <a:xfrm>
            <a:off x="302349" y="1213913"/>
            <a:ext cx="6418388" cy="5675977"/>
            <a:chOff x="979046" y="714399"/>
            <a:chExt cx="5289168" cy="7124696"/>
          </a:xfrm>
        </p:grpSpPr>
        <p:sp>
          <p:nvSpPr>
            <p:cNvPr id="22" name="Rectangle 21"/>
            <p:cNvSpPr/>
            <p:nvPr/>
          </p:nvSpPr>
          <p:spPr>
            <a:xfrm>
              <a:off x="979046" y="714399"/>
              <a:ext cx="5287981" cy="7124696"/>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5COPA</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a:t>
              </a:r>
              <a:r>
                <a:rPr lang="en-GB" sz="600" b="1" dirty="0" err="1">
                  <a:latin typeface="Calibri"/>
                  <a:cs typeface="Calibri"/>
                </a:rPr>
                <a:t>d'entretien</a:t>
              </a:r>
              <a:r>
                <a:rPr lang="en-GB" sz="600" b="1" dirty="0">
                  <a:latin typeface="Calibri"/>
                  <a:cs typeface="Calibri"/>
                </a:rPr>
                <a:t> :</a:t>
              </a: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a:cs typeface="Calibri"/>
                </a:rPr>
                <a:t>norme</a:t>
              </a:r>
              <a:r>
                <a:rPr lang="en-GB" sz="600" dirty="0">
                  <a:latin typeface="Calibri"/>
                  <a:cs typeface="Calibri"/>
                </a:rPr>
                <a:t> ISO </a:t>
              </a:r>
              <a:r>
                <a:rPr lang="en-GB" sz="600" dirty="0" err="1">
                  <a:latin typeface="Calibri" panose="020F0502020204030204" pitchFamily="34" charset="0"/>
                  <a:cs typeface="Calibri" panose="020F0502020204030204" pitchFamily="34" charset="0"/>
                </a:rPr>
                <a:t>ISO</a:t>
              </a:r>
              <a:r>
                <a:rPr lang="en-GB" sz="600" dirty="0">
                  <a:latin typeface="Calibri" panose="020F0502020204030204" pitchFamily="34" charset="0"/>
                  <a:cs typeface="Calibri" panose="020F0502020204030204" pitchFamily="34" charset="0"/>
                </a:rPr>
                <a:t>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r>
                <a:rPr lang="en-GB" sz="600" dirty="0" err="1">
                  <a:latin typeface="Calibri"/>
                  <a:cs typeface="Calibri"/>
                </a:rPr>
                <a:t>Séchage</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modérée</a:t>
              </a:r>
              <a:r>
                <a:rPr lang="en-GB" sz="600" dirty="0">
                  <a:latin typeface="Calibri"/>
                  <a:cs typeface="Calibri"/>
                </a:rPr>
                <a:t> </a:t>
              </a:r>
              <a:r>
                <a:rPr lang="en-GB" sz="600" dirty="0" err="1">
                  <a:latin typeface="Calibri"/>
                  <a:cs typeface="Calibri"/>
                </a:rPr>
                <a:t>autorisé</a:t>
              </a:r>
              <a:r>
                <a:rPr lang="en-GB" sz="600" dirty="0">
                  <a:latin typeface="Calibri"/>
                  <a:cs typeface="Calibri"/>
                </a:rPr>
                <a:t> (60°C maximum)</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pas de </a:t>
              </a:r>
              <a:r>
                <a:rPr lang="en-GB" sz="600" dirty="0" err="1">
                  <a:latin typeface="Calibri"/>
                  <a:cs typeface="Calibri"/>
                </a:rPr>
                <a:t>nettoyage</a:t>
              </a:r>
              <a:r>
                <a:rPr lang="en-GB" sz="600" dirty="0">
                  <a:latin typeface="Calibri"/>
                  <a:cs typeface="Calibri"/>
                </a:rPr>
                <a:t> à sec avec </a:t>
              </a:r>
              <a:r>
                <a:rPr lang="en-GB" sz="600" dirty="0" err="1">
                  <a:latin typeface="Calibri"/>
                  <a:cs typeface="Calibri"/>
                </a:rPr>
                <a:t>solvants</a:t>
              </a:r>
              <a:r>
                <a:rPr lang="en-GB" sz="600" dirty="0">
                  <a:latin typeface="Calibri"/>
                  <a:cs typeface="Calibri"/>
                </a:rPr>
                <a:t> </a:t>
              </a:r>
              <a:r>
                <a:rPr lang="en-GB" sz="600" dirty="0" err="1">
                  <a:latin typeface="Calibri"/>
                  <a:cs typeface="Calibri"/>
                </a:rPr>
                <a:t>usuels</a:t>
              </a:r>
              <a:r>
                <a:rPr lang="en-GB" sz="600" dirty="0">
                  <a:latin typeface="Calibri"/>
                  <a:cs typeface="Calibri"/>
                </a:rPr>
                <a:t>.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150°C).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779714740"/>
              </p:ext>
            </p:extLst>
          </p:nvPr>
        </p:nvGraphicFramePr>
        <p:xfrm>
          <a:off x="1409700" y="7216968"/>
          <a:ext cx="4686300" cy="640080"/>
        </p:xfrm>
        <a:graphic>
          <a:graphicData uri="http://schemas.openxmlformats.org/drawingml/2006/table">
            <a:tbl>
              <a:tblPr firstRow="1" bandRow="1">
                <a:effectLst/>
                <a:tableStyleId>{5C22544A-7EE6-4342-B048-85BDC9FD1C3A}</a:tableStyleId>
              </a:tblPr>
              <a:tblGrid>
                <a:gridCol w="2870804">
                  <a:extLst>
                    <a:ext uri="{9D8B030D-6E8A-4147-A177-3AD203B41FA5}">
                      <a16:colId xmlns:a16="http://schemas.microsoft.com/office/drawing/2014/main" val="20000"/>
                    </a:ext>
                  </a:extLst>
                </a:gridCol>
                <a:gridCol w="1815496">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v.20200610</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1554917519"/>
              </p:ext>
            </p:extLst>
          </p:nvPr>
        </p:nvGraphicFramePr>
        <p:xfrm>
          <a:off x="1526248" y="8233387"/>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8049014"/>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 28">
            <a:extLst>
              <a:ext uri="{FF2B5EF4-FFF2-40B4-BE49-F238E27FC236}">
                <a16:creationId xmlns:a16="http://schemas.microsoft.com/office/drawing/2014/main" id="{C39063C0-6F0B-4FC4-AF5A-0011B3E36648}"/>
              </a:ext>
            </a:extLst>
          </p:cNvPr>
          <p:cNvPicPr>
            <a:picLocks noChangeAspect="1"/>
          </p:cNvPicPr>
          <p:nvPr/>
        </p:nvPicPr>
        <p:blipFill>
          <a:blip r:embed="rId6"/>
          <a:stretch>
            <a:fillRect/>
          </a:stretch>
        </p:blipFill>
        <p:spPr>
          <a:xfrm>
            <a:off x="3585145" y="3147829"/>
            <a:ext cx="1977455" cy="357371"/>
          </a:xfrm>
          <a:prstGeom prst="rect">
            <a:avLst/>
          </a:prstGeom>
        </p:spPr>
      </p:pic>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184222"/>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 </a:t>
            </a:r>
            <a:r>
              <a:rPr lang="el-GR" sz="600" b="1" dirty="0">
                <a:latin typeface="Calibri"/>
                <a:cs typeface="Calibri"/>
              </a:rPr>
              <a:t>ολόσωμη φόρμα</a:t>
            </a:r>
            <a:r>
              <a:rPr lang="fr-FR" sz="600" b="1" dirty="0">
                <a:latin typeface="Calibri"/>
                <a:cs typeface="Calibri"/>
              </a:rPr>
              <a:t> </a:t>
            </a:r>
            <a:r>
              <a:rPr lang="en-GB" sz="600" b="1" dirty="0">
                <a:latin typeface="Calibri"/>
                <a:cs typeface="Calibri"/>
              </a:rPr>
              <a:t>&amp; </a:t>
            </a:r>
            <a:r>
              <a:rPr lang="el-GR" altLang="fr-FR" sz="600" b="1" dirty="0">
                <a:latin typeface="Calibri"/>
                <a:cs typeface="Calibri"/>
              </a:rPr>
              <a:t>συνδυασμός έργων</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8COPA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n-US" sz="600" dirty="0">
                <a:latin typeface="Calibri"/>
                <a:cs typeface="Calibri"/>
              </a:rPr>
              <a:t>Επ</a:t>
            </a:r>
            <a:r>
              <a:rPr lang="en-US" sz="600" dirty="0" err="1">
                <a:latin typeface="Calibri"/>
                <a:cs typeface="Calibri"/>
              </a:rPr>
              <a:t>ιτρέ</a:t>
            </a:r>
            <a:r>
              <a:rPr lang="en-US" sz="600" dirty="0">
                <a:latin typeface="Calibri"/>
                <a:cs typeface="Calibri"/>
              </a:rPr>
              <a:t>πεται στέγνωμα σε μέτρια θερμοκρασία (μέγιστη 60 °C)</a:t>
            </a:r>
            <a:endParaRPr lang="fr-FR" sz="600" dirty="0">
              <a:latin typeface="Calibri"/>
              <a:cs typeface="Calibri"/>
            </a:endParaRPr>
          </a:p>
          <a:p>
            <a:r>
              <a:rPr lang="el-GR" sz="600" dirty="0">
                <a:latin typeface="Calibri"/>
                <a:cs typeface="Calibri"/>
              </a:rPr>
              <a:t>χωρίς στεγνό καθάρισμα με κοινούς διαλύτες.</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150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panose="020F0502020204030204" pitchFamily="34" charset="0"/>
              <a:cs typeface="Calibri" panose="020F0502020204030204" pitchFamily="34" charset="0"/>
            </a:endParaRPr>
          </a:p>
          <a:p>
            <a:pPr>
              <a:spcAft>
                <a:spcPts val="0"/>
              </a:spcAft>
            </a:pPr>
            <a:r>
              <a:rPr lang="en-GB" sz="600" b="1" dirty="0" err="1">
                <a:latin typeface="Calibri" panose="020F0502020204030204" pitchFamily="34" charset="0"/>
                <a:ea typeface="Calibri"/>
                <a:cs typeface="Calibri" panose="020F0502020204030204" pitchFamily="34" charset="0"/>
              </a:rPr>
              <a:t>Αν</a:t>
            </a:r>
            <a:r>
              <a:rPr lang="en-GB" sz="600" b="1" dirty="0">
                <a:latin typeface="Calibri" panose="020F0502020204030204" pitchFamily="34" charset="0"/>
                <a:ea typeface="Calibri"/>
                <a:cs typeface="Calibri" panose="020F0502020204030204" pitchFamily="34" charset="0"/>
              </a:rPr>
              <a:t>ακύκλωση </a:t>
            </a:r>
          </a:p>
          <a:p>
            <a:pPr>
              <a:spcAft>
                <a:spcPts val="0"/>
              </a:spcAft>
            </a:pPr>
            <a:r>
              <a:rPr lang="en-GB" sz="600" dirty="0" err="1">
                <a:latin typeface="Calibri" panose="020F0502020204030204" pitchFamily="34" charset="0"/>
                <a:ea typeface="Calibri"/>
                <a:cs typeface="Calibri" panose="020F0502020204030204" pitchFamily="34" charset="0"/>
              </a:rPr>
              <a:t>Μην</a:t>
            </a:r>
            <a:r>
              <a:rPr lang="en-GB" sz="600" dirty="0">
                <a:latin typeface="Calibri" panose="020F0502020204030204" pitchFamily="34" charset="0"/>
                <a:ea typeface="Calibri"/>
                <a:cs typeface="Calibri" panose="020F0502020204030204" pitchFamily="34" charset="0"/>
              </a:rPr>
              <a:t> απ</a:t>
            </a:r>
            <a:r>
              <a:rPr lang="en-GB" sz="600" dirty="0" err="1">
                <a:latin typeface="Calibri" panose="020F0502020204030204" pitchFamily="34" charset="0"/>
                <a:ea typeface="Calibri"/>
                <a:cs typeface="Calibri" panose="020F0502020204030204" pitchFamily="34" charset="0"/>
              </a:rPr>
              <a:t>ορρί</a:t>
            </a:r>
            <a:r>
              <a:rPr lang="en-GB" sz="600" dirty="0">
                <a:latin typeface="Calibri" panose="020F0502020204030204" pitchFamily="34" charset="0"/>
                <a:ea typeface="Calibri"/>
                <a:cs typeface="Calibri" panose="020F0502020204030204" pitchFamily="34" charset="0"/>
              </a:rPr>
              <a:t>πτετε το ένδυμα μετά τη χρήση.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το</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ένδυμ</a:t>
            </a:r>
            <a:r>
              <a:rPr lang="en-GB" sz="600" dirty="0">
                <a:latin typeface="Calibri" panose="020F0502020204030204" pitchFamily="34" charset="0"/>
                <a:ea typeface="Calibri"/>
                <a:cs typeface="Calibri" panose="020F0502020204030204" pitchFamily="34" charset="0"/>
              </a:rPr>
              <a:t>α δεν είναι μολυσμένο, μπορεί να ακολουθήσει μια συμβατική αλυσίδα ανακύκλωσης υφασμάτων. </a:t>
            </a:r>
            <a:r>
              <a:rPr lang="en-GB" sz="600" dirty="0" err="1">
                <a:latin typeface="Calibri" panose="020F0502020204030204" pitchFamily="34" charset="0"/>
                <a:ea typeface="Calibri"/>
                <a:cs typeface="Calibri" panose="020F0502020204030204" pitchFamily="34" charset="0"/>
              </a:rPr>
              <a:t>Εάν</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έχει</a:t>
            </a:r>
            <a:r>
              <a:rPr lang="en-GB" sz="600" dirty="0">
                <a:latin typeface="Calibri" panose="020F0502020204030204" pitchFamily="34" charset="0"/>
                <a:ea typeface="Calibri"/>
                <a:cs typeface="Calibri" panose="020F0502020204030204" pitchFamily="34" charset="0"/>
              </a:rPr>
              <a:t> </a:t>
            </a:r>
            <a:r>
              <a:rPr lang="en-GB" sz="600" dirty="0" err="1">
                <a:latin typeface="Calibri" panose="020F0502020204030204" pitchFamily="34" charset="0"/>
                <a:ea typeface="Calibri"/>
                <a:cs typeface="Calibri" panose="020F0502020204030204" pitchFamily="34" charset="0"/>
              </a:rPr>
              <a:t>μολυνθεί</a:t>
            </a:r>
            <a:r>
              <a:rPr lang="en-GB" sz="600" dirty="0">
                <a:latin typeface="Calibri" panose="020F0502020204030204" pitchFamily="34" charset="0"/>
                <a:ea typeface="Calibri"/>
                <a:cs typeface="Calibri" panose="020F0502020204030204" pitchFamily="34" charset="0"/>
              </a:rPr>
              <a:t> από </a:t>
            </a:r>
            <a:r>
              <a:rPr lang="en-GB" sz="600" dirty="0" err="1">
                <a:latin typeface="Calibri" panose="020F0502020204030204" pitchFamily="34" charset="0"/>
                <a:ea typeface="Calibri"/>
                <a:cs typeface="Calibri" panose="020F0502020204030204" pitchFamily="34" charset="0"/>
              </a:rPr>
              <a:t>ρύ</a:t>
            </a:r>
            <a:r>
              <a:rPr lang="en-GB" sz="600" dirty="0">
                <a:latin typeface="Calibri" panose="020F0502020204030204" pitchFamily="34" charset="0"/>
                <a:ea typeface="Calibri"/>
                <a:cs typeface="Calibri" panose="020F0502020204030204" pitchFamily="34" charset="0"/>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Συστάσεις</a:t>
            </a:r>
            <a:r>
              <a:rPr lang="en-GB" sz="600" b="1" dirty="0">
                <a:latin typeface="Calibri" panose="020F0502020204030204" pitchFamily="34" charset="0"/>
                <a:cs typeface="Calibri" panose="020F0502020204030204" pitchFamily="34" charset="0"/>
              </a:rPr>
              <a:t> :</a:t>
            </a:r>
          </a:p>
          <a:p>
            <a:r>
              <a:rPr lang="el-GR" sz="600" dirty="0">
                <a:latin typeface="Calibri" panose="020F0502020204030204" pitchFamily="34" charset="0"/>
                <a:cs typeface="Calibri" panose="020F0502020204030204" pitchFamily="34" charset="0"/>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latin typeface="Calibri" panose="020F0502020204030204" pitchFamily="34" charset="0"/>
                <a:cs typeface="Calibri" panose="020F0502020204030204" pitchFamily="34" charset="0"/>
              </a:rPr>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latin typeface="Calibri" panose="020F0502020204030204" pitchFamily="34" charset="0"/>
                <a:cs typeface="Calibri" panose="020F0502020204030204" pitchFamily="34" charset="0"/>
              </a:rPr>
              <a:t>La face o</a:t>
            </a:r>
            <a:r>
              <a:rPr lang="el-GR" altLang="fr-FR" sz="600" dirty="0">
                <a:latin typeface="Calibri" panose="020F0502020204030204" pitchFamily="34" charset="0"/>
                <a:cs typeface="Calibri" panose="020F0502020204030204" pitchFamily="34" charset="0"/>
              </a:rPr>
              <a:t>ù </a:t>
            </a:r>
            <a:r>
              <a:rPr lang="en-GB" altLang="fr-FR" sz="600" dirty="0" err="1">
                <a:latin typeface="Calibri" panose="020F0502020204030204" pitchFamily="34" charset="0"/>
                <a:cs typeface="Calibri" panose="020F0502020204030204" pitchFamily="34" charset="0"/>
              </a:rPr>
              <a:t>il</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est</a:t>
            </a:r>
            <a:r>
              <a:rPr lang="en-GB" altLang="fr-FR" sz="600" dirty="0">
                <a:latin typeface="Calibri" panose="020F0502020204030204" pitchFamily="34" charset="0"/>
                <a:cs typeface="Calibri" panose="020F0502020204030204" pitchFamily="34" charset="0"/>
              </a:rPr>
              <a:t> </a:t>
            </a:r>
            <a:r>
              <a:rPr lang="en-GB" altLang="fr-FR" sz="600" dirty="0" err="1">
                <a:latin typeface="Calibri" panose="020F0502020204030204" pitchFamily="34" charset="0"/>
                <a:cs typeface="Calibri" panose="020F0502020204030204" pitchFamily="34" charset="0"/>
              </a:rPr>
              <a:t>marqu</a:t>
            </a:r>
            <a:r>
              <a:rPr lang="el-GR" altLang="fr-FR" sz="600" dirty="0">
                <a:latin typeface="Calibri" panose="020F0502020204030204" pitchFamily="34" charset="0"/>
                <a:cs typeface="Calibri" panose="020F0502020204030204" pitchFamily="34" charset="0"/>
              </a:rPr>
              <a:t>é «</a:t>
            </a:r>
            <a:r>
              <a:rPr lang="en-GB" altLang="fr-FR" sz="600" dirty="0">
                <a:latin typeface="Calibri" panose="020F0502020204030204" pitchFamily="34" charset="0"/>
                <a:cs typeface="Calibri" panose="020F0502020204030204" pitchFamily="34" charset="0"/>
              </a:rPr>
              <a:t> INTERIEUR</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INSIDE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INNERE</a:t>
            </a:r>
            <a:r>
              <a:rPr lang="el-GR" altLang="fr-FR" sz="600" dirty="0">
                <a:latin typeface="Calibri" panose="020F0502020204030204" pitchFamily="34" charset="0"/>
                <a:cs typeface="Calibri" panose="020F0502020204030204" pitchFamily="34" charset="0"/>
              </a:rPr>
              <a:t> / </a:t>
            </a:r>
            <a:r>
              <a:rPr lang="en-GB" altLang="fr-FR" sz="600" dirty="0">
                <a:latin typeface="Calibri" panose="020F0502020204030204" pitchFamily="34" charset="0"/>
                <a:cs typeface="Calibri" panose="020F0502020204030204" pitchFamily="34" charset="0"/>
              </a:rPr>
              <a:t>INTERIOR </a:t>
            </a:r>
            <a:r>
              <a:rPr lang="el-GR" altLang="fr-FR" sz="600" dirty="0">
                <a:latin typeface="Calibri" panose="020F0502020204030204" pitchFamily="34" charset="0"/>
                <a:cs typeface="Calibri" panose="020F0502020204030204" pitchFamily="34" charset="0"/>
              </a:rPr>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Αυτά</a:t>
            </a:r>
            <a:r>
              <a:rPr lang="en-US" sz="600" dirty="0">
                <a:latin typeface="Calibri" panose="020F0502020204030204" pitchFamily="34" charset="0"/>
                <a:cs typeface="Calibri" panose="020F0502020204030204" pitchFamily="34" charset="0"/>
              </a:rPr>
              <a:t> τα </a:t>
            </a:r>
            <a:r>
              <a:rPr lang="en-US" sz="600" dirty="0" err="1">
                <a:latin typeface="Calibri" panose="020F0502020204030204" pitchFamily="34" charset="0"/>
                <a:cs typeface="Calibri" panose="020F0502020204030204" pitchFamily="34" charset="0"/>
              </a:rPr>
              <a:t>ενδύμ</a:t>
            </a:r>
            <a:r>
              <a:rPr lang="en-US" sz="600" dirty="0">
                <a:latin typeface="Calibri" panose="020F0502020204030204" pitchFamily="34" charset="0"/>
                <a:cs typeface="Calibri" panose="020F0502020204030204" pitchFamily="34" charset="0"/>
              </a:rPr>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latin typeface="Calibri" panose="020F0502020204030204" pitchFamily="34" charset="0"/>
                <a:cs typeface="Calibri" panose="020F0502020204030204" pitchFamily="34" charset="0"/>
              </a:rPr>
              <a:t>Οι</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δι</a:t>
            </a:r>
            <a:r>
              <a:rPr lang="en-US" sz="600" dirty="0">
                <a:latin typeface="Calibri" panose="020F0502020204030204" pitchFamily="34" charset="0"/>
                <a:cs typeface="Calibri" panose="020F0502020204030204" pitchFamily="34" charset="0"/>
              </a:rPr>
              <a:t>αστάσεις της επιγονατίδας εγγυώνται την προστασία των γονάτων κατά τη διάρκεια των κινήσεων. </a:t>
            </a:r>
            <a:r>
              <a:rPr lang="en-US" sz="600" dirty="0" err="1">
                <a:latin typeface="Calibri" panose="020F0502020204030204" pitchFamily="34" charset="0"/>
                <a:cs typeface="Calibri" panose="020F0502020204030204" pitchFamily="34" charset="0"/>
              </a:rPr>
              <a:t>Λυγίστε</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την</a:t>
            </a:r>
            <a:r>
              <a:rPr lang="en-US" sz="600" dirty="0">
                <a:latin typeface="Calibri" panose="020F0502020204030204" pitchFamily="34" charset="0"/>
                <a:cs typeface="Calibri" panose="020F0502020204030204" pitchFamily="34" charset="0"/>
              </a:rPr>
              <a:t>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σύρετέ τη στην τσέπη του γονάτου και ελευθερώστε τις άκρες.</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Η επ</a:t>
            </a:r>
            <a:r>
              <a:rPr lang="en-US" sz="600" dirty="0" err="1">
                <a:latin typeface="Calibri" panose="020F0502020204030204" pitchFamily="34" charset="0"/>
                <a:cs typeface="Calibri" panose="020F0502020204030204" pitchFamily="34" charset="0"/>
              </a:rPr>
              <a:t>ιγον</a:t>
            </a:r>
            <a:r>
              <a:rPr lang="en-US" sz="600" dirty="0">
                <a:latin typeface="Calibri" panose="020F0502020204030204" pitchFamily="34" charset="0"/>
                <a:cs typeface="Calibri" panose="020F0502020204030204" pitchFamily="34" charset="0"/>
              </a:rPr>
              <a:t>ατίδα παραμένει στη θέση της στο ένδυμα σε υποθετικές επαγγελματικές κινήσεις (γονατιστά και κίνηση στα γόνατα).</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pPr eaLnBrk="1" hangingPunct="1">
              <a:lnSpc>
                <a:spcPct val="92000"/>
              </a:lnSpc>
            </a:pPr>
            <a:r>
              <a:rPr lang="el-GR" altLang="fr-FR" sz="600" b="1" dirty="0">
                <a:latin typeface="Calibri" panose="020F0502020204030204" pitchFamily="34" charset="0"/>
                <a:cs typeface="Calibri" panose="020F0502020204030204" pitchFamily="34" charset="0"/>
              </a:rPr>
              <a:t>Προσοχη</a:t>
            </a:r>
            <a:r>
              <a:rPr lang="el-GR"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2000"/>
              </a:lnSpc>
            </a:pPr>
            <a:r>
              <a:rPr lang="el-GR" altLang="fr-FR" sz="600" dirty="0">
                <a:latin typeface="Calibri" panose="020F0502020204030204" pitchFamily="34" charset="0"/>
                <a:cs typeface="Calibri" panose="020F0502020204030204" pitchFamily="34" charset="0"/>
              </a:rPr>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latin typeface="Calibri" panose="020F0502020204030204" pitchFamily="34" charset="0"/>
              <a:cs typeface="Calibri" panose="020F0502020204030204" pitchFamily="34" charset="0"/>
            </a:endParaRPr>
          </a:p>
          <a:p>
            <a:pPr>
              <a:lnSpc>
                <a:spcPct val="92000"/>
              </a:lnSpc>
            </a:pPr>
            <a:r>
              <a:rPr lang="el-GR" altLang="fr-FR" sz="600" dirty="0">
                <a:latin typeface="Calibri" panose="020F0502020204030204" pitchFamily="34" charset="0"/>
                <a:cs typeface="Calibri" panose="020F0502020204030204" pitchFamily="34" charset="0"/>
              </a:rPr>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latin typeface="Calibri" panose="020F0502020204030204" pitchFamily="34" charset="0"/>
                <a:cs typeface="Calibri" panose="020F0502020204030204" pitchFamily="34" charset="0"/>
              </a:rPr>
              <a:t> </a:t>
            </a:r>
            <a:r>
              <a:rPr lang="en-US" sz="600" dirty="0">
                <a:latin typeface="Calibri" panose="020F0502020204030204" pitchFamily="34" charset="0"/>
                <a:cs typeface="Calibri" panose="020F0502020204030204" pitchFamily="34" charset="0"/>
              </a:rPr>
              <a:t>ή ια</a:t>
            </a:r>
            <a:r>
              <a:rPr lang="en-US" sz="600" dirty="0" err="1">
                <a:latin typeface="Calibri" panose="020F0502020204030204" pitchFamily="34" charset="0"/>
                <a:cs typeface="Calibri" panose="020F0502020204030204" pitchFamily="34" charset="0"/>
              </a:rPr>
              <a:t>τρικές</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εφ</a:t>
            </a:r>
            <a:r>
              <a:rPr lang="en-US" sz="600" dirty="0">
                <a:latin typeface="Calibri" panose="020F0502020204030204" pitchFamily="34" charset="0"/>
                <a:cs typeface="Calibri" panose="020F0502020204030204" pitchFamily="34" charset="0"/>
              </a:rPr>
              <a:t>αρμογές.</a:t>
            </a:r>
          </a:p>
          <a:p>
            <a:pPr>
              <a:lnSpc>
                <a:spcPct val="92000"/>
              </a:lnSpc>
            </a:pPr>
            <a:r>
              <a:rPr lang="el-GR" altLang="fr-FR" sz="600" dirty="0">
                <a:latin typeface="Calibri" panose="020F0502020204030204" pitchFamily="34" charset="0"/>
                <a:cs typeface="Calibri" panose="020F0502020204030204" pitchFamily="34" charset="0"/>
              </a:rPr>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Δήλωση</a:t>
            </a:r>
            <a:r>
              <a:rPr lang="en-GB" sz="600" b="1" dirty="0">
                <a:latin typeface="Calibri" panose="020F0502020204030204" pitchFamily="34" charset="0"/>
                <a:cs typeface="Calibri" panose="020F0502020204030204" pitchFamily="34" charset="0"/>
              </a:rPr>
              <a:t> : </a:t>
            </a:r>
            <a:endParaRPr lang="el-GR" sz="600" dirty="0">
              <a:latin typeface="Calibri" panose="020F0502020204030204" pitchFamily="34" charset="0"/>
              <a:cs typeface="Calibri" panose="020F0502020204030204" pitchFamily="34" charset="0"/>
            </a:endParaRPr>
          </a:p>
          <a:p>
            <a:r>
              <a:rPr lang="el-GR" sz="600" dirty="0">
                <a:latin typeface="Calibri" panose="020F0502020204030204" pitchFamily="34" charset="0"/>
                <a:cs typeface="Calibri" panose="020F0502020204030204" pitchFamily="34" charset="0"/>
              </a:rPr>
              <a:t>Η σήμανση CE που τοποθετείται σε αυτό το γάντι σημαίνει ότι τηρούνται οι βασικές απαιτήσεις του κανονισμού 2016/425.</a:t>
            </a:r>
            <a:r>
              <a:rPr lang="fr-FR" sz="600" dirty="0">
                <a:latin typeface="Calibri" panose="020F0502020204030204" pitchFamily="34" charset="0"/>
                <a:cs typeface="Calibri" panose="020F0502020204030204" pitchFamily="34" charset="0"/>
              </a:rPr>
              <a:t> </a:t>
            </a:r>
            <a:r>
              <a:rPr lang="el-GR" altLang="fr-FR" sz="600" dirty="0">
                <a:latin typeface="Calibri" panose="020F0502020204030204" pitchFamily="34" charset="0"/>
                <a:cs typeface="Calibri" panose="020F0502020204030204" pitchFamily="34" charset="0"/>
              </a:rPr>
              <a:t>Η δήλωση συμμόρφωσης και διατίθεται στην ιστοσελίδα: βλ. **.</a:t>
            </a:r>
          </a:p>
          <a:p>
            <a:endParaRPr lang="en-GB" sz="600" dirty="0">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4072229684"/>
              </p:ext>
            </p:extLst>
          </p:nvPr>
        </p:nvGraphicFramePr>
        <p:xfrm>
          <a:off x="971272" y="7565250"/>
          <a:ext cx="4751128" cy="738376"/>
        </p:xfrm>
        <a:graphic>
          <a:graphicData uri="http://schemas.openxmlformats.org/drawingml/2006/table">
            <a:tbl>
              <a:tblPr firstRow="1" bandRow="1">
                <a:effectLst/>
                <a:tableStyleId>{5C22544A-7EE6-4342-B048-85BDC9FD1C3A}</a:tableStyleId>
              </a:tblPr>
              <a:tblGrid>
                <a:gridCol w="2448528">
                  <a:extLst>
                    <a:ext uri="{9D8B030D-6E8A-4147-A177-3AD203B41FA5}">
                      <a16:colId xmlns:a16="http://schemas.microsoft.com/office/drawing/2014/main" val="20000"/>
                    </a:ext>
                  </a:extLst>
                </a:gridCol>
                <a:gridCol w="2302600">
                  <a:extLst>
                    <a:ext uri="{9D8B030D-6E8A-4147-A177-3AD203B41FA5}">
                      <a16:colId xmlns:a16="http://schemas.microsoft.com/office/drawing/2014/main" val="20001"/>
                    </a:ext>
                  </a:extLst>
                </a:gridCol>
              </a:tblGrid>
              <a:tr h="18973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a:latin typeface="Calibri"/>
                <a:cs typeface="Calibri"/>
              </a:rPr>
              <a:t>v.20200610</a:t>
            </a:r>
          </a:p>
        </p:txBody>
      </p:sp>
      <p:sp>
        <p:nvSpPr>
          <p:cNvPr id="48" name="ZoneTexte 47"/>
          <p:cNvSpPr txBox="1"/>
          <p:nvPr/>
        </p:nvSpPr>
        <p:spPr>
          <a:xfrm>
            <a:off x="149885" y="526776"/>
            <a:ext cx="2554400" cy="584775"/>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COMMANDER 8COPA</a:t>
            </a:r>
            <a:endParaRPr lang="en-GB" sz="600" dirty="0">
              <a:solidFill>
                <a:srgbClr val="000000"/>
              </a:solidFill>
              <a:cs typeface="Calibri"/>
            </a:endParaRPr>
          </a:p>
          <a:p>
            <a:r>
              <a:rPr lang="en-US" sz="600" b="1" dirty="0">
                <a:latin typeface="+mj-lt"/>
                <a:cs typeface="Calibri" charset="0"/>
              </a:rPr>
              <a:t>100% βαμβ</a:t>
            </a:r>
            <a:r>
              <a:rPr lang="en-US" sz="600" b="1" dirty="0" err="1">
                <a:latin typeface="+mj-lt"/>
                <a:cs typeface="Calibri" charset="0"/>
              </a:rPr>
              <a:t>άκι</a:t>
            </a:r>
            <a:endParaRPr lang="en-GB" sz="600" b="1" dirty="0">
              <a:latin typeface="+mj-lt"/>
              <a:cs typeface="Calibri"/>
            </a:endParaRPr>
          </a:p>
        </p:txBody>
      </p:sp>
      <p:sp>
        <p:nvSpPr>
          <p:cNvPr id="21" name="ZoneTexte 20">
            <a:extLst>
              <a:ext uri="{FF2B5EF4-FFF2-40B4-BE49-F238E27FC236}">
                <a16:creationId xmlns:a16="http://schemas.microsoft.com/office/drawing/2014/main" id="{43E4FEA4-DF57-41F5-A0C4-428E22B176D2}"/>
              </a:ext>
            </a:extLst>
          </p:cNvPr>
          <p:cNvSpPr txBox="1"/>
          <p:nvPr/>
        </p:nvSpPr>
        <p:spPr>
          <a:xfrm>
            <a:off x="2565835" y="125621"/>
            <a:ext cx="2301977" cy="276999"/>
          </a:xfrm>
          <a:prstGeom prst="rect">
            <a:avLst/>
          </a:prstGeom>
          <a:noFill/>
          <a:ln w="3175">
            <a:noFill/>
          </a:ln>
        </p:spPr>
        <p:txBody>
          <a:bodyPr wrap="square">
            <a:spAutoFit/>
          </a:bodyPr>
          <a:lstStyle/>
          <a:p>
            <a:pPr algn="ctr"/>
            <a:r>
              <a:rPr lang="el-GR" sz="1200" b="1" dirty="0"/>
              <a:t>Π</a:t>
            </a:r>
            <a:r>
              <a:rPr lang="en-US" sz="1200" b="1" dirty="0"/>
              <a:t>α</a:t>
            </a:r>
            <a:r>
              <a:rPr lang="en-US" sz="1200" b="1" dirty="0" err="1"/>
              <a:t>ντελόνι</a:t>
            </a:r>
            <a:r>
              <a:rPr lang="en-US" sz="1200" b="1" dirty="0"/>
              <a:t> </a:t>
            </a:r>
            <a:r>
              <a:rPr lang="en-GB" sz="1200" b="1" dirty="0"/>
              <a:t>COMMANDER</a:t>
            </a:r>
            <a:endParaRPr lang="en-GB" sz="3600" dirty="0"/>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B8775FF3-F454-4736-9E7B-169614531063}"/>
              </a:ext>
            </a:extLst>
          </p:cNvPr>
          <p:cNvGrpSpPr/>
          <p:nvPr/>
        </p:nvGrpSpPr>
        <p:grpSpPr>
          <a:xfrm>
            <a:off x="3716824" y="3649301"/>
            <a:ext cx="1384012" cy="236899"/>
            <a:chOff x="637356" y="2836135"/>
            <a:chExt cx="1737256" cy="297363"/>
          </a:xfrm>
        </p:grpSpPr>
        <p:grpSp>
          <p:nvGrpSpPr>
            <p:cNvPr id="44" name="Groupe 43">
              <a:extLst>
                <a:ext uri="{FF2B5EF4-FFF2-40B4-BE49-F238E27FC236}">
                  <a16:creationId xmlns:a16="http://schemas.microsoft.com/office/drawing/2014/main" id="{FCD4397C-0CA8-4F94-8E61-EF9C63298C74}"/>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402C3A9C-CF0E-4572-B531-E4636F4D2C6A}"/>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B352B8E7-01F4-4D93-98D5-5786A7B648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210987A7-AABF-4254-B5BA-562B2719F4A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F1F188FA-7BD8-4D84-A5E8-0B0892CA5E0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26B94DA7-6F10-40F3-9AED-434C3A5617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96F29CB5-3836-426F-B6F8-433710E6AEF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E3A16174-E59D-4EAC-A782-F71E4EE0C9CF}"/>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5238321C-9FB6-48E3-8DCE-3F241D353A8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1AD8B46A-BC77-449F-9F0F-328F868064B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094F33D4-D08F-4816-9BD3-26B473F781A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04E26E82-0826-4190-8E74-6D6941FCEBCC}"/>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6D40BAC8-7174-4513-A31A-7FD6C3695FA8}"/>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67" name="Image 66">
            <a:extLst>
              <a:ext uri="{FF2B5EF4-FFF2-40B4-BE49-F238E27FC236}">
                <a16:creationId xmlns:a16="http://schemas.microsoft.com/office/drawing/2014/main" id="{1D359FC5-6388-43E0-A5DE-3FF837ABF39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98972" y="8303626"/>
            <a:ext cx="836628" cy="1405731"/>
          </a:xfrm>
          <a:prstGeom prst="rect">
            <a:avLst/>
          </a:prstGeom>
        </p:spPr>
      </p:pic>
      <p:sp>
        <p:nvSpPr>
          <p:cNvPr id="6" name="Rectangle 3">
            <a:extLst>
              <a:ext uri="{FF2B5EF4-FFF2-40B4-BE49-F238E27FC236}">
                <a16:creationId xmlns:a16="http://schemas.microsoft.com/office/drawing/2014/main" id="{585D219E-1665-43D3-9203-2EA160C46A43}"/>
              </a:ext>
            </a:extLst>
          </p:cNvPr>
          <p:cNvSpPr>
            <a:spLocks noChangeArrowheads="1"/>
          </p:cNvSpPr>
          <p:nvPr/>
        </p:nvSpPr>
        <p:spPr bwMode="auto">
          <a:xfrm>
            <a:off x="2590800" y="588216"/>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C4B24A69-AB9A-4B17-B63E-B996627FB616}"/>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32" name="Tableau 42">
            <a:extLst>
              <a:ext uri="{FF2B5EF4-FFF2-40B4-BE49-F238E27FC236}">
                <a16:creationId xmlns:a16="http://schemas.microsoft.com/office/drawing/2014/main" id="{BB1AEF0C-2008-4FAF-AB3E-AE991580FB65}"/>
              </a:ext>
            </a:extLst>
          </p:cNvPr>
          <p:cNvGraphicFramePr>
            <a:graphicFrameLocks noGrp="1"/>
          </p:cNvGraphicFramePr>
          <p:nvPr>
            <p:extLst>
              <p:ext uri="{D42A27DB-BD31-4B8C-83A1-F6EECF244321}">
                <p14:modId xmlns:p14="http://schemas.microsoft.com/office/powerpoint/2010/main" val="2827334449"/>
              </p:ext>
            </p:extLst>
          </p:nvPr>
        </p:nvGraphicFramePr>
        <p:xfrm>
          <a:off x="1347523" y="8498032"/>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005965" y="564998"/>
            <a:ext cx="2532213" cy="400110"/>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سراويل البحرية المرجع. 5</a:t>
            </a:r>
            <a:r>
              <a:rPr lang="fr-FR" sz="500" dirty="0"/>
              <a:t>8COPA (</a:t>
            </a:r>
            <a:r>
              <a:rPr lang="ar-AE" sz="500" dirty="0"/>
              <a:t>البحرية / رمادي)</a:t>
            </a:r>
          </a:p>
          <a:p>
            <a:pPr algn="r"/>
            <a:r>
              <a:rPr lang="fr-FR" sz="500" dirty="0"/>
              <a:t>100</a:t>
            </a:r>
            <a:r>
              <a:rPr lang="ar-AE" sz="500" dirty="0"/>
              <a:t>٪ قطن</a:t>
            </a:r>
            <a:endParaRPr lang="fr-FR" sz="500" dirty="0"/>
          </a:p>
        </p:txBody>
      </p:sp>
      <p:sp>
        <p:nvSpPr>
          <p:cNvPr id="20" name="ZoneTexte 19"/>
          <p:cNvSpPr txBox="1"/>
          <p:nvPr/>
        </p:nvSpPr>
        <p:spPr>
          <a:xfrm>
            <a:off x="2632967" y="67489"/>
            <a:ext cx="1592103" cy="276999"/>
          </a:xfrm>
          <a:prstGeom prst="rect">
            <a:avLst/>
          </a:prstGeom>
          <a:noFill/>
          <a:ln w="3175">
            <a:noFill/>
          </a:ln>
        </p:spPr>
        <p:txBody>
          <a:bodyPr wrap="none">
            <a:spAutoFit/>
          </a:bodyPr>
          <a:lstStyle/>
          <a:p>
            <a:pPr algn="ctr"/>
            <a:r>
              <a:rPr lang="fr-FR" sz="1200" b="1" dirty="0"/>
              <a:t>COMMANDER </a:t>
            </a:r>
            <a:r>
              <a:rPr lang="ar-AE" sz="1200" b="1" dirty="0"/>
              <a:t>سروال</a:t>
            </a:r>
            <a:endParaRPr lang="en-GB" sz="1200" b="1" dirty="0"/>
          </a:p>
        </p:txBody>
      </p:sp>
      <p:grpSp>
        <p:nvGrpSpPr>
          <p:cNvPr id="21" name="Groupe 20"/>
          <p:cNvGrpSpPr/>
          <p:nvPr/>
        </p:nvGrpSpPr>
        <p:grpSpPr>
          <a:xfrm>
            <a:off x="302349" y="1213913"/>
            <a:ext cx="6416948" cy="4616648"/>
            <a:chOff x="979046" y="714399"/>
            <a:chExt cx="5287981" cy="5794986"/>
          </a:xfrm>
        </p:grpSpPr>
        <p:sp>
          <p:nvSpPr>
            <p:cNvPr id="22" name="Rectangle 21"/>
            <p:cNvSpPr/>
            <p:nvPr/>
          </p:nvSpPr>
          <p:spPr>
            <a:xfrm>
              <a:off x="979046" y="714399"/>
              <a:ext cx="5287981" cy="5794986"/>
            </a:xfrm>
            <a:prstGeom prst="rect">
              <a:avLst/>
            </a:prstGeom>
            <a:noFill/>
            <a:ln>
              <a:solidFill>
                <a:schemeClr val="tx1"/>
              </a:solidFill>
            </a:ln>
          </p:spPr>
          <p:txBody>
            <a:bodyPr wrap="square" tIns="0" bIns="0">
              <a:spAutoFit/>
            </a:bodyPr>
            <a:lstStyle/>
            <a:p>
              <a:pPr algn="r"/>
              <a:r>
                <a:rPr lang="ar-AE" sz="600" dirty="0">
                  <a:latin typeface="Calibri"/>
                  <a:cs typeface="Calibri"/>
                </a:rPr>
                <a:t>معدات الوقاية الشخصية من الفئة 2 - وفقًا للمعايير</a:t>
              </a: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سروال ، قطط ، حللا) - النوع 2 - المستوى 0 - واقيات الركبة للعمل في وضع الركوع (ينطبق على وزرة وسروال مع </a:t>
              </a:r>
              <a:r>
                <a:rPr lang="ar-AE" sz="600" dirty="0" err="1">
                  <a:latin typeface="Calibri"/>
                  <a:cs typeface="Calibri"/>
                </a:rPr>
                <a:t>نيباد</a:t>
              </a:r>
              <a:r>
                <a:rPr lang="ar-AE" sz="600" dirty="0">
                  <a:latin typeface="Calibri"/>
                  <a:cs typeface="Calibri"/>
                </a:rPr>
                <a:t> 8</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الأداء: </a:t>
              </a:r>
              <a:r>
                <a:rPr lang="ar-AE" sz="600" dirty="0" err="1">
                  <a:latin typeface="Calibri"/>
                  <a:cs typeface="Calibri"/>
                </a:rPr>
                <a:t>بنطال</a:t>
              </a:r>
              <a:r>
                <a:rPr lang="ar-AE" sz="600" dirty="0">
                  <a:latin typeface="Calibri"/>
                  <a:cs typeface="Calibri"/>
                </a:rPr>
                <a:t> </a:t>
              </a:r>
              <a:r>
                <a:rPr lang="en-GB" sz="600" dirty="0">
                  <a:latin typeface="Calibri"/>
                  <a:cs typeface="Calibri"/>
                </a:rPr>
                <a:t>8COPA (</a:t>
              </a:r>
              <a:r>
                <a:rPr lang="ar-AE" sz="600" dirty="0">
                  <a:latin typeface="Calibri"/>
                  <a:cs typeface="Calibri"/>
                </a:rPr>
                <a:t>كحلي / رمادي)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dirty="0">
                  <a:latin typeface="Calibri"/>
                  <a:cs typeface="Calibri"/>
                </a:rPr>
                <a:t>: 2002 </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AE" sz="600" dirty="0">
                  <a:latin typeface="Calibri"/>
                  <a:cs typeface="Calibri"/>
                </a:rPr>
                <a:t>تجفيف في درجة حرارة معتدلة المسموح بها (60 درجة مئوية كحد أقصى)</a:t>
              </a:r>
            </a:p>
            <a:p>
              <a:pPr algn="r"/>
              <a:r>
                <a:rPr lang="ar-AE" sz="600" dirty="0">
                  <a:latin typeface="Calibri"/>
                  <a:cs typeface="Calibri"/>
                </a:rPr>
                <a:t>لا تنظيف جاف بالمذيبات الشائعة.</a:t>
              </a:r>
              <a:endParaRPr lang="fr-FR" sz="600">
                <a:latin typeface="Calibri"/>
                <a:cs typeface="Calibri"/>
              </a:endParaRPr>
            </a:p>
            <a:p>
              <a:pPr algn="r"/>
              <a:r>
                <a:rPr lang="ar-AE" sz="600">
                  <a:latin typeface="Calibri"/>
                  <a:cs typeface="Calibri"/>
                </a:rPr>
                <a:t>الحديد </a:t>
              </a:r>
              <a:r>
                <a:rPr lang="ar-AE" sz="600" dirty="0">
                  <a:latin typeface="Calibri"/>
                  <a:cs typeface="Calibri"/>
                </a:rPr>
                <a:t>في درجة حرارة منخفضة (أقل من 150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sz="600" dirty="0">
                <a:latin typeface="Calibri"/>
                <a:cs typeface="Calibri"/>
              </a:endParaRPr>
            </a:p>
            <a:p>
              <a:pPr algn="r"/>
              <a:r>
                <a:rPr lang="ar-AE" sz="600" dirty="0">
                  <a:latin typeface="Calibri"/>
                  <a:cs typeface="Calibri"/>
                </a:rPr>
                <a:t>إعادة التدوير</a:t>
              </a:r>
            </a:p>
            <a:p>
              <a:pPr algn="r"/>
              <a:r>
                <a:rPr lang="ar-AE"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endParaRPr lang="en-GB" sz="600" dirty="0">
                <a:latin typeface="Calibri"/>
                <a:cs typeface="Calibri"/>
              </a:endParaRPr>
            </a:p>
            <a:p>
              <a:pPr algn="r"/>
              <a:endParaRPr lang="en-GB" sz="600" b="1" dirty="0">
                <a:latin typeface="Calibri"/>
                <a:cs typeface="Calibri"/>
              </a:endParaRPr>
            </a:p>
            <a:p>
              <a:pPr algn="r"/>
              <a:r>
                <a:rPr lang="ar-AE" sz="600" dirty="0">
                  <a:latin typeface="Calibri"/>
                  <a:cs typeface="Calibri"/>
                </a:rPr>
                <a:t>التوصيات:</a:t>
              </a:r>
            </a:p>
            <a:p>
              <a:pPr algn="r"/>
              <a:r>
                <a:rPr lang="ar-AE"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كثيرًا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sz="600" dirty="0">
                  <a:latin typeface="Calibri"/>
                  <a:cs typeface="Calibri"/>
                </a:rPr>
                <a:t>CE) ، </a:t>
              </a:r>
              <a:r>
                <a:rPr lang="ar-AE"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sz="600" dirty="0">
                  <a:latin typeface="Calibri"/>
                  <a:cs typeface="Calibri"/>
                </a:rPr>
                <a:t>تبقى الركبة في مكانها في الثوب في حركات مهنية مفترضة (الركوع والركبتين).</a:t>
              </a:r>
            </a:p>
            <a:p>
              <a:pPr algn="r"/>
              <a:endParaRPr lang="ar-AE" sz="600" dirty="0">
                <a:latin typeface="Calibri"/>
                <a:cs typeface="Calibri"/>
              </a:endParaRPr>
            </a:p>
            <a:p>
              <a:pPr algn="r"/>
              <a:r>
                <a:rPr lang="ar-AE" sz="600" dirty="0">
                  <a:latin typeface="Calibri"/>
                  <a:cs typeface="Calibri"/>
                </a:rPr>
                <a:t>تقييد:</a:t>
              </a:r>
            </a:p>
            <a:p>
              <a:pPr algn="r"/>
              <a:r>
                <a:rPr lang="ar-AE" sz="600" dirty="0">
                  <a:latin typeface="Calibri"/>
                  <a:cs typeface="Calibri"/>
                </a:rPr>
                <a:t>لا توفر منصات الركبة هذه حماية غير محدودة للركبة من أجل الركوع ، ولا يمكن أن توفر أي حماية </a:t>
              </a:r>
              <a:r>
                <a:rPr lang="ar-AE" sz="600" dirty="0" err="1">
                  <a:latin typeface="Calibri"/>
                  <a:cs typeface="Calibri"/>
                </a:rPr>
                <a:t>حماية</a:t>
              </a:r>
              <a:r>
                <a:rPr lang="ar-AE" sz="600" dirty="0">
                  <a:latin typeface="Calibri"/>
                  <a:cs typeface="Calibri"/>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sz="600" dirty="0">
                  <a:latin typeface="Calibri"/>
                  <a:cs typeface="Calibri"/>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sz="600" dirty="0">
                <a:latin typeface="Calibri"/>
                <a:cs typeface="Calibri"/>
              </a:endParaRPr>
            </a:p>
            <a:p>
              <a:pPr algn="r"/>
              <a:r>
                <a:rPr lang="ar-AE" sz="600" dirty="0">
                  <a:latin typeface="Calibri"/>
                  <a:cs typeface="Calibri"/>
                </a:rPr>
                <a:t>بيان</a:t>
              </a:r>
            </a:p>
            <a:p>
              <a:pPr algn="r"/>
              <a:r>
                <a:rPr lang="ar-AE" sz="600" dirty="0">
                  <a:latin typeface="Calibri"/>
                  <a:cs typeface="Calibri"/>
                </a:rPr>
                <a:t>تشير علامة </a:t>
              </a:r>
              <a:r>
                <a:rPr lang="en-GB" sz="600" dirty="0">
                  <a:latin typeface="Calibri"/>
                  <a:cs typeface="Calibri"/>
                </a:rPr>
                <a:t>CE </a:t>
              </a:r>
              <a:r>
                <a:rPr lang="ar-AE" sz="600" dirty="0">
                  <a:latin typeface="Calibri"/>
                  <a:cs typeface="Calibri"/>
                </a:rPr>
                <a:t>الملصقة على هذا القفاز إلى احترام المتطلبات الأساسية للائحة 2016/425. تم إجراء اختبار النوع </a:t>
              </a:r>
              <a:r>
                <a:rPr lang="en-GB" sz="600" dirty="0">
                  <a:latin typeface="Calibri"/>
                  <a:cs typeface="Calibri"/>
                </a:rPr>
                <a:t>EC </a:t>
              </a:r>
              <a:r>
                <a:rPr lang="ar-AE" sz="600" dirty="0">
                  <a:latin typeface="Calibri"/>
                  <a:cs typeface="Calibri"/>
                </a:rPr>
                <a:t>من قبل الهيئة المبلغ عنها </a:t>
              </a:r>
              <a:r>
                <a:rPr lang="en-GB" sz="600" dirty="0">
                  <a:latin typeface="Calibri"/>
                  <a:cs typeface="Calibri"/>
                </a:rPr>
                <a:t>IFTH N ° 0072 </a:t>
              </a:r>
              <a:r>
                <a:rPr lang="ar-AE" sz="600" dirty="0">
                  <a:latin typeface="Calibri"/>
                  <a:cs typeface="Calibri"/>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90475" y="714399"/>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977914019"/>
              </p:ext>
            </p:extLst>
          </p:nvPr>
        </p:nvGraphicFramePr>
        <p:xfrm>
          <a:off x="1409700" y="6110144"/>
          <a:ext cx="4611588" cy="601255"/>
        </p:xfrm>
        <a:graphic>
          <a:graphicData uri="http://schemas.openxmlformats.org/drawingml/2006/table">
            <a:tbl>
              <a:tblPr firstRow="1" bandRow="1">
                <a:effectLst/>
                <a:tableStyleId>{5C22544A-7EE6-4342-B048-85BDC9FD1C3A}</a:tableStyleId>
              </a:tblPr>
              <a:tblGrid>
                <a:gridCol w="2825037">
                  <a:extLst>
                    <a:ext uri="{9D8B030D-6E8A-4147-A177-3AD203B41FA5}">
                      <a16:colId xmlns:a16="http://schemas.microsoft.com/office/drawing/2014/main" val="20000"/>
                    </a:ext>
                  </a:extLst>
                </a:gridCol>
                <a:gridCol w="1786551">
                  <a:extLst>
                    <a:ext uri="{9D8B030D-6E8A-4147-A177-3AD203B41FA5}">
                      <a16:colId xmlns:a16="http://schemas.microsoft.com/office/drawing/2014/main" val="20001"/>
                    </a:ext>
                  </a:extLst>
                </a:gridCol>
              </a:tblGrid>
              <a:tr h="138256">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2999">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69987"/>
            <a:ext cx="726481" cy="215444"/>
          </a:xfrm>
          <a:prstGeom prst="rect">
            <a:avLst/>
          </a:prstGeom>
          <a:noFill/>
        </p:spPr>
        <p:txBody>
          <a:bodyPr wrap="none">
            <a:spAutoFit/>
          </a:bodyPr>
          <a:lstStyle/>
          <a:p>
            <a:r>
              <a:rPr lang="fr-FR" sz="800" dirty="0"/>
              <a:t>v.20200610</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113" y="6839803"/>
            <a:ext cx="836628" cy="140573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e 32">
            <a:extLst>
              <a:ext uri="{FF2B5EF4-FFF2-40B4-BE49-F238E27FC236}">
                <a16:creationId xmlns:a16="http://schemas.microsoft.com/office/drawing/2014/main" id="{D7C90F33-CAFB-4DDB-9954-5EB290ABE2FC}"/>
              </a:ext>
            </a:extLst>
          </p:cNvPr>
          <p:cNvGrpSpPr/>
          <p:nvPr/>
        </p:nvGrpSpPr>
        <p:grpSpPr>
          <a:xfrm>
            <a:off x="1721558" y="3113713"/>
            <a:ext cx="1384012" cy="236899"/>
            <a:chOff x="637356" y="2836135"/>
            <a:chExt cx="1737256" cy="297363"/>
          </a:xfrm>
        </p:grpSpPr>
        <p:grpSp>
          <p:nvGrpSpPr>
            <p:cNvPr id="34" name="Groupe 33">
              <a:extLst>
                <a:ext uri="{FF2B5EF4-FFF2-40B4-BE49-F238E27FC236}">
                  <a16:creationId xmlns:a16="http://schemas.microsoft.com/office/drawing/2014/main" id="{27AFB743-00AA-4379-AD3E-DC5808BCE745}"/>
                </a:ext>
              </a:extLst>
            </p:cNvPr>
            <p:cNvGrpSpPr/>
            <p:nvPr/>
          </p:nvGrpSpPr>
          <p:grpSpPr>
            <a:xfrm>
              <a:off x="702350" y="2836135"/>
              <a:ext cx="1672262" cy="297363"/>
              <a:chOff x="682021" y="2758182"/>
              <a:chExt cx="1672262" cy="297363"/>
            </a:xfrm>
          </p:grpSpPr>
          <p:grpSp>
            <p:nvGrpSpPr>
              <p:cNvPr id="39" name="Groupe 34">
                <a:extLst>
                  <a:ext uri="{FF2B5EF4-FFF2-40B4-BE49-F238E27FC236}">
                    <a16:creationId xmlns:a16="http://schemas.microsoft.com/office/drawing/2014/main" id="{0E00D93E-BCCE-417D-9B13-BD4347587AEA}"/>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id="{56A40ACB-E9A0-4B7F-B13A-329A705947B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id="{3EC91275-D2D3-49B4-92CC-ED509C4A78C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id="{C464C4BD-DA20-4239-81C0-E11ADBC38AA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id="{E0B65F16-7201-44D5-BAAC-889511791D4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id="{AE166F04-3A68-4542-90F4-CB93EB83953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0" name="Rectangle 39">
                <a:extLst>
                  <a:ext uri="{FF2B5EF4-FFF2-40B4-BE49-F238E27FC236}">
                    <a16:creationId xmlns:a16="http://schemas.microsoft.com/office/drawing/2014/main" id="{16C11038-0512-49E5-AB0C-45EB32F82FB8}"/>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1" name="Image 40">
                <a:extLst>
                  <a:ext uri="{FF2B5EF4-FFF2-40B4-BE49-F238E27FC236}">
                    <a16:creationId xmlns:a16="http://schemas.microsoft.com/office/drawing/2014/main" id="{0728FAE2-4BAE-4CB3-A72F-AE15B8D321E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42" name="Image 41">
                <a:extLst>
                  <a:ext uri="{FF2B5EF4-FFF2-40B4-BE49-F238E27FC236}">
                    <a16:creationId xmlns:a16="http://schemas.microsoft.com/office/drawing/2014/main" id="{979ACBA2-8293-46FB-8768-B1FE1743EA8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5" name="Image 64">
                <a:extLst>
                  <a:ext uri="{FF2B5EF4-FFF2-40B4-BE49-F238E27FC236}">
                    <a16:creationId xmlns:a16="http://schemas.microsoft.com/office/drawing/2014/main" id="{5DAB2EC5-B3E7-40D5-8F9B-B3AA5498E9F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id="{F3C37E12-F142-479A-B316-7036B859DDF9}"/>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id="{EA63AB66-1B9D-4477-A752-6148166AFF19}"/>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30" name="Tableau 42">
            <a:extLst>
              <a:ext uri="{FF2B5EF4-FFF2-40B4-BE49-F238E27FC236}">
                <a16:creationId xmlns:a16="http://schemas.microsoft.com/office/drawing/2014/main" id="{551FECE6-321E-4B7C-B2EC-553D807FF81E}"/>
              </a:ext>
            </a:extLst>
          </p:cNvPr>
          <p:cNvGraphicFramePr>
            <a:graphicFrameLocks noGrp="1"/>
          </p:cNvGraphicFramePr>
          <p:nvPr>
            <p:extLst>
              <p:ext uri="{D42A27DB-BD31-4B8C-83A1-F6EECF244321}">
                <p14:modId xmlns:p14="http://schemas.microsoft.com/office/powerpoint/2010/main" val="3368566645"/>
              </p:ext>
            </p:extLst>
          </p:nvPr>
        </p:nvGraphicFramePr>
        <p:xfrm>
          <a:off x="1404185" y="7034208"/>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2141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400110"/>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COMMANDER </a:t>
            </a:r>
            <a:r>
              <a:rPr lang="fr-FR" sz="500" dirty="0" err="1"/>
              <a:t>Ref</a:t>
            </a:r>
            <a:r>
              <a:rPr lang="fr-FR" sz="500" dirty="0"/>
              <a:t>. 8COPA</a:t>
            </a:r>
          </a:p>
          <a:p>
            <a:r>
              <a:rPr lang="fr-FR" sz="500" b="1" dirty="0"/>
              <a:t>100% Cotton</a:t>
            </a:r>
          </a:p>
        </p:txBody>
      </p:sp>
      <p:sp>
        <p:nvSpPr>
          <p:cNvPr id="22" name="Rectangle 21"/>
          <p:cNvSpPr/>
          <p:nvPr/>
        </p:nvSpPr>
        <p:spPr>
          <a:xfrm>
            <a:off x="152717" y="1213913"/>
            <a:ext cx="6552882" cy="5187959"/>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a:t>
            </a:r>
            <a:r>
              <a:rPr lang="fr-FR" sz="600" dirty="0"/>
              <a:t> </a:t>
            </a:r>
            <a:r>
              <a:rPr lang="fr-FR" sz="600" dirty="0">
                <a:latin typeface="Calibri" panose="020F0502020204030204" pitchFamily="34" charset="0"/>
                <a:cs typeface="Calibri" panose="020F0502020204030204" pitchFamily="34" charset="0"/>
              </a:rPr>
              <a:t>8COPA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6330: domestic washing and drying methods</a:t>
            </a:r>
            <a:r>
              <a:rPr lang="en-GB" sz="600" dirty="0">
                <a:latin typeface="Calibri" panose="020F0502020204030204" pitchFamily="34" charset="0"/>
                <a:cs typeface="Calibri" panose="020F0502020204030204" pitchFamily="34" charset="0"/>
              </a:rPr>
              <a:t>.</a:t>
            </a:r>
          </a:p>
          <a:p>
            <a:r>
              <a:rPr lang="en-GB" sz="600" dirty="0">
                <a:latin typeface="Calibri" panose="020F0502020204030204" pitchFamily="34" charset="0"/>
                <a:cs typeface="Calibri" panose="020F0502020204030204" pitchFamily="34" charset="0"/>
              </a:rPr>
              <a:t>Do not bleach, do not use acids when rinsing. </a:t>
            </a:r>
          </a:p>
          <a:p>
            <a:r>
              <a:rPr lang="en-GB" sz="600" dirty="0">
                <a:latin typeface="Calibri" panose="020F0502020204030204" pitchFamily="34" charset="0"/>
                <a:cs typeface="Calibri" panose="020F0502020204030204" pitchFamily="34" charset="0"/>
              </a:rPr>
              <a:t>Iron at medium setting (below 150°C). </a:t>
            </a:r>
          </a:p>
          <a:p>
            <a:r>
              <a:rPr lang="en-US" sz="600" dirty="0">
                <a:latin typeface="Calibri" panose="020F0502020204030204" pitchFamily="34" charset="0"/>
                <a:cs typeface="Calibri" panose="020F0502020204030204" pitchFamily="34" charset="0"/>
              </a:rPr>
              <a:t>no dry cleaning with common solvents.</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latin typeface="Calibri" panose="020F0502020204030204" pitchFamily="34" charset="0"/>
                <a:cs typeface="Calibri" panose="020F0502020204030204" pitchFamily="34" charset="0"/>
              </a:rPr>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The knee stays in place in the garment in supposed professional movements (kneeling and moving on the knees).</a:t>
            </a:r>
          </a:p>
          <a:p>
            <a:endParaRPr lang="en-US" sz="600" dirty="0">
              <a:latin typeface="Calibri" panose="020F0502020204030204" pitchFamily="34" charset="0"/>
              <a:cs typeface="Calibri" panose="020F0502020204030204" pitchFamily="34" charset="0"/>
            </a:endParaRPr>
          </a:p>
          <a:p>
            <a:pPr eaLnBrk="1" hangingPunct="1">
              <a:lnSpc>
                <a:spcPct val="91000"/>
              </a:lnSpc>
            </a:pPr>
            <a:r>
              <a:rPr lang="en-GB" altLang="fr-FR" sz="600" b="1" dirty="0">
                <a:latin typeface="Calibri" panose="020F0502020204030204" pitchFamily="34" charset="0"/>
                <a:cs typeface="Calibri" panose="020F0502020204030204" pitchFamily="34" charset="0"/>
              </a:rPr>
              <a:t>Warning</a:t>
            </a:r>
            <a:r>
              <a:rPr lang="en-GB" altLang="fr-FR" sz="600" dirty="0">
                <a:latin typeface="Calibri" panose="020F0502020204030204" pitchFamily="34" charset="0"/>
                <a:cs typeface="Calibri" panose="020F0502020204030204" pitchFamily="34" charset="0"/>
              </a:rPr>
              <a:t>: </a:t>
            </a:r>
          </a:p>
          <a:p>
            <a:pPr eaLnBrk="1" hangingPunct="1">
              <a:lnSpc>
                <a:spcPct val="91000"/>
              </a:lnSpc>
            </a:pPr>
            <a:r>
              <a:rPr lang="en-GB" altLang="fr-FR" sz="600" dirty="0">
                <a:latin typeface="Calibri" panose="020F0502020204030204" pitchFamily="34" charset="0"/>
                <a:cs typeface="Calibri" panose="020F0502020204030204" pitchFamily="34" charset="0"/>
              </a:rPr>
              <a:t>These kneepads don</a:t>
            </a:r>
            <a:r>
              <a:rPr lang="en-GB" altLang="en-US" sz="600" dirty="0">
                <a:latin typeface="Calibri" panose="020F0502020204030204" pitchFamily="34" charset="0"/>
                <a:cs typeface="Calibri" panose="020F0502020204030204" pitchFamily="34" charset="0"/>
              </a:rPr>
              <a:t>’</a:t>
            </a:r>
            <a:r>
              <a:rPr lang="en-GB" altLang="fr-FR" sz="600" dirty="0">
                <a:latin typeface="Calibri" panose="020F0502020204030204" pitchFamily="34" charset="0"/>
                <a:cs typeface="Calibri" panose="020F0502020204030204" pitchFamily="34" charset="0"/>
              </a:rPr>
              <a:t>t provide unlimited knee protection, no PPE can offer a total protection against injury. They are not supposed to protect </a:t>
            </a:r>
          </a:p>
          <a:p>
            <a:pPr>
              <a:lnSpc>
                <a:spcPct val="91000"/>
              </a:lnSpc>
            </a:pPr>
            <a:r>
              <a:rPr lang="en-GB" altLang="fr-FR" sz="600" dirty="0">
                <a:latin typeface="Calibri" panose="020F0502020204030204" pitchFamily="34" charset="0"/>
                <a:cs typeface="Calibri" panose="020F0502020204030204" pitchFamily="34" charset="0"/>
              </a:rPr>
              <a:t>against cutting objects and are not appropriate for difficult working conditions like kneeling work on broken stones, mining work or quarrying work. They should not be used for leisure or sport activities </a:t>
            </a:r>
            <a:r>
              <a:rPr lang="en-US" sz="600" dirty="0">
                <a:latin typeface="Calibri" panose="020F0502020204030204" pitchFamily="34" charset="0"/>
                <a:cs typeface="Calibri" panose="020F0502020204030204" pitchFamily="34" charset="0"/>
              </a:rPr>
              <a:t>or medical applications. </a:t>
            </a:r>
            <a:r>
              <a:rPr lang="en-GB" altLang="fr-FR" sz="600" u="sng" dirty="0">
                <a:latin typeface="Calibri" panose="020F0502020204030204" pitchFamily="34" charset="0"/>
                <a:cs typeface="Calibri" panose="020F0502020204030204" pitchFamily="34" charset="0"/>
              </a:rPr>
              <a:t>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changes in environmental conditions, such as temperature, would significantly reduce the performance of the protector.</a:t>
            </a:r>
            <a:r>
              <a:rPr lang="en-GB" altLang="fr-FR" sz="600" u="sng" dirty="0">
                <a:latin typeface="Calibri" panose="020F0502020204030204" pitchFamily="34" charset="0"/>
                <a:cs typeface="Calibri" panose="020F0502020204030204" pitchFamily="34" charset="0"/>
              </a:rPr>
              <a:t> A</a:t>
            </a:r>
            <a:r>
              <a:rPr lang="en-US" altLang="fr-FR" sz="600" u="sng" dirty="0" err="1">
                <a:latin typeface="Calibri" panose="020F0502020204030204" pitchFamily="34" charset="0"/>
                <a:cs typeface="Calibri" panose="020F0502020204030204" pitchFamily="34" charset="0"/>
              </a:rPr>
              <a:t>ny</a:t>
            </a:r>
            <a:r>
              <a:rPr lang="en-US" altLang="fr-FR" sz="600" u="sng" dirty="0">
                <a:latin typeface="Calibri" panose="020F0502020204030204" pitchFamily="34" charset="0"/>
                <a:cs typeface="Calibri" panose="020F0502020204030204" pitchFamily="34" charset="0"/>
              </a:rPr>
              <a:t> contamination, alteration to the protector, or misuse would dangerously reduce the performance of the protector.</a:t>
            </a:r>
            <a:endParaRPr lang="en-GB" altLang="fr-FR" sz="600" u="sng" dirty="0">
              <a:latin typeface="Calibri" panose="020F0502020204030204" pitchFamily="34" charset="0"/>
              <a:cs typeface="Calibri" panose="020F0502020204030204" pitchFamily="34" charset="0"/>
            </a:endParaRPr>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3283569096"/>
              </p:ext>
            </p:extLst>
          </p:nvPr>
        </p:nvGraphicFramePr>
        <p:xfrm>
          <a:off x="1245126" y="6858600"/>
          <a:ext cx="4166504" cy="640080"/>
        </p:xfrm>
        <a:graphic>
          <a:graphicData uri="http://schemas.openxmlformats.org/drawingml/2006/table">
            <a:tbl>
              <a:tblPr firstRow="1" bandRow="1">
                <a:effectLst/>
                <a:tableStyleId>{5C22544A-7EE6-4342-B048-85BDC9FD1C3A}</a:tableStyleId>
              </a:tblPr>
              <a:tblGrid>
                <a:gridCol w="1909648">
                  <a:extLst>
                    <a:ext uri="{9D8B030D-6E8A-4147-A177-3AD203B41FA5}">
                      <a16:colId xmlns:a16="http://schemas.microsoft.com/office/drawing/2014/main" val="20000"/>
                    </a:ext>
                  </a:extLst>
                </a:gridCol>
                <a:gridCol w="2256856">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a:t>v.20200610</a:t>
            </a:r>
          </a:p>
        </p:txBody>
      </p:sp>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516977" y="67489"/>
            <a:ext cx="1824089" cy="276999"/>
          </a:xfrm>
          <a:prstGeom prst="rect">
            <a:avLst/>
          </a:prstGeom>
          <a:noFill/>
          <a:ln w="3175">
            <a:noFill/>
          </a:ln>
        </p:spPr>
        <p:txBody>
          <a:bodyPr wrap="none">
            <a:spAutoFit/>
          </a:bodyPr>
          <a:lstStyle/>
          <a:p>
            <a:pPr algn="ctr"/>
            <a:r>
              <a:rPr lang="en-GB" sz="1200" b="1" dirty="0"/>
              <a:t>Trouser</a:t>
            </a:r>
            <a:r>
              <a:rPr lang="fr-FR" sz="1200" b="1" dirty="0"/>
              <a:t> COMMANDER</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69" name="Image 68">
            <a:extLst>
              <a:ext uri="{FF2B5EF4-FFF2-40B4-BE49-F238E27FC236}">
                <a16:creationId xmlns:a16="http://schemas.microsoft.com/office/drawing/2014/main" id="{88B706BB-502B-45AD-BDB0-13DDB62C9C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 y="7567765"/>
            <a:ext cx="836628" cy="1405731"/>
          </a:xfrm>
          <a:prstGeom prst="rect">
            <a:avLst/>
          </a:prstGeom>
        </p:spPr>
      </p:pic>
      <p:pic>
        <p:nvPicPr>
          <p:cNvPr id="28" name="Image 27">
            <a:extLst>
              <a:ext uri="{FF2B5EF4-FFF2-40B4-BE49-F238E27FC236}">
                <a16:creationId xmlns:a16="http://schemas.microsoft.com/office/drawing/2014/main" id="{0C444E09-D5F6-4407-B152-7D15FCC16207}"/>
              </a:ext>
            </a:extLst>
          </p:cNvPr>
          <p:cNvPicPr>
            <a:picLocks noChangeAspect="1"/>
          </p:cNvPicPr>
          <p:nvPr/>
        </p:nvPicPr>
        <p:blipFill>
          <a:blip r:embed="rId6"/>
          <a:stretch>
            <a:fillRect/>
          </a:stretch>
        </p:blipFill>
        <p:spPr>
          <a:xfrm>
            <a:off x="3434175" y="2895600"/>
            <a:ext cx="1977455" cy="357371"/>
          </a:xfrm>
          <a:prstGeom prst="rect">
            <a:avLst/>
          </a:prstGeom>
        </p:spPr>
      </p:pic>
      <p:graphicFrame>
        <p:nvGraphicFramePr>
          <p:cNvPr id="15" name="Tableau 42">
            <a:extLst>
              <a:ext uri="{FF2B5EF4-FFF2-40B4-BE49-F238E27FC236}">
                <a16:creationId xmlns:a16="http://schemas.microsoft.com/office/drawing/2014/main" id="{45B13BA3-D2E1-4615-B58C-BF0DC996DCA0}"/>
              </a:ext>
            </a:extLst>
          </p:cNvPr>
          <p:cNvGraphicFramePr>
            <a:graphicFrameLocks noGrp="1"/>
          </p:cNvGraphicFramePr>
          <p:nvPr>
            <p:extLst>
              <p:ext uri="{D42A27DB-BD31-4B8C-83A1-F6EECF244321}">
                <p14:modId xmlns:p14="http://schemas.microsoft.com/office/powerpoint/2010/main" val="636159078"/>
              </p:ext>
            </p:extLst>
          </p:nvPr>
        </p:nvGraphicFramePr>
        <p:xfrm>
          <a:off x="1330779" y="7772400"/>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00110"/>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COMMANDER </a:t>
            </a:r>
            <a:r>
              <a:rPr lang="fr-FR" sz="500" dirty="0"/>
              <a:t>8COPA</a:t>
            </a:r>
          </a:p>
          <a:p>
            <a:r>
              <a:rPr lang="fr-FR" sz="500" b="1" dirty="0"/>
              <a:t>100% </a:t>
            </a:r>
            <a:r>
              <a:rPr lang="fr-FR" sz="500" b="1" dirty="0" err="1"/>
              <a:t>Baumwolle</a:t>
            </a:r>
            <a:endParaRPr lang="fr-FR" sz="500" b="1" dirty="0"/>
          </a:p>
        </p:txBody>
      </p:sp>
      <p:grpSp>
        <p:nvGrpSpPr>
          <p:cNvPr id="21" name="Groupe 20"/>
          <p:cNvGrpSpPr/>
          <p:nvPr/>
        </p:nvGrpSpPr>
        <p:grpSpPr>
          <a:xfrm>
            <a:off x="137571" y="1441229"/>
            <a:ext cx="6552883" cy="5786199"/>
            <a:chOff x="981327" y="1064568"/>
            <a:chExt cx="5400000" cy="7038915"/>
          </a:xfrm>
        </p:grpSpPr>
        <p:sp>
          <p:nvSpPr>
            <p:cNvPr id="22" name="Rectangle 21"/>
            <p:cNvSpPr/>
            <p:nvPr/>
          </p:nvSpPr>
          <p:spPr>
            <a:xfrm>
              <a:off x="981327" y="1064568"/>
              <a:ext cx="5399999" cy="703891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8COPA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Knieschutzklassen</a:t>
              </a:r>
              <a:r>
                <a:rPr lang="en-GB" sz="600" dirty="0">
                  <a:latin typeface="Calibri" panose="020F0502020204030204" pitchFamily="34" charset="0"/>
                  <a:cs typeface="Calibri" panose="020F0502020204030204" pitchFamily="34" charset="0"/>
                </a:rPr>
                <a:t>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Trocknen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mäßiger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 (maximal 60 °C)</a:t>
              </a:r>
              <a:endParaRPr lang="fr-FR" sz="600" dirty="0">
                <a:latin typeface="Calibri" panose="020F0502020204030204" pitchFamily="34" charset="0"/>
                <a:cs typeface="Calibri" panose="020F0502020204030204" pitchFamily="34" charset="0"/>
              </a:endParaRPr>
            </a:p>
            <a:p>
              <a:r>
                <a:rPr lang="de-DE" sz="600" dirty="0">
                  <a:latin typeface="Calibri" panose="020F0502020204030204" pitchFamily="34" charset="0"/>
                  <a:cs typeface="Calibri" panose="020F0502020204030204" pitchFamily="34" charset="0"/>
                </a:rPr>
                <a:t>Keine chemische Reinigung mit üblichen Lösungsmitteln.</a:t>
              </a: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150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918957488"/>
              </p:ext>
            </p:extLst>
          </p:nvPr>
        </p:nvGraphicFramePr>
        <p:xfrm>
          <a:off x="1009484" y="7330369"/>
          <a:ext cx="4510788" cy="643890"/>
        </p:xfrm>
        <a:graphic>
          <a:graphicData uri="http://schemas.openxmlformats.org/drawingml/2006/table">
            <a:tbl>
              <a:tblPr firstRow="1" bandRow="1">
                <a:effectLst/>
                <a:tableStyleId>{5C22544A-7EE6-4342-B048-85BDC9FD1C3A}</a:tableStyleId>
              </a:tblPr>
              <a:tblGrid>
                <a:gridCol w="2563973">
                  <a:extLst>
                    <a:ext uri="{9D8B030D-6E8A-4147-A177-3AD203B41FA5}">
                      <a16:colId xmlns:a16="http://schemas.microsoft.com/office/drawing/2014/main" val="20000"/>
                    </a:ext>
                  </a:extLst>
                </a:gridCol>
                <a:gridCol w="1946815">
                  <a:extLst>
                    <a:ext uri="{9D8B030D-6E8A-4147-A177-3AD203B41FA5}">
                      <a16:colId xmlns:a16="http://schemas.microsoft.com/office/drawing/2014/main"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v.20200610</a:t>
            </a:r>
          </a:p>
        </p:txBody>
      </p:sp>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611332" y="67489"/>
            <a:ext cx="1635384" cy="276999"/>
          </a:xfrm>
          <a:prstGeom prst="rect">
            <a:avLst/>
          </a:prstGeom>
          <a:noFill/>
          <a:ln w="3175">
            <a:noFill/>
          </a:ln>
        </p:spPr>
        <p:txBody>
          <a:bodyPr wrap="none">
            <a:spAutoFit/>
          </a:bodyPr>
          <a:lstStyle/>
          <a:p>
            <a:pPr algn="ctr"/>
            <a:r>
              <a:rPr lang="en-GB" sz="1200" b="1" dirty="0"/>
              <a:t>Hose</a:t>
            </a:r>
            <a:r>
              <a:rPr lang="fr-FR" sz="1200" b="1" dirty="0"/>
              <a:t> COMMANDER</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68" name="Image 67">
            <a:extLst>
              <a:ext uri="{FF2B5EF4-FFF2-40B4-BE49-F238E27FC236}">
                <a16:creationId xmlns:a16="http://schemas.microsoft.com/office/drawing/2014/main" id="{2CF3B273-06BD-4002-B144-1292E178BB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8001000"/>
            <a:ext cx="836628" cy="1405731"/>
          </a:xfrm>
          <a:prstGeom prst="rect">
            <a:avLst/>
          </a:prstGeom>
        </p:spPr>
      </p:pic>
      <p:pic>
        <p:nvPicPr>
          <p:cNvPr id="32" name="Image 31">
            <a:extLst>
              <a:ext uri="{FF2B5EF4-FFF2-40B4-BE49-F238E27FC236}">
                <a16:creationId xmlns:a16="http://schemas.microsoft.com/office/drawing/2014/main" id="{C33B46FA-DE8C-44EC-82AB-A8DAB764E5B4}"/>
              </a:ext>
            </a:extLst>
          </p:cNvPr>
          <p:cNvPicPr>
            <a:picLocks noChangeAspect="1"/>
          </p:cNvPicPr>
          <p:nvPr/>
        </p:nvPicPr>
        <p:blipFill>
          <a:blip r:embed="rId6"/>
          <a:stretch>
            <a:fillRect/>
          </a:stretch>
        </p:blipFill>
        <p:spPr>
          <a:xfrm>
            <a:off x="3585145" y="3147829"/>
            <a:ext cx="1977455" cy="357371"/>
          </a:xfrm>
          <a:prstGeom prst="rect">
            <a:avLst/>
          </a:prstGeom>
        </p:spPr>
      </p:pic>
      <p:graphicFrame>
        <p:nvGraphicFramePr>
          <p:cNvPr id="16" name="Tableau 42">
            <a:extLst>
              <a:ext uri="{FF2B5EF4-FFF2-40B4-BE49-F238E27FC236}">
                <a16:creationId xmlns:a16="http://schemas.microsoft.com/office/drawing/2014/main" id="{5AB97AF9-5274-4F91-973F-6E7C684C43EE}"/>
              </a:ext>
            </a:extLst>
          </p:cNvPr>
          <p:cNvGraphicFramePr>
            <a:graphicFrameLocks noGrp="1"/>
          </p:cNvGraphicFramePr>
          <p:nvPr>
            <p:extLst>
              <p:ext uri="{D42A27DB-BD31-4B8C-83A1-F6EECF244321}">
                <p14:modId xmlns:p14="http://schemas.microsoft.com/office/powerpoint/2010/main" val="3411935535"/>
              </p:ext>
            </p:extLst>
          </p:nvPr>
        </p:nvGraphicFramePr>
        <p:xfrm>
          <a:off x="1526248" y="8233387"/>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00110"/>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COMMANDER 8COPA</a:t>
            </a:r>
          </a:p>
          <a:p>
            <a:r>
              <a:rPr lang="fr-FR" sz="500" b="1" dirty="0">
                <a:latin typeface="+mn-lt"/>
                <a:cs typeface="Calibri" panose="020F0502020204030204" pitchFamily="34" charset="0"/>
              </a:rPr>
              <a:t>100% </a:t>
            </a:r>
            <a:r>
              <a:rPr lang="fr-FR" sz="500" b="1" dirty="0" err="1">
                <a:latin typeface="+mn-lt"/>
                <a:cs typeface="Calibri" panose="020F0502020204030204" pitchFamily="34" charset="0"/>
              </a:rPr>
              <a:t>Algodón</a:t>
            </a:r>
            <a:endParaRPr lang="fr-FR" sz="500" b="1" dirty="0">
              <a:latin typeface="+mn-lt"/>
              <a:cs typeface="Calibri" panose="020F0502020204030204" pitchFamily="34" charset="0"/>
            </a:endParaRPr>
          </a:p>
        </p:txBody>
      </p:sp>
      <p:grpSp>
        <p:nvGrpSpPr>
          <p:cNvPr id="21" name="Groupe 20"/>
          <p:cNvGrpSpPr/>
          <p:nvPr/>
        </p:nvGrpSpPr>
        <p:grpSpPr>
          <a:xfrm>
            <a:off x="152716" y="1366989"/>
            <a:ext cx="6552883" cy="5586145"/>
            <a:chOff x="981327" y="1064568"/>
            <a:chExt cx="5400000" cy="7100832"/>
          </a:xfrm>
        </p:grpSpPr>
        <p:sp>
          <p:nvSpPr>
            <p:cNvPr id="22" name="Rectangle 21"/>
            <p:cNvSpPr/>
            <p:nvPr/>
          </p:nvSpPr>
          <p:spPr>
            <a:xfrm>
              <a:off x="981327" y="1064568"/>
              <a:ext cx="5399999" cy="7100832"/>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fr-FR" sz="600" b="1" dirty="0">
                  <a:latin typeface="Calibri"/>
                  <a:cs typeface="Calibri"/>
                </a:rPr>
                <a:t>, </a:t>
              </a:r>
              <a:r>
                <a:rPr lang="en-GB" sz="600" b="1" dirty="0">
                  <a:latin typeface="Calibri"/>
                  <a:cs typeface="Calibri"/>
                </a:rPr>
                <a:t>Mono </a:t>
              </a:r>
              <a:r>
                <a:rPr lang="fr-FR" sz="600" b="1" dirty="0">
                  <a:latin typeface="Calibri"/>
                  <a:cs typeface="Calibri"/>
                </a:rPr>
                <a:t>y </a:t>
              </a:r>
              <a:r>
                <a:rPr lang="fr-FR" sz="600" b="1" dirty="0" err="1">
                  <a:latin typeface="Calibri"/>
                  <a:cs typeface="Calibri"/>
                </a:rPr>
                <a:t>Peto</a:t>
              </a:r>
              <a:r>
                <a:rPr lang="en-GB" sz="600" b="1" dirty="0">
                  <a:latin typeface="Calibri"/>
                  <a:cs typeface="Calibri"/>
                </a:rPr>
                <a:t>)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5NAP050  </a:t>
              </a:r>
              <a:r>
                <a:rPr lang="en-GB" sz="600" dirty="0">
                  <a:latin typeface="Calibri"/>
                  <a:cs typeface="Calibri"/>
                </a:rPr>
                <a:t>- </a:t>
              </a:r>
              <a:r>
                <a:rPr lang="en-GB" sz="600" b="1" dirty="0">
                  <a:latin typeface="Calibri"/>
                  <a:cs typeface="Calibri"/>
                </a:rPr>
                <a:t>Tipo 2 Nivel 0 </a:t>
              </a:r>
              <a:r>
                <a:rPr lang="en-GB" sz="600" dirty="0">
                  <a:latin typeface="Calibri"/>
                  <a:cs typeface="Calibri"/>
                </a:rPr>
                <a:t>(Aplicable con Rodilleras ref. 8KNEE)</a:t>
              </a:r>
            </a:p>
            <a:p>
              <a:pPr>
                <a:tabLst>
                  <a:tab pos="266700" algn="l"/>
                </a:tabLst>
              </a:pPr>
              <a:r>
                <a:rPr lang="en-GB" sz="600" dirty="0">
                  <a:latin typeface="Calibri"/>
                  <a:cs typeface="Calibri"/>
                </a:rPr>
                <a:t>		</a:t>
              </a:r>
            </a:p>
            <a:p>
              <a:pPr>
                <a:tabLst>
                  <a:tab pos="266700" algn="l"/>
                </a:tabLst>
              </a:pPr>
              <a:r>
                <a:rPr lang="en-GB" sz="600" dirty="0">
                  <a:latin typeface="Calibri"/>
                  <a:cs typeface="Calibri"/>
                </a:rPr>
                <a:t>                </a:t>
              </a:r>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Se </a:t>
              </a:r>
              <a:r>
                <a:rPr lang="en-US" sz="600" dirty="0" err="1">
                  <a:latin typeface="Calibri" panose="020F0502020204030204" pitchFamily="34" charset="0"/>
                  <a:cs typeface="Calibri" panose="020F0502020204030204" pitchFamily="34" charset="0"/>
                </a:rPr>
                <a:t>puede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secar</a:t>
              </a:r>
              <a:r>
                <a:rPr lang="en-US" sz="600" dirty="0">
                  <a:latin typeface="Calibri" panose="020F0502020204030204" pitchFamily="34" charset="0"/>
                  <a:cs typeface="Calibri" panose="020F0502020204030204" pitchFamily="34" charset="0"/>
                </a:rPr>
                <a:t> a una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moderada</a:t>
              </a:r>
              <a:r>
                <a:rPr lang="en-US" sz="600" dirty="0">
                  <a:latin typeface="Calibri" panose="020F0502020204030204" pitchFamily="34" charset="0"/>
                  <a:cs typeface="Calibri" panose="020F0502020204030204" pitchFamily="34" charset="0"/>
                </a:rPr>
                <a:t> (60 °C </a:t>
              </a:r>
              <a:r>
                <a:rPr lang="en-US" sz="600" dirty="0" err="1">
                  <a:latin typeface="Calibri" panose="020F0502020204030204" pitchFamily="34" charset="0"/>
                  <a:cs typeface="Calibri" panose="020F0502020204030204" pitchFamily="34" charset="0"/>
                </a:rPr>
                <a:t>como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máximo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s-ES" sz="600" dirty="0">
                  <a:latin typeface="Calibri" panose="020F0502020204030204" pitchFamily="34" charset="0"/>
                  <a:cs typeface="Calibri" panose="020F0502020204030204" pitchFamily="34" charset="0"/>
                </a:rPr>
                <a:t>Sin limpieza en seco con disolventes comunes.</a:t>
              </a: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150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526772348"/>
              </p:ext>
            </p:extLst>
          </p:nvPr>
        </p:nvGraphicFramePr>
        <p:xfrm>
          <a:off x="1085428" y="7191298"/>
          <a:ext cx="4581898" cy="601980"/>
        </p:xfrm>
        <a:graphic>
          <a:graphicData uri="http://schemas.openxmlformats.org/drawingml/2006/table">
            <a:tbl>
              <a:tblPr firstRow="1" bandRow="1">
                <a:effectLst/>
                <a:tableStyleId>{5C22544A-7EE6-4342-B048-85BDC9FD1C3A}</a:tableStyleId>
              </a:tblPr>
              <a:tblGrid>
                <a:gridCol w="2363566">
                  <a:extLst>
                    <a:ext uri="{9D8B030D-6E8A-4147-A177-3AD203B41FA5}">
                      <a16:colId xmlns:a16="http://schemas.microsoft.com/office/drawing/2014/main" val="20000"/>
                    </a:ext>
                  </a:extLst>
                </a:gridCol>
                <a:gridCol w="2218332">
                  <a:extLst>
                    <a:ext uri="{9D8B030D-6E8A-4147-A177-3AD203B41FA5}">
                      <a16:colId xmlns:a16="http://schemas.microsoft.com/office/drawing/2014/main"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v.20200610</a:t>
            </a:r>
          </a:p>
        </p:txBody>
      </p:sp>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473474" y="67489"/>
            <a:ext cx="1911101" cy="276999"/>
          </a:xfrm>
          <a:prstGeom prst="rect">
            <a:avLst/>
          </a:prstGeom>
          <a:noFill/>
          <a:ln w="3175">
            <a:noFill/>
          </a:ln>
        </p:spPr>
        <p:txBody>
          <a:bodyPr wrap="none">
            <a:spAutoFit/>
          </a:bodyPr>
          <a:lstStyle/>
          <a:p>
            <a:pPr algn="ctr"/>
            <a:r>
              <a:rPr lang="fr-FR" sz="1200" b="1" dirty="0" err="1"/>
              <a:t>Pantalón</a:t>
            </a:r>
            <a:r>
              <a:rPr lang="fr-FR" sz="1200" b="1" dirty="0"/>
              <a:t> COMMANDER</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68" name="Image 67">
            <a:extLst>
              <a:ext uri="{FF2B5EF4-FFF2-40B4-BE49-F238E27FC236}">
                <a16:creationId xmlns:a16="http://schemas.microsoft.com/office/drawing/2014/main" id="{2C7A1BDA-59B3-4033-8928-A316C12BFF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7836145"/>
            <a:ext cx="836628" cy="1405731"/>
          </a:xfrm>
          <a:prstGeom prst="rect">
            <a:avLst/>
          </a:prstGeom>
        </p:spPr>
      </p:pic>
      <p:pic>
        <p:nvPicPr>
          <p:cNvPr id="32" name="Image 31">
            <a:extLst>
              <a:ext uri="{FF2B5EF4-FFF2-40B4-BE49-F238E27FC236}">
                <a16:creationId xmlns:a16="http://schemas.microsoft.com/office/drawing/2014/main" id="{C03FA419-2E81-4C4F-9218-7D6B4950A858}"/>
              </a:ext>
            </a:extLst>
          </p:cNvPr>
          <p:cNvPicPr>
            <a:picLocks noChangeAspect="1"/>
          </p:cNvPicPr>
          <p:nvPr/>
        </p:nvPicPr>
        <p:blipFill>
          <a:blip r:embed="rId6"/>
          <a:stretch>
            <a:fillRect/>
          </a:stretch>
        </p:blipFill>
        <p:spPr>
          <a:xfrm>
            <a:off x="3585145" y="3147829"/>
            <a:ext cx="1977455" cy="357371"/>
          </a:xfrm>
          <a:prstGeom prst="rect">
            <a:avLst/>
          </a:prstGeom>
        </p:spPr>
      </p:pic>
      <p:graphicFrame>
        <p:nvGraphicFramePr>
          <p:cNvPr id="16" name="Tableau 42">
            <a:extLst>
              <a:ext uri="{FF2B5EF4-FFF2-40B4-BE49-F238E27FC236}">
                <a16:creationId xmlns:a16="http://schemas.microsoft.com/office/drawing/2014/main" id="{A99957AD-1F24-4361-B9AD-2E89B25458DB}"/>
              </a:ext>
            </a:extLst>
          </p:cNvPr>
          <p:cNvGraphicFramePr>
            <a:graphicFrameLocks noGrp="1"/>
          </p:cNvGraphicFramePr>
          <p:nvPr>
            <p:extLst>
              <p:ext uri="{D42A27DB-BD31-4B8C-83A1-F6EECF244321}">
                <p14:modId xmlns:p14="http://schemas.microsoft.com/office/powerpoint/2010/main" val="1964974019"/>
              </p:ext>
            </p:extLst>
          </p:nvPr>
        </p:nvGraphicFramePr>
        <p:xfrm>
          <a:off x="1429711" y="8031442"/>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00110"/>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COMMANDER 8COPA</a:t>
            </a:r>
          </a:p>
          <a:p>
            <a:r>
              <a:rPr lang="fr-FR" sz="500" b="1" dirty="0">
                <a:latin typeface="+mj-lt"/>
              </a:rPr>
              <a:t>100% </a:t>
            </a:r>
            <a:r>
              <a:rPr lang="fr-FR" sz="500" b="1" dirty="0" err="1">
                <a:latin typeface="+mj-lt"/>
              </a:rPr>
              <a:t>Pamut</a:t>
            </a:r>
            <a:endParaRPr lang="hu-HU" sz="500" dirty="0">
              <a:latin typeface="+mj-lt"/>
            </a:endParaRPr>
          </a:p>
        </p:txBody>
      </p:sp>
      <p:grpSp>
        <p:nvGrpSpPr>
          <p:cNvPr id="21" name="Groupe 20"/>
          <p:cNvGrpSpPr/>
          <p:nvPr/>
        </p:nvGrpSpPr>
        <p:grpSpPr>
          <a:xfrm>
            <a:off x="152716" y="1370074"/>
            <a:ext cx="6552883" cy="5553828"/>
            <a:chOff x="981327" y="1064568"/>
            <a:chExt cx="5400000" cy="6971372"/>
          </a:xfrm>
        </p:grpSpPr>
        <p:sp>
          <p:nvSpPr>
            <p:cNvPr id="22" name="Rectangle 21"/>
            <p:cNvSpPr/>
            <p:nvPr/>
          </p:nvSpPr>
          <p:spPr>
            <a:xfrm>
              <a:off x="981327" y="1064568"/>
              <a:ext cx="5399999" cy="6971372"/>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fr-FR" sz="600" b="1" dirty="0">
                  <a:latin typeface="Calibri"/>
                  <a:cs typeface="Calibri"/>
                </a:rPr>
                <a:t>, </a:t>
              </a:r>
              <a:r>
                <a:rPr lang="fr-FR" sz="600" b="1" dirty="0" err="1">
                  <a:latin typeface="Calibri"/>
                  <a:cs typeface="Calibri"/>
                </a:rPr>
                <a:t>Mellesnadrág</a:t>
              </a:r>
              <a:r>
                <a:rPr lang="fr-FR" sz="600" b="1" dirty="0">
                  <a:latin typeface="Calibri"/>
                  <a:cs typeface="Calibri"/>
                </a:rPr>
                <a:t> </a:t>
              </a:r>
              <a:r>
                <a:rPr lang="hu-HU" sz="600" b="1" dirty="0">
                  <a:latin typeface="Calibri"/>
                  <a:cs typeface="Calibri"/>
                </a:rPr>
                <a:t>és</a:t>
              </a:r>
              <a:r>
                <a:rPr lang="fr-FR" sz="600" b="1" dirty="0">
                  <a:latin typeface="Calibri"/>
                  <a:cs typeface="Calibri"/>
                </a:rPr>
                <a:t> </a:t>
              </a:r>
              <a:r>
                <a:rPr lang="fr-FR" sz="600" b="1" dirty="0" err="1">
                  <a:latin typeface="Calibri"/>
                  <a:cs typeface="Calibri"/>
                </a:rPr>
                <a:t>Overáll</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Deréknadrág</a:t>
              </a:r>
              <a:r>
                <a:rPr lang="fr-FR" sz="600" dirty="0">
                  <a:latin typeface="Calibri"/>
                  <a:cs typeface="Calibri"/>
                </a:rPr>
                <a:t> 8COPA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t>
              </a:r>
              <a:r>
                <a:rPr lang="fr-FR" sz="600" dirty="0"/>
                <a:t> </a:t>
              </a:r>
            </a:p>
            <a:p>
              <a:pPr>
                <a:tabLst>
                  <a:tab pos="266700" algn="l"/>
                </a:tabLst>
              </a:pPr>
              <a:r>
                <a:rPr lang="fr-FR" sz="600" dirty="0">
                  <a:latin typeface="Calibri"/>
                  <a:cs typeface="Calibri"/>
                </a:rPr>
                <a:t>                </a:t>
              </a:r>
              <a:r>
                <a:rPr lang="hu-HU" sz="600" dirty="0">
                  <a:latin typeface="Calibri"/>
                  <a:cs typeface="Calibri"/>
                </a:rPr>
                <a:t>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Szárítás</a:t>
              </a:r>
              <a:r>
                <a:rPr lang="en-US" sz="600" dirty="0">
                  <a:latin typeface="Calibri"/>
                  <a:cs typeface="Calibri"/>
                </a:rPr>
                <a:t> </a:t>
              </a:r>
              <a:r>
                <a:rPr lang="en-US" sz="600" dirty="0" err="1">
                  <a:latin typeface="Calibri"/>
                  <a:cs typeface="Calibri"/>
                </a:rPr>
                <a:t>mérsékelt</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a:t>
              </a:r>
              <a:r>
                <a:rPr lang="en-US" sz="600" dirty="0" err="1">
                  <a:latin typeface="Calibri"/>
                  <a:cs typeface="Calibri"/>
                </a:rPr>
                <a:t>megengedett</a:t>
              </a:r>
              <a:r>
                <a:rPr lang="en-US" sz="600" dirty="0">
                  <a:latin typeface="Calibri"/>
                  <a:cs typeface="Calibri"/>
                </a:rPr>
                <a:t> (maximum 60°C)</a:t>
              </a:r>
              <a:endParaRPr lang="fr-FR" sz="600" dirty="0">
                <a:latin typeface="Calibri"/>
                <a:cs typeface="Calibri"/>
              </a:endParaRPr>
            </a:p>
            <a:p>
              <a:r>
                <a:rPr lang="en-US" sz="600" dirty="0" err="1">
                  <a:latin typeface="Calibri"/>
                  <a:cs typeface="Calibri"/>
                </a:rPr>
                <a:t>száraz</a:t>
              </a:r>
              <a:r>
                <a:rPr lang="en-US" sz="600" dirty="0">
                  <a:latin typeface="Calibri"/>
                  <a:cs typeface="Calibri"/>
                </a:rPr>
                <a:t> </a:t>
              </a:r>
              <a:r>
                <a:rPr lang="en-US" sz="600" dirty="0" err="1">
                  <a:latin typeface="Calibri"/>
                  <a:cs typeface="Calibri"/>
                </a:rPr>
                <a:t>tisztítás</a:t>
              </a:r>
              <a:r>
                <a:rPr lang="en-US" sz="600" dirty="0">
                  <a:latin typeface="Calibri"/>
                  <a:cs typeface="Calibri"/>
                </a:rPr>
                <a:t> </a:t>
              </a:r>
              <a:r>
                <a:rPr lang="en-US" sz="600" dirty="0" err="1">
                  <a:latin typeface="Calibri"/>
                  <a:cs typeface="Calibri"/>
                </a:rPr>
                <a:t>nélkül</a:t>
              </a:r>
              <a:r>
                <a:rPr lang="en-US" sz="600" dirty="0">
                  <a:latin typeface="Calibri"/>
                  <a:cs typeface="Calibri"/>
                </a:rPr>
                <a:t> </a:t>
              </a:r>
              <a:r>
                <a:rPr lang="en-US" sz="600" dirty="0" err="1">
                  <a:latin typeface="Calibri"/>
                  <a:cs typeface="Calibri"/>
                </a:rPr>
                <a:t>szokásos</a:t>
              </a:r>
              <a:r>
                <a:rPr lang="en-US" sz="600" dirty="0">
                  <a:latin typeface="Calibri"/>
                  <a:cs typeface="Calibri"/>
                </a:rPr>
                <a:t> </a:t>
              </a:r>
              <a:r>
                <a:rPr lang="en-US" sz="600" dirty="0" err="1">
                  <a:latin typeface="Calibri"/>
                  <a:cs typeface="Calibri"/>
                </a:rPr>
                <a:t>oldószerekkel</a:t>
              </a:r>
              <a:r>
                <a:rPr lang="en-US" sz="600" dirty="0">
                  <a:latin typeface="Calibri"/>
                  <a:cs typeface="Calibri"/>
                </a:rPr>
                <a:t>.</a:t>
              </a: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(150°C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265963360"/>
              </p:ext>
            </p:extLst>
          </p:nvPr>
        </p:nvGraphicFramePr>
        <p:xfrm>
          <a:off x="1295400" y="7162800"/>
          <a:ext cx="4119309" cy="64008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91459">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v.20200610</a:t>
            </a:r>
            <a:endParaRPr lang="hu-HU" sz="800" dirty="0"/>
          </a:p>
        </p:txBody>
      </p:sp>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2461355" y="67489"/>
            <a:ext cx="2198038" cy="276999"/>
          </a:xfrm>
          <a:prstGeom prst="rect">
            <a:avLst/>
          </a:prstGeom>
          <a:noFill/>
          <a:ln w="3175">
            <a:noFill/>
          </a:ln>
        </p:spPr>
        <p:txBody>
          <a:bodyPr wrap="none">
            <a:spAutoFit/>
          </a:bodyPr>
          <a:lstStyle/>
          <a:p>
            <a:pPr algn="ctr"/>
            <a:r>
              <a:rPr lang="fr-FR" sz="1200" b="1" dirty="0" err="1"/>
              <a:t>Deréknadrág</a:t>
            </a:r>
            <a:r>
              <a:rPr lang="fr-FR" sz="1200" b="1" dirty="0"/>
              <a:t> COMMANDER</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pic>
        <p:nvPicPr>
          <p:cNvPr id="74" name="Image 73">
            <a:extLst>
              <a:ext uri="{FF2B5EF4-FFF2-40B4-BE49-F238E27FC236}">
                <a16:creationId xmlns:a16="http://schemas.microsoft.com/office/drawing/2014/main" id="{885C2B6B-97D3-4F23-B35D-883D3E3245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7951763"/>
            <a:ext cx="836628" cy="1405731"/>
          </a:xfrm>
          <a:prstGeom prst="rect">
            <a:avLst/>
          </a:prstGeom>
        </p:spPr>
      </p:pic>
      <p:pic>
        <p:nvPicPr>
          <p:cNvPr id="30" name="Image 29">
            <a:extLst>
              <a:ext uri="{FF2B5EF4-FFF2-40B4-BE49-F238E27FC236}">
                <a16:creationId xmlns:a16="http://schemas.microsoft.com/office/drawing/2014/main" id="{6820FAAD-BA1C-4E9F-B1A6-5424AB24161E}"/>
              </a:ext>
            </a:extLst>
          </p:cNvPr>
          <p:cNvPicPr>
            <a:picLocks noChangeAspect="1"/>
          </p:cNvPicPr>
          <p:nvPr/>
        </p:nvPicPr>
        <p:blipFill>
          <a:blip r:embed="rId6"/>
          <a:stretch>
            <a:fillRect/>
          </a:stretch>
        </p:blipFill>
        <p:spPr>
          <a:xfrm>
            <a:off x="3585145" y="3147829"/>
            <a:ext cx="1977455" cy="357371"/>
          </a:xfrm>
          <a:prstGeom prst="rect">
            <a:avLst/>
          </a:prstGeom>
        </p:spPr>
      </p:pic>
      <p:graphicFrame>
        <p:nvGraphicFramePr>
          <p:cNvPr id="17" name="Tableau 42">
            <a:extLst>
              <a:ext uri="{FF2B5EF4-FFF2-40B4-BE49-F238E27FC236}">
                <a16:creationId xmlns:a16="http://schemas.microsoft.com/office/drawing/2014/main" id="{28617270-154A-45AB-BE0B-76E22BDF8082}"/>
              </a:ext>
            </a:extLst>
          </p:cNvPr>
          <p:cNvGraphicFramePr>
            <a:graphicFrameLocks noGrp="1"/>
          </p:cNvGraphicFramePr>
          <p:nvPr>
            <p:extLst>
              <p:ext uri="{D42A27DB-BD31-4B8C-83A1-F6EECF244321}">
                <p14:modId xmlns:p14="http://schemas.microsoft.com/office/powerpoint/2010/main" val="2604654140"/>
              </p:ext>
            </p:extLst>
          </p:nvPr>
        </p:nvGraphicFramePr>
        <p:xfrm>
          <a:off x="1450047" y="8193197"/>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477054"/>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COMMANDER 8COPA</a:t>
            </a:r>
          </a:p>
          <a:p>
            <a:r>
              <a:rPr lang="fr-FR" sz="500" b="1" dirty="0">
                <a:latin typeface="+mj-lt"/>
              </a:rPr>
              <a:t>100% </a:t>
            </a:r>
            <a:r>
              <a:rPr lang="fr-FR" sz="500" b="1" dirty="0" err="1">
                <a:latin typeface="+mj-lt"/>
              </a:rPr>
              <a:t>Cotone</a:t>
            </a:r>
            <a:endParaRPr lang="fr-FR" sz="500" dirty="0">
              <a:latin typeface="+mj-lt"/>
            </a:endParaRPr>
          </a:p>
        </p:txBody>
      </p:sp>
      <p:grpSp>
        <p:nvGrpSpPr>
          <p:cNvPr id="21" name="Groupe 20"/>
          <p:cNvGrpSpPr/>
          <p:nvPr/>
        </p:nvGrpSpPr>
        <p:grpSpPr>
          <a:xfrm>
            <a:off x="143033" y="1371600"/>
            <a:ext cx="6552883" cy="5876840"/>
            <a:chOff x="981327" y="823363"/>
            <a:chExt cx="5400000" cy="7048661"/>
          </a:xfrm>
        </p:grpSpPr>
        <p:sp>
          <p:nvSpPr>
            <p:cNvPr id="22" name="Rectangle 21"/>
            <p:cNvSpPr/>
            <p:nvPr/>
          </p:nvSpPr>
          <p:spPr>
            <a:xfrm>
              <a:off x="981327" y="828716"/>
              <a:ext cx="5399999" cy="7043308"/>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a:t>
              </a:r>
              <a:r>
                <a:rPr lang="en-GB" sz="600" b="1" dirty="0" err="1">
                  <a:latin typeface="Calibri"/>
                  <a:cs typeface="Calibri"/>
                </a:rPr>
                <a:t>Tuta</a:t>
              </a:r>
              <a:r>
                <a:rPr lang="en-GB" sz="600" b="1" dirty="0">
                  <a:latin typeface="Calibri"/>
                  <a:cs typeface="Calibri"/>
                </a:rPr>
                <a:t> e Costume)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8COPA </a:t>
              </a:r>
              <a:r>
                <a:rPr lang="en-GB" sz="600" dirty="0">
                  <a:latin typeface="Calibri"/>
                  <a:cs typeface="Calibri"/>
                </a:rPr>
                <a:t>- </a:t>
              </a:r>
              <a:r>
                <a:rPr lang="en-GB" sz="600" b="1" dirty="0">
                  <a:latin typeface="Calibri"/>
                  <a:cs typeface="Calibri"/>
                </a:rPr>
                <a:t>Digitare 2 Livello 0 </a:t>
              </a:r>
              <a:r>
                <a:rPr lang="en-GB" sz="600" dirty="0">
                  <a:latin typeface="Calibri"/>
                  <a:cs typeface="Calibri"/>
                </a:rPr>
                <a:t>(Applicabile con Ginocchiere rif. 8KNEE)</a:t>
              </a:r>
            </a:p>
            <a:p>
              <a:r>
                <a:rPr lang="en-GB" sz="600" dirty="0">
                  <a:latin typeface="Calibri"/>
                  <a:cs typeface="Calibri"/>
                </a:rPr>
                <a:t>	</a:t>
              </a:r>
            </a:p>
            <a:p>
              <a:r>
                <a:rPr lang="en-GB" sz="600" dirty="0">
                  <a:latin typeface="Calibri"/>
                  <a:cs typeface="Calibri"/>
                </a:rPr>
                <a:t>               </a:t>
              </a:r>
              <a:r>
                <a:rPr lang="en-GB" sz="600" dirty="0">
                  <a:latin typeface="Calibri" panose="020F0502020204030204" pitchFamily="34" charset="0"/>
                  <a:cs typeface="Calibri" panose="020F0502020204030204" pitchFamily="34" charset="0"/>
                </a:rPr>
                <a:t>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Asciugatura a temperatura moderata consentita (massimo 60°C)</a:t>
              </a:r>
              <a:endParaRPr lang="fr-FR" sz="600" dirty="0">
                <a:latin typeface="Calibri"/>
                <a:cs typeface="Calibri"/>
              </a:endParaRPr>
            </a:p>
            <a:p>
              <a:r>
                <a:rPr lang="it-IT" sz="600" dirty="0">
                  <a:latin typeface="Calibri"/>
                  <a:cs typeface="Calibri"/>
                </a:rPr>
                <a:t>Nessun lavaggio a secco con solventi comuni.</a:t>
              </a:r>
              <a:endParaRPr lang="fr-FR" sz="600" dirty="0">
                <a:latin typeface="Calibri"/>
                <a:cs typeface="Calibri"/>
              </a:endParaRPr>
            </a:p>
            <a:p>
              <a:r>
                <a:rPr lang="it-IT" sz="600" dirty="0">
                  <a:latin typeface="Calibri"/>
                  <a:cs typeface="Calibri"/>
                </a:rPr>
                <a:t>Stirare a temperatura media (inferiore a 150°C).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latin typeface="Calibri" panose="020F0502020204030204" pitchFamily="34" charset="0"/>
                  <a:cs typeface="Calibri" panose="020F0502020204030204" pitchFamily="34" charset="0"/>
                </a:rPr>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esposizione a eventuali rischi per le ginocchia. Quando indossato, il prodotto deve inserirsi senza difficoltà nella posizione preposta e rimanere in tale posizione per tutta la durata dell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utilizzo. Il lato con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indicazione «INTERNO / INSIDE / INNERE / INTERIOR» deve essere a contatto del ginocchio. Una volta posizionato il prodotto, la freccia apposta sullo stesso dovrà essere rivolta verso l</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alto.</a:t>
              </a:r>
              <a:r>
                <a:rPr lang="fr-FR" altLang="fr-FR" sz="600" dirty="0">
                  <a:latin typeface="Calibri" panose="020F0502020204030204" pitchFamily="34" charset="0"/>
                  <a:cs typeface="Calibri" panose="020F0502020204030204" pitchFamily="34" charset="0"/>
                </a:rPr>
                <a:t> </a:t>
              </a:r>
              <a:endParaRPr lang="it-IT"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latin typeface="Calibri" panose="020F0502020204030204" pitchFamily="34" charset="0"/>
                <a:cs typeface="Calibri" panose="020F0502020204030204" pitchFamily="34" charset="0"/>
              </a:endParaRPr>
            </a:p>
            <a:p>
              <a:r>
                <a:rPr lang="it-IT" sz="600" dirty="0">
                  <a:latin typeface="Calibri" panose="020F0502020204030204" pitchFamily="34" charset="0"/>
                  <a:cs typeface="Calibri" panose="020F0502020204030204" pitchFamily="34" charset="0"/>
                </a:rPr>
                <a:t>Il ginocchio rimane in posizione nell'indumento durante i presupposti movimenti professionali (inginocchiarsi e spostarsi sulle ginocchia).</a:t>
              </a:r>
              <a:endParaRPr lang="fr-FR" sz="600" dirty="0">
                <a:latin typeface="Calibri" panose="020F0502020204030204" pitchFamily="34" charset="0"/>
                <a:cs typeface="Calibri" panose="020F0502020204030204" pitchFamily="34" charset="0"/>
              </a:endParaRPr>
            </a:p>
            <a:p>
              <a:endParaRPr lang="it-IT" sz="600" dirty="0">
                <a:latin typeface="Calibri" panose="020F0502020204030204" pitchFamily="34" charset="0"/>
                <a:cs typeface="Calibri" panose="020F0502020204030204" pitchFamily="34" charset="0"/>
              </a:endParaRPr>
            </a:p>
            <a:p>
              <a:pPr eaLnBrk="1" hangingPunct="1">
                <a:lnSpc>
                  <a:spcPct val="95000"/>
                </a:lnSpc>
              </a:pPr>
              <a:r>
                <a:rPr lang="it-IT" altLang="fr-FR" sz="600" b="1" dirty="0">
                  <a:latin typeface="Calibri" panose="020F0502020204030204" pitchFamily="34" charset="0"/>
                  <a:cs typeface="Calibri" panose="020F0502020204030204" pitchFamily="34" charset="0"/>
                </a:rPr>
                <a:t>Attenzione: </a:t>
              </a:r>
            </a:p>
            <a:p>
              <a:pPr eaLnBrk="1" hangingPunct="1">
                <a:lnSpc>
                  <a:spcPct val="95000"/>
                </a:lnSpc>
              </a:pPr>
              <a:r>
                <a:rPr lang="it-IT" altLang="fr-FR" sz="600" dirty="0">
                  <a:latin typeface="Calibri" panose="020F0502020204030204" pitchFamily="34" charset="0"/>
                  <a:cs typeface="Calibri" panose="020F0502020204030204" pitchFamily="34" charset="0"/>
                </a:rPr>
                <a:t>Queste ginocchiere non garantiscono una protezione illimitata delle ginocchia nel corso d</a:t>
              </a:r>
              <a:r>
                <a:rPr lang="it-IT" altLang="en-US" sz="600" dirty="0">
                  <a:latin typeface="Calibri" panose="020F0502020204030204" pitchFamily="34" charset="0"/>
                  <a:cs typeface="Calibri" panose="020F0502020204030204" pitchFamily="34" charset="0"/>
                </a:rPr>
                <a:t>’</a:t>
              </a:r>
              <a:r>
                <a:rPr lang="it-IT" altLang="fr-FR" sz="600" dirty="0">
                  <a:latin typeface="Calibri" panose="020F0502020204030204" pitchFamily="34" charset="0"/>
                  <a:cs typeface="Calibri" panose="020F0502020204030204" pitchFamily="34" charset="0"/>
                </a:rPr>
                <a:t>esecuzione di lavori in ginocchio. Non vi sono protezioni </a:t>
              </a:r>
            </a:p>
            <a:p>
              <a:pPr>
                <a:lnSpc>
                  <a:spcPct val="95000"/>
                </a:lnSpc>
              </a:pPr>
              <a:r>
                <a:rPr lang="it-IT" altLang="fr-FR" sz="600" dirty="0">
                  <a:latin typeface="Calibri" panose="020F0502020204030204" pitchFamily="34" charset="0"/>
                  <a:cs typeface="Calibri" panose="020F0502020204030204" pitchFamily="34" charset="0"/>
                </a:rPr>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latin typeface="Calibri" panose="020F0502020204030204" pitchFamily="34" charset="0"/>
                  <a:cs typeface="Calibri" panose="020F0502020204030204" pitchFamily="34" charset="0"/>
                </a:rPr>
                <a:t>o applicazioni in campo medico.</a:t>
              </a:r>
            </a:p>
            <a:p>
              <a:pPr>
                <a:lnSpc>
                  <a:spcPct val="95000"/>
                </a:lnSpc>
              </a:pPr>
              <a:r>
                <a:rPr lang="it-IT" altLang="fr-FR" sz="600" u="sng" dirty="0">
                  <a:latin typeface="Calibri" panose="020F0502020204030204" pitchFamily="34" charset="0"/>
                  <a:cs typeface="Calibri" panose="020F0502020204030204" pitchFamily="34" charset="0"/>
                </a:rPr>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897924460"/>
              </p:ext>
            </p:extLst>
          </p:nvPr>
        </p:nvGraphicFramePr>
        <p:xfrm>
          <a:off x="1244424" y="7468289"/>
          <a:ext cx="4238404" cy="646464"/>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97824">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91298">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v.20200610</a:t>
            </a:r>
          </a:p>
        </p:txBody>
      </p:sp>
      <p:sp>
        <p:nvSpPr>
          <p:cNvPr id="24" name="ZoneTexte 23">
            <a:extLst>
              <a:ext uri="{FF2B5EF4-FFF2-40B4-BE49-F238E27FC236}">
                <a16:creationId xmlns:a16="http://schemas.microsoft.com/office/drawing/2014/main" id="{8CD3F17A-0B6D-4DD5-8849-9C258BDB3786}"/>
              </a:ext>
            </a:extLst>
          </p:cNvPr>
          <p:cNvSpPr txBox="1"/>
          <p:nvPr/>
        </p:nvSpPr>
        <p:spPr>
          <a:xfrm>
            <a:off x="2451829" y="67489"/>
            <a:ext cx="1954381" cy="276999"/>
          </a:xfrm>
          <a:prstGeom prst="rect">
            <a:avLst/>
          </a:prstGeom>
          <a:noFill/>
          <a:ln w="3175">
            <a:noFill/>
          </a:ln>
        </p:spPr>
        <p:txBody>
          <a:bodyPr wrap="none">
            <a:spAutoFit/>
          </a:bodyPr>
          <a:lstStyle/>
          <a:p>
            <a:pPr algn="ctr"/>
            <a:r>
              <a:rPr lang="it-IT" sz="1200" b="1" dirty="0"/>
              <a:t>Pantaloni </a:t>
            </a:r>
            <a:r>
              <a:rPr lang="en-GB" sz="1200" b="1" dirty="0"/>
              <a:t>COMMANDER</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pic>
        <p:nvPicPr>
          <p:cNvPr id="69" name="Image 68">
            <a:extLst>
              <a:ext uri="{FF2B5EF4-FFF2-40B4-BE49-F238E27FC236}">
                <a16:creationId xmlns:a16="http://schemas.microsoft.com/office/drawing/2014/main" id="{D8B6FA72-0D2C-406E-BA44-0EACE72591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8153400"/>
            <a:ext cx="836628" cy="1405731"/>
          </a:xfrm>
          <a:prstGeom prst="rect">
            <a:avLst/>
          </a:prstGeom>
        </p:spPr>
      </p:pic>
      <p:pic>
        <p:nvPicPr>
          <p:cNvPr id="32" name="Image 31">
            <a:extLst>
              <a:ext uri="{FF2B5EF4-FFF2-40B4-BE49-F238E27FC236}">
                <a16:creationId xmlns:a16="http://schemas.microsoft.com/office/drawing/2014/main" id="{0F75FA63-C0D4-4356-BD7A-EBCF7C295742}"/>
              </a:ext>
            </a:extLst>
          </p:cNvPr>
          <p:cNvPicPr>
            <a:picLocks noChangeAspect="1"/>
          </p:cNvPicPr>
          <p:nvPr/>
        </p:nvPicPr>
        <p:blipFill>
          <a:blip r:embed="rId6"/>
          <a:stretch>
            <a:fillRect/>
          </a:stretch>
        </p:blipFill>
        <p:spPr>
          <a:xfrm>
            <a:off x="3585145" y="3147829"/>
            <a:ext cx="1977455" cy="357371"/>
          </a:xfrm>
          <a:prstGeom prst="rect">
            <a:avLst/>
          </a:prstGeom>
        </p:spPr>
      </p:pic>
      <p:graphicFrame>
        <p:nvGraphicFramePr>
          <p:cNvPr id="17" name="Tableau 42">
            <a:extLst>
              <a:ext uri="{FF2B5EF4-FFF2-40B4-BE49-F238E27FC236}">
                <a16:creationId xmlns:a16="http://schemas.microsoft.com/office/drawing/2014/main" id="{A92F78B7-F61D-4914-8FE6-7093D7707D43}"/>
              </a:ext>
            </a:extLst>
          </p:cNvPr>
          <p:cNvGraphicFramePr>
            <a:graphicFrameLocks noGrp="1"/>
          </p:cNvGraphicFramePr>
          <p:nvPr>
            <p:extLst>
              <p:ext uri="{D42A27DB-BD31-4B8C-83A1-F6EECF244321}">
                <p14:modId xmlns:p14="http://schemas.microsoft.com/office/powerpoint/2010/main" val="1987827463"/>
              </p:ext>
            </p:extLst>
          </p:nvPr>
        </p:nvGraphicFramePr>
        <p:xfrm>
          <a:off x="1391558" y="8382000"/>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COMMANDER 5COPA</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US" sz="500" b="1" dirty="0" err="1">
                <a:solidFill>
                  <a:srgbClr val="000000"/>
                </a:solidFill>
                <a:latin typeface="+mj-lt"/>
                <a:cs typeface="Calibri"/>
              </a:rPr>
              <a:t>Bawełna</a:t>
            </a:r>
            <a:r>
              <a:rPr lang="en-US" sz="500" b="1" dirty="0">
                <a:solidFill>
                  <a:srgbClr val="000000"/>
                </a:solidFill>
                <a:latin typeface="+mj-lt"/>
                <a:cs typeface="Calibri"/>
              </a:rPr>
              <a:t> 100%</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sp>
        <p:nvSpPr>
          <p:cNvPr id="22" name="Rectangle 21"/>
          <p:cNvSpPr/>
          <p:nvPr/>
        </p:nvSpPr>
        <p:spPr>
          <a:xfrm>
            <a:off x="188800" y="1496616"/>
            <a:ext cx="6552568" cy="5515356"/>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lang="en-GB" sz="600" b="1" dirty="0">
                <a:solidFill>
                  <a:srgbClr val="000000"/>
                </a:solidFill>
                <a:latin typeface="Calibri"/>
                <a:cs typeface="Calibri"/>
              </a:rPr>
              <a:t>, </a:t>
            </a:r>
            <a:r>
              <a:rPr lang="en-GB" sz="600" b="1" dirty="0" err="1">
                <a:solidFill>
                  <a:srgbClr val="000000"/>
                </a:solidFill>
                <a:latin typeface="Calibri"/>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US" sz="600" b="1" dirty="0" err="1">
                <a:solidFill>
                  <a:srgbClr val="000000"/>
                </a:solidFill>
                <a:latin typeface="Calibri"/>
                <a:cs typeface="Calibri"/>
              </a:rPr>
              <a:t>Ogrodniczki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8COPA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Dozwolone</a:t>
            </a:r>
            <a:r>
              <a:rPr lang="en-US" sz="600" dirty="0">
                <a:solidFill>
                  <a:srgbClr val="000000"/>
                </a:solidFill>
                <a:latin typeface="Calibri"/>
                <a:cs typeface="Calibri"/>
              </a:rPr>
              <a:t> </a:t>
            </a:r>
            <a:r>
              <a:rPr lang="en-US" sz="600" dirty="0" err="1">
                <a:solidFill>
                  <a:srgbClr val="000000"/>
                </a:solidFill>
                <a:latin typeface="Calibri"/>
                <a:cs typeface="Calibri"/>
              </a:rPr>
              <a:t>suszenie</a:t>
            </a:r>
            <a:r>
              <a:rPr lang="en-US" sz="600" dirty="0">
                <a:solidFill>
                  <a:srgbClr val="000000"/>
                </a:solidFill>
                <a:latin typeface="Calibri"/>
                <a:cs typeface="Calibri"/>
              </a:rPr>
              <a:t> w </a:t>
            </a:r>
            <a:r>
              <a:rPr lang="en-US" sz="600" dirty="0" err="1">
                <a:solidFill>
                  <a:srgbClr val="000000"/>
                </a:solidFill>
                <a:latin typeface="Calibri"/>
                <a:cs typeface="Calibri"/>
              </a:rPr>
              <a:t>umiarkowanej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maksymalnie</a:t>
            </a:r>
            <a:r>
              <a:rPr lang="en-US" sz="600" dirty="0">
                <a:solidFill>
                  <a:srgbClr val="000000"/>
                </a:solidFill>
                <a:latin typeface="Calibri"/>
                <a:cs typeface="Calibri"/>
              </a:rPr>
              <a:t> 60°C)</a:t>
            </a:r>
            <a:endParaRPr lang="fr-FR" sz="600" dirty="0">
              <a:solidFill>
                <a:srgbClr val="000000"/>
              </a:solidFill>
              <a:latin typeface="Calibri"/>
              <a:cs typeface="Calibri"/>
            </a:endParaRPr>
          </a:p>
          <a:p>
            <a:r>
              <a:rPr lang="fr-FR" sz="600" dirty="0">
                <a:solidFill>
                  <a:srgbClr val="000000"/>
                </a:solidFill>
                <a:latin typeface="Calibri"/>
                <a:cs typeface="Calibri"/>
              </a:rPr>
              <a:t>B</a:t>
            </a:r>
            <a:r>
              <a:rPr lang="pl-PL" sz="600" dirty="0">
                <a:solidFill>
                  <a:srgbClr val="000000"/>
                </a:solidFill>
                <a:latin typeface="Calibri"/>
                <a:cs typeface="Calibri"/>
              </a:rPr>
              <a:t>ez prania chemicznego zwykłymi rozpuszczalnikami.</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150°C).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panose="020F0502020204030204" pitchFamily="34" charset="0"/>
                <a:cs typeface="Calibri" panose="020F0502020204030204" pitchFamily="34" charset="0"/>
              </a:rPr>
              <a:t>kolanie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zwolnij</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krawędzie</a:t>
            </a:r>
            <a:r>
              <a:rPr lang="en-US" sz="600" dirty="0">
                <a:solidFill>
                  <a:srgbClr val="000000"/>
                </a:solidFill>
                <a:latin typeface="Calibri" panose="020F0502020204030204" pitchFamily="34" charset="0"/>
                <a:cs typeface="Calibri" panose="020F0502020204030204" pitchFamily="34" charset="0"/>
              </a:rPr>
              <a:t>.</a:t>
            </a:r>
            <a:endParaRPr lang="fr-FR" sz="600" dirty="0">
              <a:solidFill>
                <a:srgbClr val="000000"/>
              </a:solidFill>
              <a:latin typeface="Calibri" panose="020F0502020204030204" pitchFamily="34" charset="0"/>
              <a:cs typeface="Calibri" panose="020F0502020204030204" pitchFamily="34" charset="0"/>
            </a:endParaRPr>
          </a:p>
          <a:p>
            <a:r>
              <a:rPr lang="en-US" sz="600" dirty="0" err="1">
                <a:solidFill>
                  <a:srgbClr val="000000"/>
                </a:solidFill>
                <a:latin typeface="Calibri" panose="020F0502020204030204" pitchFamily="34" charset="0"/>
                <a:cs typeface="Calibri" panose="020F0502020204030204" pitchFamily="34" charset="0"/>
              </a:rPr>
              <a:t>Nakolannik</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utrzymuje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swoim</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miejscu</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podczas</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ruchów</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wykonywanych</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przez</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użytkownika</a:t>
            </a:r>
            <a:r>
              <a:rPr lang="en-US" sz="600" dirty="0">
                <a:solidFill>
                  <a:srgbClr val="000000"/>
                </a:solidFill>
                <a:latin typeface="Calibri" panose="020F0502020204030204" pitchFamily="34" charset="0"/>
                <a:cs typeface="Calibri" panose="020F0502020204030204" pitchFamily="34" charset="0"/>
              </a:rPr>
              <a:t> w </a:t>
            </a:r>
            <a:r>
              <a:rPr lang="en-US" sz="600" dirty="0" err="1">
                <a:solidFill>
                  <a:srgbClr val="000000"/>
                </a:solidFill>
                <a:latin typeface="Calibri" panose="020F0502020204030204" pitchFamily="34" charset="0"/>
                <a:cs typeface="Calibri" panose="020F0502020204030204" pitchFamily="34" charset="0"/>
              </a:rPr>
              <a:t>trakcie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pracy</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klękanie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i</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poruszanie</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się</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na</a:t>
            </a:r>
            <a:r>
              <a:rPr lang="en-US" sz="600" dirty="0">
                <a:solidFill>
                  <a:srgbClr val="000000"/>
                </a:solidFill>
                <a:latin typeface="Calibri" panose="020F0502020204030204" pitchFamily="34" charset="0"/>
                <a:cs typeface="Calibri" panose="020F0502020204030204" pitchFamily="34" charset="0"/>
              </a:rPr>
              <a:t> </a:t>
            </a:r>
            <a:r>
              <a:rPr lang="en-US" sz="600" dirty="0" err="1">
                <a:solidFill>
                  <a:srgbClr val="000000"/>
                </a:solidFill>
                <a:latin typeface="Calibri" panose="020F0502020204030204" pitchFamily="34" charset="0"/>
                <a:cs typeface="Calibri" panose="020F0502020204030204" pitchFamily="34" charset="0"/>
              </a:rPr>
              <a:t>kolanach</a:t>
            </a:r>
            <a:r>
              <a:rPr lang="en-US" sz="600" dirty="0">
                <a:solidFill>
                  <a:srgbClr val="000000"/>
                </a:solidFill>
                <a:latin typeface="Calibri" panose="020F0502020204030204" pitchFamily="34" charset="0"/>
                <a:cs typeface="Calibri" panose="020F0502020204030204" pitchFamily="34" charset="0"/>
              </a:rPr>
              <a:t>). </a:t>
            </a:r>
          </a:p>
          <a:p>
            <a:endParaRPr lang="en-US" sz="600" dirty="0">
              <a:solidFill>
                <a:srgbClr val="000000"/>
              </a:solidFill>
              <a:latin typeface="Calibri" panose="020F0502020204030204" pitchFamily="34" charset="0"/>
              <a:cs typeface="Calibri" panose="020F0502020204030204" pitchFamily="34" charset="0"/>
            </a:endParaRPr>
          </a:p>
          <a:p>
            <a:pPr eaLnBrk="1" hangingPunct="1">
              <a:lnSpc>
                <a:spcPct val="90000"/>
              </a:lnSpc>
            </a:pPr>
            <a:r>
              <a:rPr lang="pl-PL" altLang="fr-FR" sz="600" b="1" dirty="0">
                <a:solidFill>
                  <a:srgbClr val="000000"/>
                </a:solidFill>
                <a:latin typeface="Calibri" panose="020F0502020204030204" pitchFamily="34" charset="0"/>
                <a:cs typeface="Calibri" panose="020F0502020204030204" pitchFamily="34" charset="0"/>
              </a:rPr>
              <a:t>Ostrzeżenie</a:t>
            </a:r>
            <a:r>
              <a:rPr lang="pl-PL" altLang="fr-FR" sz="600" u="sng" dirty="0">
                <a:latin typeface="Calibri" panose="020F0502020204030204" pitchFamily="34" charset="0"/>
                <a:cs typeface="Calibri" panose="020F0502020204030204" pitchFamily="34" charset="0"/>
              </a:rPr>
              <a:t>:</a:t>
            </a:r>
            <a:r>
              <a:rPr lang="pl-PL"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eaLnBrk="1" hangingPunct="1">
              <a:lnSpc>
                <a:spcPct val="90000"/>
              </a:lnSpc>
            </a:pPr>
            <a:r>
              <a:rPr lang="fr-FR" altLang="fr-FR" sz="600" dirty="0">
                <a:latin typeface="Calibri" panose="020F0502020204030204" pitchFamily="34" charset="0"/>
                <a:cs typeface="Calibri" panose="020F0502020204030204" pitchFamily="34" charset="0"/>
              </a:rPr>
              <a:t>N</a:t>
            </a:r>
            <a:r>
              <a:rPr lang="pl-PL" altLang="fr-FR" sz="600" dirty="0">
                <a:latin typeface="Calibri" panose="020F0502020204030204" pitchFamily="34" charset="0"/>
                <a:cs typeface="Calibri" panose="020F0502020204030204" pitchFamily="34" charset="0"/>
              </a:rPr>
              <a:t>akolanniki nie zapewniają nieograniczonej ochrony kolan; żaden z dostępnych środków ochrony indywidualnej nie zapewnia całkowitej ochrony </a:t>
            </a:r>
            <a:endParaRPr lang="fr-FR" altLang="fr-FR" sz="600" dirty="0">
              <a:latin typeface="Calibri" panose="020F0502020204030204" pitchFamily="34" charset="0"/>
              <a:cs typeface="Calibri" panose="020F0502020204030204" pitchFamily="34" charset="0"/>
            </a:endParaRPr>
          </a:p>
          <a:p>
            <a:pPr>
              <a:lnSpc>
                <a:spcPct val="90000"/>
              </a:lnSpc>
            </a:pPr>
            <a:r>
              <a:rPr lang="pl-PL" altLang="fr-FR" sz="600" dirty="0">
                <a:latin typeface="Calibri" panose="020F0502020204030204" pitchFamily="34" charset="0"/>
                <a:cs typeface="Calibri" panose="020F0502020204030204" pitchFamily="34" charset="0"/>
              </a:rPr>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lub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zastosowania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medyczne</a:t>
            </a:r>
            <a:r>
              <a:rPr lang="en-US" sz="600" dirty="0">
                <a:latin typeface="Calibri" panose="020F0502020204030204" pitchFamily="34" charset="0"/>
                <a:cs typeface="Calibri" panose="020F0502020204030204" pitchFamily="34" charset="0"/>
              </a:rPr>
              <a:t>. </a:t>
            </a:r>
            <a:r>
              <a:rPr lang="pl-PL" altLang="fr-FR" sz="600" u="sng" dirty="0">
                <a:solidFill>
                  <a:srgbClr val="222222"/>
                </a:solidFill>
                <a:latin typeface="Calibri" panose="020F0502020204030204" pitchFamily="34" charset="0"/>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Calibri" panose="020F0502020204030204" pitchFamily="34" charset="0"/>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477853320"/>
              </p:ext>
            </p:extLst>
          </p:nvPr>
        </p:nvGraphicFramePr>
        <p:xfrm>
          <a:off x="970537" y="7353598"/>
          <a:ext cx="4363463" cy="601216"/>
        </p:xfrm>
        <a:graphic>
          <a:graphicData uri="http://schemas.openxmlformats.org/drawingml/2006/table">
            <a:tbl>
              <a:tblPr firstRow="1" bandRow="1">
                <a:effectLst/>
                <a:tableStyleId>{5C22544A-7EE6-4342-B048-85BDC9FD1C3A}</a:tableStyleId>
              </a:tblPr>
              <a:tblGrid>
                <a:gridCol w="2229863">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endParaRPr lang="fr-FR" sz="600" b="1" dirty="0">
                        <a:ln>
                          <a:noFill/>
                        </a:ln>
                        <a:solidFill>
                          <a:schemeClr val="tx1"/>
                        </a:solidFill>
                        <a:latin typeface="Calibri" panose="020F0502020204030204" pitchFamily="34" charset="0"/>
                      </a:endParaRPr>
                    </a:p>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3"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v.20200610</a:t>
            </a:r>
          </a:p>
        </p:txBody>
      </p:sp>
      <p:sp>
        <p:nvSpPr>
          <p:cNvPr id="21" name="ZoneTexte 20">
            <a:extLst>
              <a:ext uri="{FF2B5EF4-FFF2-40B4-BE49-F238E27FC236}">
                <a16:creationId xmlns:a16="http://schemas.microsoft.com/office/drawing/2014/main" id="{98620D63-5EDB-4848-9D5B-39FF09A1313D}"/>
              </a:ext>
            </a:extLst>
          </p:cNvPr>
          <p:cNvSpPr txBox="1"/>
          <p:nvPr/>
        </p:nvSpPr>
        <p:spPr>
          <a:xfrm>
            <a:off x="2558427" y="67489"/>
            <a:ext cx="1741182" cy="276999"/>
          </a:xfrm>
          <a:prstGeom prst="rect">
            <a:avLst/>
          </a:prstGeom>
          <a:noFill/>
          <a:ln w="3175">
            <a:noFill/>
          </a:ln>
        </p:spPr>
        <p:txBody>
          <a:bodyPr wrap="none">
            <a:spAutoFit/>
          </a:bodyPr>
          <a:lstStyle/>
          <a:p>
            <a:pPr algn="ctr"/>
            <a:r>
              <a:rPr lang="it-IT" sz="1200" b="1" dirty="0"/>
              <a:t>Spodnie </a:t>
            </a:r>
            <a:r>
              <a:rPr lang="en-GB" sz="1200" b="1" dirty="0"/>
              <a:t>COMANDER</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6725331F-FE4A-4CD0-AD8E-766733752784}"/>
              </a:ext>
            </a:extLst>
          </p:cNvPr>
          <p:cNvGrpSpPr/>
          <p:nvPr/>
        </p:nvGrpSpPr>
        <p:grpSpPr>
          <a:xfrm>
            <a:off x="3505200" y="3352800"/>
            <a:ext cx="1384012" cy="236899"/>
            <a:chOff x="637356" y="2836135"/>
            <a:chExt cx="1737256" cy="297363"/>
          </a:xfrm>
        </p:grpSpPr>
        <p:grpSp>
          <p:nvGrpSpPr>
            <p:cNvPr id="44" name="Groupe 43">
              <a:extLst>
                <a:ext uri="{FF2B5EF4-FFF2-40B4-BE49-F238E27FC236}">
                  <a16:creationId xmlns:a16="http://schemas.microsoft.com/office/drawing/2014/main" id="{4BEC1A10-5D3D-4C61-B7C6-715E23AF597D}"/>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1E71DCE0-4647-45DE-AFB4-2FB28A80CD75}"/>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E6B4FC09-7BEF-4BB0-BF1B-684E2A6F875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D6ABE87F-B5B4-4D82-837A-F151FFA1E1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2B60170C-DBC1-4061-BB5B-526A47C00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84592AFA-4BBE-497E-AE21-726008DC80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C9144749-10B6-49B0-8841-B9F3E1447E3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1DAFD860-D15A-4C06-AE15-AE6D0B54247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CDE0635C-5AB7-4120-B0C4-6ED43D5E9DF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D8B6DEBB-6B09-4C91-BA5F-E74BB887B81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0C41BF54-87A8-46F0-9B31-910221B1C8D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E8909AF2-FC92-4AA3-94DB-C073B459832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2AACA295-EE48-4CB5-BF04-2444027074A9}"/>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67" name="Image 66">
            <a:extLst>
              <a:ext uri="{FF2B5EF4-FFF2-40B4-BE49-F238E27FC236}">
                <a16:creationId xmlns:a16="http://schemas.microsoft.com/office/drawing/2014/main" id="{5A70A493-92AC-4112-97F7-4EE014224C0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88800" y="8098647"/>
            <a:ext cx="836628" cy="1405731"/>
          </a:xfrm>
          <a:prstGeom prst="rect">
            <a:avLst/>
          </a:prstGeom>
        </p:spPr>
      </p:pic>
      <p:graphicFrame>
        <p:nvGraphicFramePr>
          <p:cNvPr id="30" name="Tableau 42">
            <a:extLst>
              <a:ext uri="{FF2B5EF4-FFF2-40B4-BE49-F238E27FC236}">
                <a16:creationId xmlns:a16="http://schemas.microsoft.com/office/drawing/2014/main" id="{4C7D9F5E-CABD-4743-990B-1C2000D770BD}"/>
              </a:ext>
            </a:extLst>
          </p:cNvPr>
          <p:cNvGraphicFramePr>
            <a:graphicFrameLocks noGrp="1"/>
          </p:cNvGraphicFramePr>
          <p:nvPr>
            <p:extLst>
              <p:ext uri="{D42A27DB-BD31-4B8C-83A1-F6EECF244321}">
                <p14:modId xmlns:p14="http://schemas.microsoft.com/office/powerpoint/2010/main" val="1195707418"/>
              </p:ext>
            </p:extLst>
          </p:nvPr>
        </p:nvGraphicFramePr>
        <p:xfrm>
          <a:off x="1208729" y="8296440"/>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7061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lang="en-GB" sz="600" b="1" dirty="0">
                <a:solidFill>
                  <a:srgbClr val="000000"/>
                </a:solidFill>
                <a:latin typeface="Calibri"/>
                <a:cs typeface="Calibri"/>
              </a:rPr>
              <a:t>,</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pt-PT" sz="600" b="1" dirty="0">
                <a:solidFill>
                  <a:srgbClr val="000000"/>
                </a:solidFill>
                <a:latin typeface="Calibri"/>
                <a:cs typeface="Calibri"/>
              </a:rPr>
              <a:t>M</a:t>
            </a:r>
            <a:r>
              <a:rPr lang="pt-PT" altLang="fr-FR" sz="600" b="1" dirty="0">
                <a:solidFill>
                  <a:srgbClr val="000000"/>
                </a:solidFill>
                <a:latin typeface="Calibri"/>
                <a:cs typeface="Calibri"/>
              </a:rPr>
              <a:t>acacão e C</a:t>
            </a:r>
            <a:r>
              <a:rPr lang="pt-PT" sz="600" b="1" dirty="0">
                <a:solidFill>
                  <a:srgbClr val="000000"/>
                </a:solidFill>
                <a:latin typeface="Calibri"/>
                <a:cs typeface="Calibri"/>
              </a:rPr>
              <a:t>ombinação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8COPA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PT" sz="600" dirty="0">
                <a:solidFill>
                  <a:srgbClr val="000000"/>
                </a:solidFill>
                <a:latin typeface="Calibri"/>
                <a:cs typeface="Calibri"/>
              </a:rPr>
              <a:t>Secagem à temperatura moderada permitida (60 °C, no máximo)</a:t>
            </a:r>
            <a:endParaRPr lang="fr-FR" sz="600" dirty="0">
              <a:solidFill>
                <a:srgbClr val="000000"/>
              </a:solidFill>
              <a:latin typeface="Calibri"/>
              <a:cs typeface="Calibri"/>
            </a:endParaRPr>
          </a:p>
          <a:p>
            <a:r>
              <a:rPr lang="pt-BR" sz="600" dirty="0">
                <a:solidFill>
                  <a:srgbClr val="000000"/>
                </a:solidFill>
                <a:latin typeface="Calibri"/>
                <a:cs typeface="Calibri"/>
              </a:rPr>
              <a:t>Sem limpeza a seco com solventes comuns.</a:t>
            </a:r>
          </a:p>
          <a:p>
            <a:r>
              <a:rPr lang="pt-PT" sz="600" dirty="0">
                <a:solidFill>
                  <a:srgbClr val="000000"/>
                </a:solidFill>
                <a:latin typeface="Calibri"/>
                <a:cs typeface="Calibri"/>
              </a:rPr>
              <a:t>Engomar a uma temperatura média (inferior a 150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Recomendações</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pt-BR" sz="600" dirty="0">
                <a:solidFill>
                  <a:srgbClr val="000000"/>
                </a:solidFill>
                <a:latin typeface="Calibri" panose="020F0502020204030204" pitchFamily="34" charset="0"/>
                <a:cs typeface="Calibri" panose="020F0502020204030204" pitchFamily="34" charset="0"/>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latin typeface="Calibri" panose="020F0502020204030204" pitchFamily="34" charset="0"/>
                <a:cs typeface="Calibri" panose="020F0502020204030204" pitchFamily="34" charset="0"/>
              </a:rPr>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latin typeface="Calibri" panose="020F0502020204030204" pitchFamily="34" charset="0"/>
                <a:cs typeface="Calibri" panose="020F0502020204030204" pitchFamily="34" charset="0"/>
              </a:rPr>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latin typeface="Calibri" panose="020F0502020204030204" pitchFamily="34" charset="0"/>
              <a:cs typeface="Calibri" panose="020F0502020204030204" pitchFamily="34" charset="0"/>
            </a:endParaRPr>
          </a:p>
          <a:p>
            <a:r>
              <a:rPr lang="pt-PT" sz="600" dirty="0">
                <a:latin typeface="Calibri" panose="020F0502020204030204" pitchFamily="34" charset="0"/>
                <a:cs typeface="Calibri" panose="020F0502020204030204" pitchFamily="34" charset="0"/>
              </a:rPr>
              <a:t>A joelheira permanece no sítio correto na roupa durante os movimentos profissionais supostos (ajoelhar e deslocar sobre os joelhos)</a:t>
            </a:r>
          </a:p>
          <a:p>
            <a:endParaRPr lang="pt-PT" sz="600" dirty="0">
              <a:latin typeface="Calibri" panose="020F0502020204030204" pitchFamily="34" charset="0"/>
              <a:cs typeface="Calibri" panose="020F0502020204030204" pitchFamily="34" charset="0"/>
            </a:endParaRPr>
          </a:p>
          <a:p>
            <a:pPr eaLnBrk="1" hangingPunct="1">
              <a:lnSpc>
                <a:spcPct val="90000"/>
              </a:lnSpc>
            </a:pPr>
            <a:r>
              <a:rPr lang="pt-PT" altLang="fr-FR" sz="600" b="1" dirty="0">
                <a:solidFill>
                  <a:srgbClr val="000000"/>
                </a:solidFill>
                <a:latin typeface="Calibri" panose="020F0502020204030204" pitchFamily="34" charset="0"/>
                <a:cs typeface="Calibri" panose="020F0502020204030204" pitchFamily="34" charset="0"/>
              </a:rPr>
              <a:t>Atenção</a:t>
            </a:r>
            <a:r>
              <a:rPr lang="pt-PT" altLang="fr-FR" sz="600" dirty="0">
                <a:latin typeface="Calibri" panose="020F0502020204030204" pitchFamily="34" charset="0"/>
                <a:cs typeface="Calibri" panose="020F0502020204030204" pitchFamily="34" charset="0"/>
              </a:rPr>
              <a:t>: </a:t>
            </a:r>
          </a:p>
          <a:p>
            <a:pPr eaLnBrk="1" hangingPunct="1">
              <a:lnSpc>
                <a:spcPct val="90000"/>
              </a:lnSpc>
            </a:pPr>
            <a:r>
              <a:rPr lang="pt-PT" altLang="fr-FR" sz="600" dirty="0">
                <a:latin typeface="Calibri" panose="020F0502020204030204" pitchFamily="34" charset="0"/>
                <a:cs typeface="Calibri" panose="020F0502020204030204" pitchFamily="34" charset="0"/>
              </a:rPr>
              <a:t>Estas joelheiras não oferecem protecção ilimitada dos joelhos durante as tarefas executadas de joelhos. Nenhum equipamento de protecção </a:t>
            </a:r>
          </a:p>
          <a:p>
            <a:pPr>
              <a:lnSpc>
                <a:spcPct val="90000"/>
              </a:lnSpc>
            </a:pPr>
            <a:r>
              <a:rPr lang="pt-PT" altLang="fr-FR" sz="600" dirty="0">
                <a:latin typeface="Calibri" panose="020F0502020204030204" pitchFamily="34" charset="0"/>
                <a:cs typeface="Calibri" panose="020F0502020204030204" pitchFamily="34" charset="0"/>
              </a:rPr>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latin typeface="Calibri" panose="020F0502020204030204" pitchFamily="34" charset="0"/>
                <a:cs typeface="Calibri" panose="020F0502020204030204" pitchFamily="34" charset="0"/>
              </a:rPr>
              <a:t>ou aplicações médicas.</a:t>
            </a:r>
          </a:p>
          <a:p>
            <a:pPr>
              <a:lnSpc>
                <a:spcPct val="90000"/>
              </a:lnSpc>
            </a:pPr>
            <a:r>
              <a:rPr lang="pt-PT" altLang="fr-FR" sz="600" u="sng" dirty="0">
                <a:latin typeface="Calibri" panose="020F0502020204030204" pitchFamily="34" charset="0"/>
                <a:cs typeface="Calibri" panose="020F0502020204030204" pitchFamily="34" charset="0"/>
              </a:rPr>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latin typeface="Calibri" panose="020F0502020204030204" pitchFamily="34" charset="0"/>
              <a:cs typeface="Calibri" panose="020F0502020204030204" pitchFamily="34" charset="0"/>
            </a:endParaRPr>
          </a:p>
          <a:p>
            <a:pPr eaLnBrk="1" hangingPunct="1">
              <a:lnSpc>
                <a:spcPct val="90000"/>
              </a:lnSpc>
            </a:pPr>
            <a:endParaRPr lang="pt-PT" sz="600" dirty="0">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2824662834"/>
              </p:ext>
            </p:extLst>
          </p:nvPr>
        </p:nvGraphicFramePr>
        <p:xfrm>
          <a:off x="1321263" y="7265760"/>
          <a:ext cx="4338442" cy="692656"/>
        </p:xfrm>
        <a:graphic>
          <a:graphicData uri="http://schemas.openxmlformats.org/drawingml/2006/table">
            <a:tbl>
              <a:tblPr firstRow="1" bandRow="1">
                <a:effectLst/>
                <a:tableStyleId>{5C22544A-7EE6-4342-B048-85BDC9FD1C3A}</a:tableStyleId>
              </a:tblPr>
              <a:tblGrid>
                <a:gridCol w="2240148">
                  <a:extLst>
                    <a:ext uri="{9D8B030D-6E8A-4147-A177-3AD203B41FA5}">
                      <a16:colId xmlns:a16="http://schemas.microsoft.com/office/drawing/2014/main" val="20000"/>
                    </a:ext>
                  </a:extLst>
                </a:gridCol>
                <a:gridCol w="2098294">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v.20200610</a:t>
            </a:r>
          </a:p>
        </p:txBody>
      </p:sp>
      <p:sp>
        <p:nvSpPr>
          <p:cNvPr id="48" name="ZoneTexte 47"/>
          <p:cNvSpPr txBox="1"/>
          <p:nvPr/>
        </p:nvSpPr>
        <p:spPr>
          <a:xfrm>
            <a:off x="116632" y="609600"/>
            <a:ext cx="2245568" cy="40011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COMMANDER 8COPA</a:t>
            </a:r>
          </a:p>
          <a:p>
            <a:pPr lvl="0">
              <a:defRPr/>
            </a:pPr>
            <a:r>
              <a:rPr lang="en-GB" sz="500" b="1" dirty="0">
                <a:solidFill>
                  <a:srgbClr val="000000"/>
                </a:solidFill>
                <a:latin typeface="+mj-lt"/>
                <a:cs typeface="Calibri"/>
              </a:rPr>
              <a:t>10</a:t>
            </a:r>
            <a:r>
              <a:rPr kumimoji="0" lang="en-GB" sz="500" b="1" i="0" u="none" strike="noStrike" kern="1200" cap="none" spc="0" normalizeH="0" baseline="0" noProof="0" dirty="0">
                <a:ln>
                  <a:noFill/>
                </a:ln>
                <a:solidFill>
                  <a:srgbClr val="000000"/>
                </a:solidFill>
                <a:effectLst/>
                <a:uLnTx/>
                <a:uFillTx/>
                <a:latin typeface="+mj-lt"/>
                <a:ea typeface="+mn-ea"/>
                <a:cs typeface="Calibri"/>
              </a:rPr>
              <a:t>0% </a:t>
            </a:r>
            <a:r>
              <a:rPr lang="en-GB" sz="500" b="1" dirty="0">
                <a:solidFill>
                  <a:srgbClr val="000000"/>
                </a:solidFill>
                <a:latin typeface="+mj-lt"/>
                <a:cs typeface="Calibri"/>
              </a:rPr>
              <a:t>A</a:t>
            </a:r>
            <a:r>
              <a:rPr kumimoji="0" lang="en-GB" sz="500" b="1" i="0" u="none" strike="noStrike" kern="1200" cap="none" spc="0" normalizeH="0" baseline="0" noProof="0" dirty="0" err="1">
                <a:ln>
                  <a:noFill/>
                </a:ln>
                <a:solidFill>
                  <a:srgbClr val="000000"/>
                </a:solidFill>
                <a:effectLst/>
                <a:uLnTx/>
                <a:uFillTx/>
                <a:latin typeface="+mj-lt"/>
                <a:ea typeface="+mn-ea"/>
                <a:cs typeface="Calibri"/>
              </a:rPr>
              <a:t>lgodão</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sp>
        <p:nvSpPr>
          <p:cNvPr id="21" name="ZoneTexte 20">
            <a:extLst>
              <a:ext uri="{FF2B5EF4-FFF2-40B4-BE49-F238E27FC236}">
                <a16:creationId xmlns:a16="http://schemas.microsoft.com/office/drawing/2014/main" id="{45C392C5-5B3F-4A10-99EB-665411335D3B}"/>
              </a:ext>
            </a:extLst>
          </p:cNvPr>
          <p:cNvSpPr txBox="1"/>
          <p:nvPr/>
        </p:nvSpPr>
        <p:spPr>
          <a:xfrm>
            <a:off x="2552012" y="67489"/>
            <a:ext cx="1754006" cy="276999"/>
          </a:xfrm>
          <a:prstGeom prst="rect">
            <a:avLst/>
          </a:prstGeom>
          <a:noFill/>
          <a:ln w="3175">
            <a:noFill/>
          </a:ln>
        </p:spPr>
        <p:txBody>
          <a:bodyPr wrap="none">
            <a:spAutoFit/>
          </a:bodyPr>
          <a:lstStyle/>
          <a:p>
            <a:pPr algn="ctr"/>
            <a:r>
              <a:rPr lang="pt-BR" sz="1200" b="1" dirty="0"/>
              <a:t>Calças</a:t>
            </a:r>
            <a:r>
              <a:rPr lang="en-GB" sz="1200" b="1" dirty="0"/>
              <a:t> COMMANDER</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grpSp>
        <p:nvGrpSpPr>
          <p:cNvPr id="44" name="Groupe 43">
            <a:extLst>
              <a:ext uri="{FF2B5EF4-FFF2-40B4-BE49-F238E27FC236}">
                <a16:creationId xmlns:a16="http://schemas.microsoft.com/office/drawing/2014/main" id="{B33103BC-0C1E-4E20-A3D1-F80F30438C52}"/>
              </a:ext>
            </a:extLst>
          </p:cNvPr>
          <p:cNvGrpSpPr/>
          <p:nvPr/>
        </p:nvGrpSpPr>
        <p:grpSpPr>
          <a:xfrm>
            <a:off x="3490484" y="3124200"/>
            <a:ext cx="1384012" cy="236899"/>
            <a:chOff x="637356" y="2836135"/>
            <a:chExt cx="1737256" cy="297363"/>
          </a:xfrm>
        </p:grpSpPr>
        <p:grpSp>
          <p:nvGrpSpPr>
            <p:cNvPr id="45" name="Groupe 44">
              <a:extLst>
                <a:ext uri="{FF2B5EF4-FFF2-40B4-BE49-F238E27FC236}">
                  <a16:creationId xmlns:a16="http://schemas.microsoft.com/office/drawing/2014/main" id="{0C766A9B-97F5-4E0A-B9F5-90B7E3706440}"/>
                </a:ext>
              </a:extLst>
            </p:cNvPr>
            <p:cNvGrpSpPr/>
            <p:nvPr/>
          </p:nvGrpSpPr>
          <p:grpSpPr>
            <a:xfrm>
              <a:off x="702350" y="2836135"/>
              <a:ext cx="1672262" cy="297363"/>
              <a:chOff x="682021" y="2758182"/>
              <a:chExt cx="1672262" cy="297363"/>
            </a:xfrm>
          </p:grpSpPr>
          <p:grpSp>
            <p:nvGrpSpPr>
              <p:cNvPr id="53" name="Groupe 34">
                <a:extLst>
                  <a:ext uri="{FF2B5EF4-FFF2-40B4-BE49-F238E27FC236}">
                    <a16:creationId xmlns:a16="http://schemas.microsoft.com/office/drawing/2014/main" id="{EC2D7D59-6D41-4DD8-AB40-1ADF6BBBF8CF}"/>
                  </a:ext>
                </a:extLst>
              </p:cNvPr>
              <p:cNvGrpSpPr/>
              <p:nvPr/>
            </p:nvGrpSpPr>
            <p:grpSpPr>
              <a:xfrm>
                <a:off x="682021" y="2758182"/>
                <a:ext cx="1564997" cy="280574"/>
                <a:chOff x="1151830" y="2655416"/>
                <a:chExt cx="1564997" cy="280574"/>
              </a:xfrm>
            </p:grpSpPr>
            <p:pic>
              <p:nvPicPr>
                <p:cNvPr id="63" name="Image 37">
                  <a:extLst>
                    <a:ext uri="{FF2B5EF4-FFF2-40B4-BE49-F238E27FC236}">
                      <a16:creationId xmlns:a16="http://schemas.microsoft.com/office/drawing/2014/main" id="{23381B02-C52A-4C7C-9770-69541153D2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4" name="Image 44">
                  <a:extLst>
                    <a:ext uri="{FF2B5EF4-FFF2-40B4-BE49-F238E27FC236}">
                      <a16:creationId xmlns:a16="http://schemas.microsoft.com/office/drawing/2014/main" id="{30932DB2-07B1-471D-A59D-096B9C9F7DD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5" name="Image 45">
                  <a:extLst>
                    <a:ext uri="{FF2B5EF4-FFF2-40B4-BE49-F238E27FC236}">
                      <a16:creationId xmlns:a16="http://schemas.microsoft.com/office/drawing/2014/main" id="{B06420B6-8555-4A5B-B322-BBABEB34BEA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6" name="Image 46">
                  <a:extLst>
                    <a:ext uri="{FF2B5EF4-FFF2-40B4-BE49-F238E27FC236}">
                      <a16:creationId xmlns:a16="http://schemas.microsoft.com/office/drawing/2014/main" id="{DB4725D6-7B6F-47B6-AABA-D409700A6AF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7" name="Image 47">
                  <a:extLst>
                    <a:ext uri="{FF2B5EF4-FFF2-40B4-BE49-F238E27FC236}">
                      <a16:creationId xmlns:a16="http://schemas.microsoft.com/office/drawing/2014/main" id="{6D74C2A2-45B4-4755-823E-5E34A8CE7BF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5" name="Rectangle 54">
                <a:extLst>
                  <a:ext uri="{FF2B5EF4-FFF2-40B4-BE49-F238E27FC236}">
                    <a16:creationId xmlns:a16="http://schemas.microsoft.com/office/drawing/2014/main" id="{72B767AB-89AA-420F-BF5E-0CC51E2F6EB1}"/>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6" name="Image 55">
                <a:extLst>
                  <a:ext uri="{FF2B5EF4-FFF2-40B4-BE49-F238E27FC236}">
                    <a16:creationId xmlns:a16="http://schemas.microsoft.com/office/drawing/2014/main" id="{E67D0177-6EF7-4EC7-AA77-440FF8A75D6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7" name="Image 56">
                <a:extLst>
                  <a:ext uri="{FF2B5EF4-FFF2-40B4-BE49-F238E27FC236}">
                    <a16:creationId xmlns:a16="http://schemas.microsoft.com/office/drawing/2014/main" id="{CC4F274B-EF63-4480-A7DE-9D89E5DA7E6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2" name="Image 61">
                <a:extLst>
                  <a:ext uri="{FF2B5EF4-FFF2-40B4-BE49-F238E27FC236}">
                    <a16:creationId xmlns:a16="http://schemas.microsoft.com/office/drawing/2014/main" id="{54DB6F29-2047-44F3-BD21-331A87CA6DC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6" name="Rectangle 45">
              <a:extLst>
                <a:ext uri="{FF2B5EF4-FFF2-40B4-BE49-F238E27FC236}">
                  <a16:creationId xmlns:a16="http://schemas.microsoft.com/office/drawing/2014/main" id="{F8FDE377-26A4-46CC-A83E-F31733BB1E5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id="{B838C3B6-501A-41F5-9C46-AB8F56702B2B}"/>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69" name="Image 68">
            <a:extLst>
              <a:ext uri="{FF2B5EF4-FFF2-40B4-BE49-F238E27FC236}">
                <a16:creationId xmlns:a16="http://schemas.microsoft.com/office/drawing/2014/main" id="{73775505-787F-4A04-910F-6F2DF0F5E19A}"/>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81000" y="7983934"/>
            <a:ext cx="836628" cy="1405731"/>
          </a:xfrm>
          <a:prstGeom prst="rect">
            <a:avLst/>
          </a:prstGeom>
        </p:spPr>
      </p:pic>
      <p:graphicFrame>
        <p:nvGraphicFramePr>
          <p:cNvPr id="31" name="Tableau 42">
            <a:extLst>
              <a:ext uri="{FF2B5EF4-FFF2-40B4-BE49-F238E27FC236}">
                <a16:creationId xmlns:a16="http://schemas.microsoft.com/office/drawing/2014/main" id="{F20D5651-3B87-419F-8E41-0AD29EB04BD6}"/>
              </a:ext>
            </a:extLst>
          </p:cNvPr>
          <p:cNvGraphicFramePr>
            <a:graphicFrameLocks noGrp="1"/>
          </p:cNvGraphicFramePr>
          <p:nvPr>
            <p:extLst>
              <p:ext uri="{D42A27DB-BD31-4B8C-83A1-F6EECF244321}">
                <p14:modId xmlns:p14="http://schemas.microsoft.com/office/powerpoint/2010/main" val="2257285046"/>
              </p:ext>
            </p:extLst>
          </p:nvPr>
        </p:nvGraphicFramePr>
        <p:xfrm>
          <a:off x="1497778" y="8178339"/>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632311"/>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lang="en-GB" sz="600" b="1" dirty="0">
                <a:solidFill>
                  <a:srgbClr val="000000"/>
                </a:solidFill>
                <a:latin typeface="Calibri"/>
                <a:cs typeface="Calibri"/>
              </a:rPr>
              <a:t>, </a:t>
            </a:r>
            <a:r>
              <a:rPr lang="en-GB" sz="600" b="1" dirty="0" err="1">
                <a:solidFill>
                  <a:srgbClr val="000000"/>
                </a:solidFill>
                <a:latin typeface="Calibri"/>
                <a:cs typeface="Calibri"/>
              </a:rPr>
              <a:t>Tunked</a:t>
            </a:r>
            <a:r>
              <a:rPr lang="en-GB" sz="600" b="1" dirty="0">
                <a:solidFill>
                  <a:srgbClr val="000000"/>
                </a:solidFill>
                <a:latin typeface="Calibri"/>
                <a:cs typeface="Calibri"/>
              </a:rPr>
              <a:t> </a:t>
            </a:r>
            <a:r>
              <a:rPr lang="en-GB" sz="600" b="1" dirty="0" err="1">
                <a:solidFill>
                  <a:srgbClr val="000000"/>
                </a:solidFill>
                <a:latin typeface="Calibri"/>
                <a:cs typeface="Calibri"/>
              </a:rPr>
              <a:t>ja</a:t>
            </a:r>
            <a:r>
              <a:rPr lang="en-GB" sz="600" b="1" dirty="0">
                <a:solidFill>
                  <a:srgbClr val="000000"/>
                </a:solidFill>
                <a:latin typeface="Calibri"/>
                <a:cs typeface="Calibri"/>
              </a:rPr>
              <a:t> </a:t>
            </a:r>
            <a:r>
              <a:rPr lang="en-US" sz="600" b="1" dirty="0" err="1">
                <a:solidFill>
                  <a:srgbClr val="000000"/>
                </a:solidFill>
                <a:latin typeface="Calibri"/>
                <a:cs typeface="Calibri"/>
              </a:rPr>
              <a:t>Kombinesoon</a:t>
            </a: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8COPA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Kuivatamine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a:t>
            </a:r>
            <a:r>
              <a:rPr lang="en-US" sz="600" dirty="0" err="1">
                <a:solidFill>
                  <a:srgbClr val="000000"/>
                </a:solidFill>
                <a:latin typeface="Calibri"/>
                <a:cs typeface="Calibri"/>
              </a:rPr>
              <a:t>mõõdukal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maksimaalselt</a:t>
            </a:r>
            <a:r>
              <a:rPr lang="en-US" sz="600" dirty="0">
                <a:solidFill>
                  <a:srgbClr val="000000"/>
                </a:solidFill>
                <a:latin typeface="Calibri"/>
                <a:cs typeface="Calibri"/>
              </a:rPr>
              <a:t> 60 ° C)</a:t>
            </a:r>
            <a:endParaRPr lang="fr-FR" sz="600" dirty="0">
              <a:solidFill>
                <a:srgbClr val="000000"/>
              </a:solidFill>
              <a:latin typeface="Calibri"/>
              <a:cs typeface="Calibri"/>
            </a:endParaRPr>
          </a:p>
          <a:p>
            <a:r>
              <a:rPr lang="fi-FI" sz="600" dirty="0">
                <a:solidFill>
                  <a:srgbClr val="000000"/>
                </a:solidFill>
                <a:latin typeface="Calibri"/>
                <a:cs typeface="Calibri"/>
              </a:rPr>
              <a:t>Tavaliste lahustitega keemiline puhastus puudub</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150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suhtes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kohaldada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asjakohast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ringlussevõtu</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ahelat</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mis on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kooskõlas</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kehtivate</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 </a:t>
            </a:r>
            <a:r>
              <a:rPr kumimoji="0" lang="en-GB" sz="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rPr>
              <a:t>eeskirjadega</a:t>
            </a:r>
            <a:r>
              <a:rPr kumimoji="0" lang="en-GB" sz="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rPr>
              <a:t>.</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Soovitused</a:t>
            </a: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r>
              <a:rPr lang="en-GB" sz="600" dirty="0">
                <a:solidFill>
                  <a:srgbClr val="000000"/>
                </a:solidFill>
                <a:latin typeface="Calibri" panose="020F0502020204030204" pitchFamily="34" charset="0"/>
                <a:cs typeface="Calibri" panose="020F0502020204030204" pitchFamily="34" charset="0"/>
              </a:rPr>
              <a:t>Need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suudavad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tagada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ainult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juhul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kui</a:t>
            </a:r>
            <a:r>
              <a:rPr lang="en-GB" sz="600" dirty="0">
                <a:solidFill>
                  <a:srgbClr val="000000"/>
                </a:solidFill>
                <a:latin typeface="Calibri" panose="020F0502020204030204" pitchFamily="34" charset="0"/>
                <a:cs typeface="Calibri" panose="020F0502020204030204" pitchFamily="34" charset="0"/>
              </a:rPr>
              <a:t> see </a:t>
            </a:r>
            <a:r>
              <a:rPr lang="en-GB" sz="600" dirty="0" err="1">
                <a:solidFill>
                  <a:srgbClr val="000000"/>
                </a:solidFill>
                <a:latin typeface="Calibri" panose="020F0502020204030204" pitchFamily="34" charset="0"/>
                <a:cs typeface="Calibri" panose="020F0502020204030204" pitchFamily="34" charset="0"/>
              </a:rPr>
              <a:t>katab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teie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täiendavad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osalised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keha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kaitsvad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vahendid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olla </a:t>
            </a:r>
            <a:r>
              <a:rPr lang="en-GB" sz="600" dirty="0" err="1">
                <a:solidFill>
                  <a:srgbClr val="000000"/>
                </a:solidFill>
                <a:latin typeface="Calibri" panose="020F0502020204030204" pitchFamily="34" charset="0"/>
                <a:cs typeface="Calibri" panose="020F0502020204030204" pitchFamily="34" charset="0"/>
              </a:rPr>
              <a:t>vajalikud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Standarditele</a:t>
            </a:r>
            <a:r>
              <a:rPr lang="en-GB" sz="600" dirty="0">
                <a:solidFill>
                  <a:srgbClr val="000000"/>
                </a:solidFill>
                <a:latin typeface="Calibri" panose="020F0502020204030204" pitchFamily="34" charset="0"/>
                <a:cs typeface="Calibri" panose="020F0502020204030204" pitchFamily="34" charset="0"/>
              </a:rPr>
              <a:t> EN 11612 </a:t>
            </a:r>
            <a:r>
              <a:rPr lang="en-GB" sz="600" dirty="0" err="1">
                <a:solidFill>
                  <a:srgbClr val="000000"/>
                </a:solidFill>
                <a:latin typeface="Calibri" panose="020F0502020204030204" pitchFamily="34" charset="0"/>
                <a:cs typeface="Calibri" panose="020F0502020204030204" pitchFamily="34" charset="0"/>
              </a:rPr>
              <a:t>ja</a:t>
            </a:r>
            <a:r>
              <a:rPr lang="en-GB" sz="600" dirty="0">
                <a:solidFill>
                  <a:srgbClr val="000000"/>
                </a:solidFill>
                <a:latin typeface="Calibri" panose="020F0502020204030204" pitchFamily="34" charset="0"/>
                <a:cs typeface="Calibri" panose="020F0502020204030204" pitchFamily="34" charset="0"/>
              </a:rPr>
              <a:t>/</a:t>
            </a:r>
            <a:r>
              <a:rPr lang="en-GB" sz="600" dirty="0" err="1">
                <a:solidFill>
                  <a:srgbClr val="000000"/>
                </a:solidFill>
                <a:latin typeface="Calibri" panose="020F0502020204030204" pitchFamily="34" charset="0"/>
                <a:cs typeface="Calibri" panose="020F0502020204030204" pitchFamily="34" charset="0"/>
              </a:rPr>
              <a:t>või</a:t>
            </a:r>
            <a:r>
              <a:rPr lang="en-GB" sz="600" dirty="0">
                <a:solidFill>
                  <a:srgbClr val="000000"/>
                </a:solidFill>
                <a:latin typeface="Calibri" panose="020F0502020204030204" pitchFamily="34" charset="0"/>
                <a:cs typeface="Calibri" panose="020F0502020204030204" pitchFamily="34" charset="0"/>
              </a:rPr>
              <a:t> EN 1149-5 </a:t>
            </a:r>
            <a:r>
              <a:rPr lang="en-GB" sz="600" dirty="0" err="1">
                <a:solidFill>
                  <a:srgbClr val="000000"/>
                </a:solidFill>
                <a:latin typeface="Calibri" panose="020F0502020204030204" pitchFamily="34" charset="0"/>
                <a:cs typeface="Calibri" panose="020F0502020204030204" pitchFamily="34" charset="0"/>
              </a:rPr>
              <a:t>mittevastavad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võivad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eelnimetatud</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rõivaesemete</a:t>
            </a:r>
            <a:r>
              <a:rPr lang="en-GB" sz="600" dirty="0">
                <a:solidFill>
                  <a:srgbClr val="000000"/>
                </a:solidFill>
                <a:latin typeface="Calibri" panose="020F0502020204030204" pitchFamily="34" charset="0"/>
                <a:cs typeface="Calibri" panose="020F0502020204030204" pitchFamily="34" charset="0"/>
              </a:rPr>
              <a:t> peal </a:t>
            </a:r>
            <a:r>
              <a:rPr lang="en-GB" sz="600" dirty="0" err="1">
                <a:solidFill>
                  <a:srgbClr val="000000"/>
                </a:solidFill>
                <a:latin typeface="Calibri" panose="020F0502020204030204" pitchFamily="34" charset="0"/>
                <a:cs typeface="Calibri" panose="020F0502020204030204" pitchFamily="34" charset="0"/>
              </a:rPr>
              <a:t>kandes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nende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tõhusust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kahjustada</a:t>
            </a:r>
            <a:r>
              <a:rPr lang="en-GB" sz="600" dirty="0">
                <a:solidFill>
                  <a:srgbClr val="000000"/>
                </a:solidFill>
                <a:latin typeface="Calibri" panose="020F0502020204030204" pitchFamily="34" charset="0"/>
                <a:cs typeface="Calibri" panose="020F0502020204030204" pitchFamily="34" charset="0"/>
              </a:rPr>
              <a:t>. </a:t>
            </a:r>
            <a:r>
              <a:rPr lang="fr-FR" sz="600" dirty="0">
                <a:solidFill>
                  <a:srgbClr val="000000"/>
                </a:solidFill>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latin typeface="Calibri" panose="020F0502020204030204" pitchFamily="34" charset="0"/>
                <a:cs typeface="Calibri" panose="020F0502020204030204" pitchFamily="34" charset="0"/>
              </a:rPr>
              <a:t>Nendel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rõivastel</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mõlemal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plaastritasku</a:t>
            </a:r>
            <a:r>
              <a:rPr lang="en-US" sz="600" dirty="0">
                <a:latin typeface="Calibri" panose="020F0502020204030204" pitchFamily="34" charset="0"/>
                <a:cs typeface="Calibri" panose="020F0502020204030204" pitchFamily="34" charset="0"/>
              </a:rPr>
              <a:t>, mis </a:t>
            </a:r>
            <a:r>
              <a:rPr lang="en-US" sz="600" dirty="0" err="1">
                <a:latin typeface="Calibri" panose="020F0502020204030204" pitchFamily="34" charset="0"/>
                <a:cs typeface="Calibri" panose="020F0502020204030204" pitchFamily="34" charset="0"/>
              </a:rPr>
              <a:t>sobib</a:t>
            </a:r>
            <a:r>
              <a:rPr lang="en-US" sz="600" dirty="0">
                <a:latin typeface="Calibri" panose="020F0502020204030204" pitchFamily="34" charset="0"/>
                <a:cs typeface="Calibri" panose="020F0502020204030204" pitchFamily="34" charset="0"/>
              </a:rPr>
              <a:t> 2. </a:t>
            </a:r>
            <a:r>
              <a:rPr lang="en-US" sz="600" dirty="0" err="1">
                <a:latin typeface="Calibri" panose="020F0502020204030204" pitchFamily="34" charset="0"/>
                <a:cs typeface="Calibri" panose="020F0502020204030204" pitchFamily="34" charset="0"/>
              </a:rPr>
              <a:t>tüüpi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suuruses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(CE </a:t>
            </a:r>
            <a:r>
              <a:rPr lang="en-US" sz="600" dirty="0" err="1">
                <a:latin typeface="Calibri" panose="020F0502020204030204" pitchFamily="34" charset="0"/>
                <a:cs typeface="Calibri" panose="020F0502020204030204" pitchFamily="34" charset="0"/>
              </a:rPr>
              <a:t>kaitse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sissepanemiseks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Põlvetoe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mõõtmed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tagavad</a:t>
            </a:r>
            <a:r>
              <a:rPr lang="en-US" sz="600" dirty="0">
                <a:latin typeface="Calibri" panose="020F0502020204030204" pitchFamily="34" charset="0"/>
                <a:cs typeface="Calibri" panose="020F0502020204030204" pitchFamily="34" charset="0"/>
              </a:rPr>
              <a:t>, et </a:t>
            </a:r>
            <a:r>
              <a:rPr lang="en-US" sz="600" dirty="0" err="1">
                <a:latin typeface="Calibri" panose="020F0502020204030204" pitchFamily="34" charset="0"/>
                <a:cs typeface="Calibri" panose="020F0502020204030204" pitchFamily="34" charset="0"/>
              </a:rPr>
              <a:t>põlved</a:t>
            </a:r>
            <a:r>
              <a:rPr lang="en-US" sz="600" dirty="0">
                <a:latin typeface="Calibri" panose="020F0502020204030204" pitchFamily="34" charset="0"/>
                <a:cs typeface="Calibri" panose="020F0502020204030204" pitchFamily="34" charset="0"/>
              </a:rPr>
              <a:t> on </a:t>
            </a:r>
            <a:r>
              <a:rPr lang="en-US" sz="600" dirty="0" err="1">
                <a:latin typeface="Calibri" panose="020F0502020204030204" pitchFamily="34" charset="0"/>
                <a:cs typeface="Calibri" panose="020F0502020204030204" pitchFamily="34" charset="0"/>
              </a:rPr>
              <a:t>liikumise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ajal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kaitstud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Painutage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libistage</a:t>
            </a:r>
            <a:r>
              <a:rPr lang="en-US" sz="600" dirty="0">
                <a:latin typeface="Calibri" panose="020F0502020204030204" pitchFamily="34" charset="0"/>
                <a:cs typeface="Calibri" panose="020F0502020204030204" pitchFamily="34" charset="0"/>
              </a:rPr>
              <a:t> see </a:t>
            </a:r>
            <a:r>
              <a:rPr lang="en-US" sz="600" dirty="0" err="1">
                <a:latin typeface="Calibri" panose="020F0502020204030204" pitchFamily="34" charset="0"/>
                <a:cs typeface="Calibri" panose="020F0502020204030204" pitchFamily="34" charset="0"/>
              </a:rPr>
              <a:t>põlvetaskusse</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vabastage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servad</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Põlvekate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püsib</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rõivastuses</a:t>
            </a:r>
            <a:r>
              <a:rPr lang="en-US" sz="600" dirty="0">
                <a:latin typeface="Calibri" panose="020F0502020204030204" pitchFamily="34" charset="0"/>
                <a:cs typeface="Calibri" panose="020F0502020204030204" pitchFamily="34" charset="0"/>
              </a:rPr>
              <a:t> ka </a:t>
            </a:r>
            <a:r>
              <a:rPr lang="en-US" sz="600" dirty="0" err="1">
                <a:latin typeface="Calibri" panose="020F0502020204030204" pitchFamily="34" charset="0"/>
                <a:cs typeface="Calibri" panose="020F0502020204030204" pitchFamily="34" charset="0"/>
              </a:rPr>
              <a:t>oletatavatel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professionaalsetel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liigutustel</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põlvitades</a:t>
            </a:r>
            <a:r>
              <a:rPr lang="en-US" sz="600" dirty="0">
                <a:latin typeface="Calibri" panose="020F0502020204030204" pitchFamily="34" charset="0"/>
                <a:cs typeface="Calibri" panose="020F0502020204030204" pitchFamily="34" charset="0"/>
              </a:rPr>
              <a:t> ja </a:t>
            </a:r>
            <a:r>
              <a:rPr lang="en-US" sz="600" dirty="0" err="1">
                <a:latin typeface="Calibri" panose="020F0502020204030204" pitchFamily="34" charset="0"/>
                <a:cs typeface="Calibri" panose="020F0502020204030204" pitchFamily="34" charset="0"/>
              </a:rPr>
              <a:t>põlvili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liikudes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defRPr/>
            </a:pPr>
            <a:endParaRPr lang="fr-FR" altLang="fr-FR" sz="600" dirty="0">
              <a:latin typeface="Calibri" panose="020F0502020204030204" pitchFamily="34" charset="0"/>
              <a:cs typeface="Calibri" panose="020F0502020204030204" pitchFamily="34" charset="0"/>
            </a:endParaRPr>
          </a:p>
          <a:p>
            <a:pPr>
              <a:defRPr/>
            </a:pPr>
            <a:r>
              <a:rPr lang="et-EE" altLang="fr-FR" sz="600" b="1" dirty="0">
                <a:solidFill>
                  <a:srgbClr val="000000"/>
                </a:solidFill>
                <a:latin typeface="Calibri" panose="020F0502020204030204" pitchFamily="34" charset="0"/>
                <a:cs typeface="Calibri" panose="020F0502020204030204" pitchFamily="34" charset="0"/>
              </a:rPr>
              <a:t>Hoiatus</a:t>
            </a:r>
            <a:r>
              <a:rPr lang="et-EE" altLang="fr-FR" sz="600" u="sng" dirty="0">
                <a:latin typeface="Calibri" panose="020F0502020204030204" pitchFamily="34" charset="0"/>
                <a:cs typeface="Calibri" panose="020F0502020204030204" pitchFamily="34" charset="0"/>
              </a:rPr>
              <a:t>:</a:t>
            </a:r>
            <a:r>
              <a:rPr lang="et-EE" altLang="fr-FR" sz="600" dirty="0">
                <a:latin typeface="Calibri" panose="020F0502020204030204" pitchFamily="34" charset="0"/>
                <a:cs typeface="Calibri" panose="020F0502020204030204" pitchFamily="34" charset="0"/>
              </a:rPr>
              <a:t> </a:t>
            </a:r>
            <a:endParaRPr lang="fr-FR" altLang="fr-FR" sz="600" dirty="0">
              <a:latin typeface="Calibri" panose="020F0502020204030204" pitchFamily="34" charset="0"/>
              <a:cs typeface="Calibri" panose="020F0502020204030204" pitchFamily="34" charset="0"/>
            </a:endParaRPr>
          </a:p>
          <a:p>
            <a:pPr>
              <a:defRPr/>
            </a:pPr>
            <a:r>
              <a:rPr lang="fr-FR" altLang="fr-FR" sz="600" dirty="0">
                <a:latin typeface="Calibri" panose="020F0502020204030204" pitchFamily="34" charset="0"/>
                <a:cs typeface="Calibri" panose="020F0502020204030204" pitchFamily="34" charset="0"/>
              </a:rPr>
              <a:t>N</a:t>
            </a:r>
            <a:r>
              <a:rPr lang="et-EE" altLang="fr-FR" sz="600" dirty="0">
                <a:latin typeface="Calibri" panose="020F0502020204030204" pitchFamily="34" charset="0"/>
                <a:cs typeface="Calibri" panose="020F0502020204030204" pitchFamily="34" charset="0"/>
              </a:rPr>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või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meditsiinilised</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rakendused</a:t>
            </a:r>
            <a:r>
              <a:rPr lang="en-US" sz="600" dirty="0">
                <a:latin typeface="Calibri" panose="020F0502020204030204" pitchFamily="34" charset="0"/>
                <a:cs typeface="Calibri" panose="020F0502020204030204" pitchFamily="34" charset="0"/>
              </a:rPr>
              <a:t>. </a:t>
            </a:r>
          </a:p>
          <a:p>
            <a:pPr>
              <a:defRPr/>
            </a:pPr>
            <a:r>
              <a:rPr lang="et-EE" altLang="fr-FR" sz="600" u="sng" dirty="0">
                <a:latin typeface="Calibri" panose="020F0502020204030204" pitchFamily="34" charset="0"/>
                <a:cs typeface="Calibri" panose="020F0502020204030204" pitchFamily="34" charset="0"/>
              </a:rPr>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Deklaratsioon</a:t>
            </a:r>
            <a:r>
              <a:rPr kumimoji="0" lang="en-GB" sz="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lvl="0">
              <a:defRPr/>
            </a:pPr>
            <a:r>
              <a:rPr lang="en-GB" sz="600" dirty="0">
                <a:solidFill>
                  <a:srgbClr val="000000"/>
                </a:solidFill>
                <a:latin typeface="Calibri" panose="020F0502020204030204" pitchFamily="34" charset="0"/>
                <a:cs typeface="Calibri" panose="020F0502020204030204" pitchFamily="34" charset="0"/>
              </a:rPr>
              <a:t>CE-</a:t>
            </a:r>
            <a:r>
              <a:rPr lang="en-GB" sz="600" dirty="0" err="1">
                <a:solidFill>
                  <a:srgbClr val="000000"/>
                </a:solidFill>
                <a:latin typeface="Calibri" panose="020F0502020204030204" pitchFamily="34" charset="0"/>
                <a:cs typeface="Calibri" panose="020F0502020204030204" pitchFamily="34" charset="0"/>
              </a:rPr>
              <a:t>märgis</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kindal</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tähistab</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vastavust</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Euroopa</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Liidu</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määrusega</a:t>
            </a:r>
            <a:r>
              <a:rPr lang="en-GB" sz="600" dirty="0">
                <a:solidFill>
                  <a:srgbClr val="000000"/>
                </a:solidFill>
                <a:latin typeface="Calibri" panose="020F0502020204030204" pitchFamily="34" charset="0"/>
                <a:cs typeface="Calibri" panose="020F0502020204030204" pitchFamily="34" charset="0"/>
              </a:rPr>
              <a:t> 2016/425 </a:t>
            </a:r>
            <a:r>
              <a:rPr lang="en-GB" sz="600" dirty="0" err="1">
                <a:solidFill>
                  <a:srgbClr val="000000"/>
                </a:solidFill>
                <a:latin typeface="Calibri" panose="020F0502020204030204" pitchFamily="34" charset="0"/>
                <a:cs typeface="Calibri" panose="020F0502020204030204" pitchFamily="34" charset="0"/>
              </a:rPr>
              <a:t>põhinõuetele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Vastavusdeklaratsiooni</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leiate</a:t>
            </a:r>
            <a:r>
              <a:rPr lang="en-GB" sz="600" dirty="0">
                <a:solidFill>
                  <a:srgbClr val="000000"/>
                </a:solidFill>
                <a:latin typeface="Calibri" panose="020F0502020204030204" pitchFamily="34" charset="0"/>
                <a:cs typeface="Calibri" panose="020F0502020204030204" pitchFamily="34" charset="0"/>
              </a:rPr>
              <a:t> </a:t>
            </a:r>
            <a:r>
              <a:rPr lang="en-GB" sz="600" dirty="0" err="1">
                <a:solidFill>
                  <a:srgbClr val="000000"/>
                </a:solidFill>
                <a:latin typeface="Calibri" panose="020F0502020204030204" pitchFamily="34" charset="0"/>
                <a:cs typeface="Calibri" panose="020F0502020204030204" pitchFamily="34" charset="0"/>
              </a:rPr>
              <a:t>veebilehelt</a:t>
            </a:r>
            <a:r>
              <a:rPr lang="en-GB" sz="600" dirty="0">
                <a:solidFill>
                  <a:srgbClr val="000000"/>
                </a:solidFill>
                <a:latin typeface="Calibri" panose="020F0502020204030204" pitchFamily="34" charset="0"/>
                <a:cs typeface="Calibri" panose="020F0502020204030204" pitchFamily="34" charset="0"/>
              </a:rPr>
              <a:t>: **.</a:t>
            </a:r>
            <a:endParaRPr kumimoji="0" lang="en-GB" sz="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2720860845"/>
              </p:ext>
            </p:extLst>
          </p:nvPr>
        </p:nvGraphicFramePr>
        <p:xfrm>
          <a:off x="1322752" y="7192262"/>
          <a:ext cx="4119257" cy="692656"/>
        </p:xfrm>
        <a:graphic>
          <a:graphicData uri="http://schemas.openxmlformats.org/drawingml/2006/table">
            <a:tbl>
              <a:tblPr firstRow="1" bandRow="1">
                <a:effectLst/>
                <a:tableStyleId>{5C22544A-7EE6-4342-B048-85BDC9FD1C3A}</a:tableStyleId>
              </a:tblPr>
              <a:tblGrid>
                <a:gridCol w="2225196">
                  <a:extLst>
                    <a:ext uri="{9D8B030D-6E8A-4147-A177-3AD203B41FA5}">
                      <a16:colId xmlns:a16="http://schemas.microsoft.com/office/drawing/2014/main" val="20000"/>
                    </a:ext>
                  </a:extLst>
                </a:gridCol>
                <a:gridCol w="1894061">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fr-FR" sz="600" b="1" dirty="0">
                        <a:ln>
                          <a:noFill/>
                        </a:ln>
                        <a:solidFill>
                          <a:schemeClr val="tx1"/>
                        </a:solidFill>
                        <a:latin typeface="Calibri"/>
                        <a:cs typeface="Calibri"/>
                      </a:endParaRPr>
                    </a:p>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1" name="ZoneTexte 40"/>
          <p:cNvSpPr txBox="1"/>
          <p:nvPr/>
        </p:nvSpPr>
        <p:spPr>
          <a:xfrm>
            <a:off x="6235681"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Calibri"/>
                <a:ea typeface="+mn-ea"/>
                <a:cs typeface="Calibri"/>
              </a:rPr>
              <a:t>v.20200610</a:t>
            </a:r>
          </a:p>
        </p:txBody>
      </p:sp>
      <p:sp>
        <p:nvSpPr>
          <p:cNvPr id="48" name="ZoneTexte 47"/>
          <p:cNvSpPr txBox="1"/>
          <p:nvPr/>
        </p:nvSpPr>
        <p:spPr>
          <a:xfrm>
            <a:off x="116632" y="615979"/>
            <a:ext cx="2412240" cy="40011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COMMANDER 8COPA</a:t>
            </a:r>
          </a:p>
          <a:p>
            <a:pPr lvl="0">
              <a:defRPr/>
            </a:pPr>
            <a:r>
              <a:rPr lang="en-GB" sz="500" b="1" dirty="0">
                <a:solidFill>
                  <a:srgbClr val="000000"/>
                </a:solidFill>
                <a:latin typeface="+mj-lt"/>
                <a:cs typeface="Calibri"/>
              </a:rPr>
              <a:t>10</a:t>
            </a:r>
            <a:r>
              <a:rPr kumimoji="0" lang="en-GB" sz="500" b="1" i="0" u="none" strike="noStrike" kern="1200" cap="none" spc="0" normalizeH="0" baseline="0" noProof="0" dirty="0">
                <a:ln>
                  <a:noFill/>
                </a:ln>
                <a:solidFill>
                  <a:srgbClr val="000000"/>
                </a:solidFill>
                <a:effectLst/>
                <a:uLnTx/>
                <a:uFillTx/>
                <a:latin typeface="+mj-lt"/>
                <a:ea typeface="+mn-ea"/>
                <a:cs typeface="Calibri"/>
              </a:rPr>
              <a:t>0% </a:t>
            </a:r>
            <a:r>
              <a:rPr lang="en-GB" sz="500" b="1" dirty="0">
                <a:solidFill>
                  <a:srgbClr val="000000"/>
                </a:solidFill>
                <a:latin typeface="+mj-lt"/>
                <a:cs typeface="Calibri"/>
              </a:rPr>
              <a:t>P</a:t>
            </a:r>
            <a:r>
              <a:rPr kumimoji="0" lang="en-GB" sz="500" b="1" i="0" u="none" strike="noStrike" kern="1200" cap="none" spc="0" normalizeH="0" baseline="0" noProof="0" dirty="0" err="1">
                <a:ln>
                  <a:noFill/>
                </a:ln>
                <a:solidFill>
                  <a:srgbClr val="000000"/>
                </a:solidFill>
                <a:effectLst/>
                <a:uLnTx/>
                <a:uFillTx/>
                <a:latin typeface="+mj-lt"/>
                <a:ea typeface="+mn-ea"/>
                <a:cs typeface="Calibri"/>
              </a:rPr>
              <a:t>uuvill</a:t>
            </a:r>
            <a:r>
              <a:rPr lang="en-GB" sz="500" b="1" dirty="0">
                <a:solidFill>
                  <a:srgbClr val="000000"/>
                </a:solidFill>
                <a:latin typeface="+mj-lt"/>
                <a:cs typeface="Calibri"/>
              </a:rPr>
              <a:t> </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sp>
        <p:nvSpPr>
          <p:cNvPr id="21" name="ZoneTexte 20">
            <a:extLst>
              <a:ext uri="{FF2B5EF4-FFF2-40B4-BE49-F238E27FC236}">
                <a16:creationId xmlns:a16="http://schemas.microsoft.com/office/drawing/2014/main" id="{EE6C0DCF-56A9-4ACA-8D4D-FC066FA31212}"/>
              </a:ext>
            </a:extLst>
          </p:cNvPr>
          <p:cNvSpPr txBox="1"/>
          <p:nvPr/>
        </p:nvSpPr>
        <p:spPr>
          <a:xfrm>
            <a:off x="2546405" y="67489"/>
            <a:ext cx="1765227" cy="276999"/>
          </a:xfrm>
          <a:prstGeom prst="rect">
            <a:avLst/>
          </a:prstGeom>
          <a:noFill/>
          <a:ln w="3175">
            <a:noFill/>
          </a:ln>
        </p:spPr>
        <p:txBody>
          <a:bodyPr wrap="none">
            <a:spAutoFit/>
          </a:bodyPr>
          <a:lstStyle/>
          <a:p>
            <a:pPr algn="ctr"/>
            <a:r>
              <a:rPr lang="fi-FI" sz="1200" b="1" dirty="0"/>
              <a:t>Püksid </a:t>
            </a:r>
            <a:r>
              <a:rPr lang="en-GB" sz="1200" b="1" dirty="0"/>
              <a:t>COMMANDER</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43" name="Groupe 42">
            <a:extLst>
              <a:ext uri="{FF2B5EF4-FFF2-40B4-BE49-F238E27FC236}">
                <a16:creationId xmlns:a16="http://schemas.microsoft.com/office/drawing/2014/main" id="{A33E1B60-28A9-4482-AF19-8CDBD196D808}"/>
              </a:ext>
            </a:extLst>
          </p:cNvPr>
          <p:cNvGrpSpPr/>
          <p:nvPr/>
        </p:nvGrpSpPr>
        <p:grpSpPr>
          <a:xfrm>
            <a:off x="3824969" y="3352800"/>
            <a:ext cx="1384012" cy="236899"/>
            <a:chOff x="637356" y="2836135"/>
            <a:chExt cx="1737256" cy="297363"/>
          </a:xfrm>
        </p:grpSpPr>
        <p:grpSp>
          <p:nvGrpSpPr>
            <p:cNvPr id="44" name="Groupe 43">
              <a:extLst>
                <a:ext uri="{FF2B5EF4-FFF2-40B4-BE49-F238E27FC236}">
                  <a16:creationId xmlns:a16="http://schemas.microsoft.com/office/drawing/2014/main" id="{BE6BD009-7E86-4C9C-AD2F-F0DB9916C803}"/>
                </a:ext>
              </a:extLst>
            </p:cNvPr>
            <p:cNvGrpSpPr/>
            <p:nvPr/>
          </p:nvGrpSpPr>
          <p:grpSpPr>
            <a:xfrm>
              <a:off x="702350" y="2836135"/>
              <a:ext cx="1672262" cy="297363"/>
              <a:chOff x="682021" y="2758182"/>
              <a:chExt cx="1672262" cy="297363"/>
            </a:xfrm>
          </p:grpSpPr>
          <p:grpSp>
            <p:nvGrpSpPr>
              <p:cNvPr id="51" name="Groupe 34">
                <a:extLst>
                  <a:ext uri="{FF2B5EF4-FFF2-40B4-BE49-F238E27FC236}">
                    <a16:creationId xmlns:a16="http://schemas.microsoft.com/office/drawing/2014/main" id="{EA6D8E39-8044-4D47-9710-671F24EEDA51}"/>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id="{19ACE7E5-6BF9-4687-B08D-92F9B282D0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id="{9694C033-9D4D-4484-8631-A71BC10FC4A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id="{C6576EBE-4ADE-4F2C-833C-4967D8EEA67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id="{FAD94FC5-B321-4A0C-8D64-9301E09EE44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id="{595C5608-124E-453C-A326-C9A61DCD24F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3" name="Rectangle 52">
                <a:extLst>
                  <a:ext uri="{FF2B5EF4-FFF2-40B4-BE49-F238E27FC236}">
                    <a16:creationId xmlns:a16="http://schemas.microsoft.com/office/drawing/2014/main" id="{E6A872CB-3FAB-49DC-9C85-58C34550557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5" name="Image 54">
                <a:extLst>
                  <a:ext uri="{FF2B5EF4-FFF2-40B4-BE49-F238E27FC236}">
                    <a16:creationId xmlns:a16="http://schemas.microsoft.com/office/drawing/2014/main" id="{362D2669-8CAC-44E4-825F-0DC1F77501B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6" name="Image 55">
                <a:extLst>
                  <a:ext uri="{FF2B5EF4-FFF2-40B4-BE49-F238E27FC236}">
                    <a16:creationId xmlns:a16="http://schemas.microsoft.com/office/drawing/2014/main" id="{A0E5528D-F20A-43A6-A2BA-25197BBEBC4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7" name="Image 56">
                <a:extLst>
                  <a:ext uri="{FF2B5EF4-FFF2-40B4-BE49-F238E27FC236}">
                    <a16:creationId xmlns:a16="http://schemas.microsoft.com/office/drawing/2014/main" id="{661BC1F0-D630-4DCE-A787-0C20749FB63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5" name="Rectangle 44">
              <a:extLst>
                <a:ext uri="{FF2B5EF4-FFF2-40B4-BE49-F238E27FC236}">
                  <a16:creationId xmlns:a16="http://schemas.microsoft.com/office/drawing/2014/main" id="{46D6716E-BCE4-45F4-8EE3-F5914E89D052}"/>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6" name="Image 45">
              <a:extLst>
                <a:ext uri="{FF2B5EF4-FFF2-40B4-BE49-F238E27FC236}">
                  <a16:creationId xmlns:a16="http://schemas.microsoft.com/office/drawing/2014/main" id="{3854CEE8-1B2F-4F0D-AA10-C2372D2287E3}"/>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pic>
        <p:nvPicPr>
          <p:cNvPr id="67" name="Image 66">
            <a:extLst>
              <a:ext uri="{FF2B5EF4-FFF2-40B4-BE49-F238E27FC236}">
                <a16:creationId xmlns:a16="http://schemas.microsoft.com/office/drawing/2014/main" id="{1A0E8957-8766-4AD6-AA7F-79E1BB7AF1C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19752" y="8001000"/>
            <a:ext cx="836628" cy="1405731"/>
          </a:xfrm>
          <a:prstGeom prst="rect">
            <a:avLst/>
          </a:prstGeom>
        </p:spPr>
      </p:pic>
      <p:graphicFrame>
        <p:nvGraphicFramePr>
          <p:cNvPr id="29" name="Tableau 42">
            <a:extLst>
              <a:ext uri="{FF2B5EF4-FFF2-40B4-BE49-F238E27FC236}">
                <a16:creationId xmlns:a16="http://schemas.microsoft.com/office/drawing/2014/main" id="{3FBA8A78-9AEB-42F9-8F38-BD04D10D2941}"/>
              </a:ext>
            </a:extLst>
          </p:cNvPr>
          <p:cNvGraphicFramePr>
            <a:graphicFrameLocks noGrp="1"/>
          </p:cNvGraphicFramePr>
          <p:nvPr>
            <p:extLst>
              <p:ext uri="{D42A27DB-BD31-4B8C-83A1-F6EECF244321}">
                <p14:modId xmlns:p14="http://schemas.microsoft.com/office/powerpoint/2010/main" val="1638707234"/>
              </p:ext>
            </p:extLst>
          </p:nvPr>
        </p:nvGraphicFramePr>
        <p:xfrm>
          <a:off x="1464215" y="8195405"/>
          <a:ext cx="5026953" cy="1016919"/>
        </p:xfrm>
        <a:graphic>
          <a:graphicData uri="http://schemas.openxmlformats.org/drawingml/2006/table">
            <a:tbl>
              <a:tblPr/>
              <a:tblGrid>
                <a:gridCol w="270950">
                  <a:extLst>
                    <a:ext uri="{9D8B030D-6E8A-4147-A177-3AD203B41FA5}">
                      <a16:colId xmlns:a16="http://schemas.microsoft.com/office/drawing/2014/main" val="20000"/>
                    </a:ext>
                  </a:extLst>
                </a:gridCol>
                <a:gridCol w="477458">
                  <a:extLst>
                    <a:ext uri="{9D8B030D-6E8A-4147-A177-3AD203B41FA5}">
                      <a16:colId xmlns:a16="http://schemas.microsoft.com/office/drawing/2014/main" val="20002"/>
                    </a:ext>
                  </a:extLst>
                </a:gridCol>
                <a:gridCol w="525435">
                  <a:extLst>
                    <a:ext uri="{9D8B030D-6E8A-4147-A177-3AD203B41FA5}">
                      <a16:colId xmlns:a16="http://schemas.microsoft.com/office/drawing/2014/main" val="1408141328"/>
                    </a:ext>
                  </a:extLst>
                </a:gridCol>
                <a:gridCol w="476509">
                  <a:extLst>
                    <a:ext uri="{9D8B030D-6E8A-4147-A177-3AD203B41FA5}">
                      <a16:colId xmlns:a16="http://schemas.microsoft.com/office/drawing/2014/main" val="405893863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533400">
                  <a:extLst>
                    <a:ext uri="{9D8B030D-6E8A-4147-A177-3AD203B41FA5}">
                      <a16:colId xmlns:a16="http://schemas.microsoft.com/office/drawing/2014/main" val="2716381942"/>
                    </a:ext>
                  </a:extLst>
                </a:gridCol>
                <a:gridCol w="609601">
                  <a:extLst>
                    <a:ext uri="{9D8B030D-6E8A-4147-A177-3AD203B41FA5}">
                      <a16:colId xmlns:a16="http://schemas.microsoft.com/office/drawing/2014/main" val="481669649"/>
                    </a:ext>
                  </a:extLst>
                </a:gridCol>
              </a:tblGrid>
              <a:tr h="303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700" b="1" i="0" u="none" strike="noStrike" dirty="0">
                          <a:solidFill>
                            <a:srgbClr val="000000"/>
                          </a:solidFill>
                          <a:effectLst/>
                          <a:latin typeface="Arial" panose="020B0604020202020204" pitchFamily="34" charset="0"/>
                        </a:rPr>
                        <a: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dirty="0">
                          <a:solidFill>
                            <a:srgbClr val="000000"/>
                          </a:solidFill>
                          <a:effectLst/>
                          <a:latin typeface="Arial" panose="020B0604020202020204" pitchFamily="34" charset="0"/>
                        </a:rPr>
                        <a:t>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2XL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3XL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4XL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5XL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700" b="1" i="0" u="none" strike="noStrike">
                          <a:solidFill>
                            <a:srgbClr val="000000"/>
                          </a:solidFill>
                          <a:effectLst/>
                          <a:latin typeface="Arial" panose="020B0604020202020204" pitchFamily="34" charset="0"/>
                        </a:rPr>
                        <a:t>6XL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59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l" rtl="0" fontAlgn="ctr"/>
                      <a:r>
                        <a:rPr lang="en-US" sz="450" b="0" i="0" u="none" strike="noStrike">
                          <a:solidFill>
                            <a:srgbClr val="000000"/>
                          </a:solidFill>
                          <a:effectLst/>
                          <a:latin typeface="Arial" panose="020B0604020202020204" pitchFamily="34" charset="0"/>
                        </a:rPr>
                        <a:t>8COPAS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450" b="0" i="0" u="none" strike="noStrike" dirty="0">
                          <a:solidFill>
                            <a:srgbClr val="000000"/>
                          </a:solidFill>
                          <a:effectLst/>
                          <a:latin typeface="Arial" panose="020B0604020202020204" pitchFamily="34" charset="0"/>
                        </a:rPr>
                        <a:t>8COPAXXXXXXL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156-164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164-172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172-180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180-188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188-196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196-204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388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77-84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85-92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93-100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a:solidFill>
                            <a:srgbClr val="000000"/>
                          </a:solidFill>
                          <a:effectLst/>
                          <a:latin typeface="Arial" panose="020B0604020202020204" pitchFamily="34" charset="0"/>
                        </a:rPr>
                        <a:t>101-108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109 - 116</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117 - 124</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125 - 132</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133-140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500" b="0" i="0" u="none" strike="noStrike" dirty="0">
                          <a:solidFill>
                            <a:srgbClr val="000000"/>
                          </a:solidFill>
                          <a:effectLst/>
                          <a:latin typeface="Arial" panose="020B0604020202020204" pitchFamily="34" charset="0"/>
                        </a:rPr>
                        <a:t>141-148</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eate a new document." ma:contentTypeScope="" ma:versionID="0450d445efc2152cfaf47487ff2f8b8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dc8bf9c574c849e34131c9d1c731b7d3"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D8AA3D-09C6-4672-BC08-4475407219D5}"/>
</file>

<file path=customXml/itemProps2.xml><?xml version="1.0" encoding="utf-8"?>
<ds:datastoreItem xmlns:ds="http://schemas.openxmlformats.org/officeDocument/2006/customXml" ds:itemID="{2751EA09-7BCD-4B41-B0E2-480D075E23AF}">
  <ds:schemaRefs>
    <ds:schemaRef ds:uri="http://schemas.microsoft.com/sharepoint/v3/contenttype/forms"/>
  </ds:schemaRefs>
</ds:datastoreItem>
</file>

<file path=customXml/itemProps3.xml><?xml version="1.0" encoding="utf-8"?>
<ds:datastoreItem xmlns:ds="http://schemas.openxmlformats.org/officeDocument/2006/customXml" ds:itemID="{8AD869FE-333E-4F15-A4B9-6D3798F734EA}">
  <ds:schemaRefs>
    <ds:schemaRef ds:uri="http://schemas.microsoft.com/office/2006/documentManagement/types"/>
    <ds:schemaRef ds:uri="http://schemas.microsoft.com/office/2006/metadata/properties"/>
    <ds:schemaRef ds:uri="http://purl.org/dc/elements/1.1/"/>
    <ds:schemaRef ds:uri="ef1abdbd-6a5c-41dc-934d-cce9d977be83"/>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2878</TotalTime>
  <Words>11642</Words>
  <Application>Microsoft Office PowerPoint</Application>
  <PresentationFormat>A4 Paper (210x297 mm)</PresentationFormat>
  <Paragraphs>1165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243</cp:revision>
  <cp:lastPrinted>2014-09-17T12:15:28Z</cp:lastPrinted>
  <dcterms:created xsi:type="dcterms:W3CDTF">2006-06-27T13:40:27Z</dcterms:created>
  <dcterms:modified xsi:type="dcterms:W3CDTF">2021-03-02T07:48:56Z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