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8" r:id="rId5"/>
    <p:sldId id="259" r:id="rId6"/>
    <p:sldId id="260" r:id="rId7"/>
    <p:sldId id="261" r:id="rId8"/>
    <p:sldId id="262" r:id="rId9"/>
  </p:sldIdLst>
  <p:sldSz cx="6858000" cy="9906000" type="A4"/>
  <p:notesSz cx="7099300" cy="10234613"/>
  <p:defaultTex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DA0C76A-43E6-48B1-AABF-2497847F5C7D}" v="45" dt="2020-06-12T09:54:10.74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852" autoAdjust="0"/>
    <p:restoredTop sz="94671" autoAdjust="0"/>
  </p:normalViewPr>
  <p:slideViewPr>
    <p:cSldViewPr>
      <p:cViewPr>
        <p:scale>
          <a:sx n="142" d="100"/>
          <a:sy n="142" d="100"/>
        </p:scale>
        <p:origin x="2298" y="102"/>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éline SESTIER" userId="10e2c33c-37c9-4f21-bb43-36432bb0465d" providerId="ADAL" clId="{10323558-74D1-49B9-878D-D680727C5B5A}"/>
    <pc:docChg chg="custSel modSld">
      <pc:chgData name="Céline SESTIER" userId="10e2c33c-37c9-4f21-bb43-36432bb0465d" providerId="ADAL" clId="{10323558-74D1-49B9-878D-D680727C5B5A}" dt="2020-06-12T09:54:10.728" v="204" actId="20577"/>
      <pc:docMkLst>
        <pc:docMk/>
      </pc:docMkLst>
      <pc:sldChg chg="delSp modSp">
        <pc:chgData name="Céline SESTIER" userId="10e2c33c-37c9-4f21-bb43-36432bb0465d" providerId="ADAL" clId="{10323558-74D1-49B9-878D-D680727C5B5A}" dt="2020-06-12T09:54:10.728" v="204" actId="20577"/>
        <pc:sldMkLst>
          <pc:docMk/>
          <pc:sldMk cId="0" sldId="258"/>
        </pc:sldMkLst>
        <pc:spChg chg="mod">
          <ac:chgData name="Céline SESTIER" userId="10e2c33c-37c9-4f21-bb43-36432bb0465d" providerId="ADAL" clId="{10323558-74D1-49B9-878D-D680727C5B5A}" dt="2020-06-12T09:51:23.119" v="174" actId="1076"/>
          <ac:spMkLst>
            <pc:docMk/>
            <pc:sldMk cId="0" sldId="258"/>
            <ac:spMk id="3" creationId="{F5B273DC-0F49-4C8C-BD29-AE34D4295729}"/>
          </ac:spMkLst>
        </pc:spChg>
        <pc:spChg chg="mod">
          <ac:chgData name="Céline SESTIER" userId="10e2c33c-37c9-4f21-bb43-36432bb0465d" providerId="ADAL" clId="{10323558-74D1-49B9-878D-D680727C5B5A}" dt="2020-06-12T09:43:35.615" v="83" actId="1076"/>
          <ac:spMkLst>
            <pc:docMk/>
            <pc:sldMk cId="0" sldId="258"/>
            <ac:spMk id="52" creationId="{3AEED6F3-C891-4F26-B4C6-030FB5CA79D3}"/>
          </ac:spMkLst>
        </pc:spChg>
        <pc:spChg chg="mod">
          <ac:chgData name="Céline SESTIER" userId="10e2c33c-37c9-4f21-bb43-36432bb0465d" providerId="ADAL" clId="{10323558-74D1-49B9-878D-D680727C5B5A}" dt="2020-06-12T09:43:35.615" v="83" actId="1076"/>
          <ac:spMkLst>
            <pc:docMk/>
            <pc:sldMk cId="0" sldId="258"/>
            <ac:spMk id="53" creationId="{CD6A2D38-7D10-4068-BFA9-278EDDA33118}"/>
          </ac:spMkLst>
        </pc:spChg>
        <pc:spChg chg="mod">
          <ac:chgData name="Céline SESTIER" userId="10e2c33c-37c9-4f21-bb43-36432bb0465d" providerId="ADAL" clId="{10323558-74D1-49B9-878D-D680727C5B5A}" dt="2020-06-12T09:51:23.119" v="174" actId="1076"/>
          <ac:spMkLst>
            <pc:docMk/>
            <pc:sldMk cId="0" sldId="258"/>
            <ac:spMk id="56" creationId="{359A7231-08AD-48FB-A8B0-7AED4291BC0E}"/>
          </ac:spMkLst>
        </pc:spChg>
        <pc:spChg chg="mod">
          <ac:chgData name="Céline SESTIER" userId="10e2c33c-37c9-4f21-bb43-36432bb0465d" providerId="ADAL" clId="{10323558-74D1-49B9-878D-D680727C5B5A}" dt="2020-06-12T09:24:13.001" v="7" actId="20577"/>
          <ac:spMkLst>
            <pc:docMk/>
            <pc:sldMk cId="0" sldId="258"/>
            <ac:spMk id="2051" creationId="{00000000-0000-0000-0000-000000000000}"/>
          </ac:spMkLst>
        </pc:spChg>
        <pc:spChg chg="mod">
          <ac:chgData name="Céline SESTIER" userId="10e2c33c-37c9-4f21-bb43-36432bb0465d" providerId="ADAL" clId="{10323558-74D1-49B9-878D-D680727C5B5A}" dt="2020-06-12T09:53:56.561" v="196" actId="1076"/>
          <ac:spMkLst>
            <pc:docMk/>
            <pc:sldMk cId="0" sldId="258"/>
            <ac:spMk id="2103" creationId="{00000000-0000-0000-0000-000000000000}"/>
          </ac:spMkLst>
        </pc:spChg>
        <pc:spChg chg="mod">
          <ac:chgData name="Céline SESTIER" userId="10e2c33c-37c9-4f21-bb43-36432bb0465d" providerId="ADAL" clId="{10323558-74D1-49B9-878D-D680727C5B5A}" dt="2020-06-12T09:53:56.561" v="196" actId="1076"/>
          <ac:spMkLst>
            <pc:docMk/>
            <pc:sldMk cId="0" sldId="258"/>
            <ac:spMk id="2104" creationId="{00000000-0000-0000-0000-000000000000}"/>
          </ac:spMkLst>
        </pc:spChg>
        <pc:spChg chg="mod">
          <ac:chgData name="Céline SESTIER" userId="10e2c33c-37c9-4f21-bb43-36432bb0465d" providerId="ADAL" clId="{10323558-74D1-49B9-878D-D680727C5B5A}" dt="2020-06-12T09:53:13.660" v="189" actId="1076"/>
          <ac:spMkLst>
            <pc:docMk/>
            <pc:sldMk cId="0" sldId="258"/>
            <ac:spMk id="2105" creationId="{00000000-0000-0000-0000-000000000000}"/>
          </ac:spMkLst>
        </pc:spChg>
        <pc:spChg chg="mod">
          <ac:chgData name="Céline SESTIER" userId="10e2c33c-37c9-4f21-bb43-36432bb0465d" providerId="ADAL" clId="{10323558-74D1-49B9-878D-D680727C5B5A}" dt="2020-06-12T09:53:58.974" v="197" actId="1076"/>
          <ac:spMkLst>
            <pc:docMk/>
            <pc:sldMk cId="0" sldId="258"/>
            <ac:spMk id="2106" creationId="{00000000-0000-0000-0000-000000000000}"/>
          </ac:spMkLst>
        </pc:spChg>
        <pc:spChg chg="mod">
          <ac:chgData name="Céline SESTIER" userId="10e2c33c-37c9-4f21-bb43-36432bb0465d" providerId="ADAL" clId="{10323558-74D1-49B9-878D-D680727C5B5A}" dt="2020-06-12T09:53:17.811" v="190" actId="1076"/>
          <ac:spMkLst>
            <pc:docMk/>
            <pc:sldMk cId="0" sldId="258"/>
            <ac:spMk id="2108" creationId="{00000000-0000-0000-0000-000000000000}"/>
          </ac:spMkLst>
        </pc:spChg>
        <pc:spChg chg="mod">
          <ac:chgData name="Céline SESTIER" userId="10e2c33c-37c9-4f21-bb43-36432bb0465d" providerId="ADAL" clId="{10323558-74D1-49B9-878D-D680727C5B5A}" dt="2020-06-12T09:43:35.615" v="83" actId="1076"/>
          <ac:spMkLst>
            <pc:docMk/>
            <pc:sldMk cId="0" sldId="258"/>
            <ac:spMk id="2109" creationId="{00000000-0000-0000-0000-000000000000}"/>
          </ac:spMkLst>
        </pc:spChg>
        <pc:spChg chg="mod">
          <ac:chgData name="Céline SESTIER" userId="10e2c33c-37c9-4f21-bb43-36432bb0465d" providerId="ADAL" clId="{10323558-74D1-49B9-878D-D680727C5B5A}" dt="2020-06-12T09:43:23.207" v="82" actId="1076"/>
          <ac:spMkLst>
            <pc:docMk/>
            <pc:sldMk cId="0" sldId="258"/>
            <ac:spMk id="2110" creationId="{00000000-0000-0000-0000-000000000000}"/>
          </ac:spMkLst>
        </pc:spChg>
        <pc:spChg chg="mod">
          <ac:chgData name="Céline SESTIER" userId="10e2c33c-37c9-4f21-bb43-36432bb0465d" providerId="ADAL" clId="{10323558-74D1-49B9-878D-D680727C5B5A}" dt="2020-06-12T09:43:23.207" v="82" actId="1076"/>
          <ac:spMkLst>
            <pc:docMk/>
            <pc:sldMk cId="0" sldId="258"/>
            <ac:spMk id="2111" creationId="{00000000-0000-0000-0000-000000000000}"/>
          </ac:spMkLst>
        </pc:spChg>
        <pc:spChg chg="mod">
          <ac:chgData name="Céline SESTIER" userId="10e2c33c-37c9-4f21-bb43-36432bb0465d" providerId="ADAL" clId="{10323558-74D1-49B9-878D-D680727C5B5A}" dt="2020-06-12T09:43:23.207" v="82" actId="1076"/>
          <ac:spMkLst>
            <pc:docMk/>
            <pc:sldMk cId="0" sldId="258"/>
            <ac:spMk id="2139" creationId="{00000000-0000-0000-0000-000000000000}"/>
          </ac:spMkLst>
        </pc:spChg>
        <pc:spChg chg="del">
          <ac:chgData name="Céline SESTIER" userId="10e2c33c-37c9-4f21-bb43-36432bb0465d" providerId="ADAL" clId="{10323558-74D1-49B9-878D-D680727C5B5A}" dt="2020-06-12T09:42:52.793" v="72" actId="478"/>
          <ac:spMkLst>
            <pc:docMk/>
            <pc:sldMk cId="0" sldId="258"/>
            <ac:spMk id="2141" creationId="{00000000-0000-0000-0000-000000000000}"/>
          </ac:spMkLst>
        </pc:spChg>
        <pc:spChg chg="del">
          <ac:chgData name="Céline SESTIER" userId="10e2c33c-37c9-4f21-bb43-36432bb0465d" providerId="ADAL" clId="{10323558-74D1-49B9-878D-D680727C5B5A}" dt="2020-06-12T09:42:59.255" v="75" actId="478"/>
          <ac:spMkLst>
            <pc:docMk/>
            <pc:sldMk cId="0" sldId="258"/>
            <ac:spMk id="2142" creationId="{00000000-0000-0000-0000-000000000000}"/>
          </ac:spMkLst>
        </pc:spChg>
        <pc:spChg chg="del mod">
          <ac:chgData name="Céline SESTIER" userId="10e2c33c-37c9-4f21-bb43-36432bb0465d" providerId="ADAL" clId="{10323558-74D1-49B9-878D-D680727C5B5A}" dt="2020-06-12T09:43:03.908" v="77" actId="478"/>
          <ac:spMkLst>
            <pc:docMk/>
            <pc:sldMk cId="0" sldId="258"/>
            <ac:spMk id="2143" creationId="{00000000-0000-0000-0000-000000000000}"/>
          </ac:spMkLst>
        </pc:spChg>
        <pc:spChg chg="del">
          <ac:chgData name="Céline SESTIER" userId="10e2c33c-37c9-4f21-bb43-36432bb0465d" providerId="ADAL" clId="{10323558-74D1-49B9-878D-D680727C5B5A}" dt="2020-06-12T09:42:57.255" v="74" actId="478"/>
          <ac:spMkLst>
            <pc:docMk/>
            <pc:sldMk cId="0" sldId="258"/>
            <ac:spMk id="2144" creationId="{00000000-0000-0000-0000-000000000000}"/>
          </ac:spMkLst>
        </pc:spChg>
        <pc:spChg chg="del">
          <ac:chgData name="Céline SESTIER" userId="10e2c33c-37c9-4f21-bb43-36432bb0465d" providerId="ADAL" clId="{10323558-74D1-49B9-878D-D680727C5B5A}" dt="2020-06-12T09:43:11.020" v="80" actId="478"/>
          <ac:spMkLst>
            <pc:docMk/>
            <pc:sldMk cId="0" sldId="258"/>
            <ac:spMk id="2145" creationId="{00000000-0000-0000-0000-000000000000}"/>
          </ac:spMkLst>
        </pc:spChg>
        <pc:spChg chg="del mod">
          <ac:chgData name="Céline SESTIER" userId="10e2c33c-37c9-4f21-bb43-36432bb0465d" providerId="ADAL" clId="{10323558-74D1-49B9-878D-D680727C5B5A}" dt="2020-06-12T09:43:06.450" v="78" actId="478"/>
          <ac:spMkLst>
            <pc:docMk/>
            <pc:sldMk cId="0" sldId="258"/>
            <ac:spMk id="2146" creationId="{00000000-0000-0000-0000-000000000000}"/>
          </ac:spMkLst>
        </pc:spChg>
        <pc:spChg chg="del">
          <ac:chgData name="Céline SESTIER" userId="10e2c33c-37c9-4f21-bb43-36432bb0465d" providerId="ADAL" clId="{10323558-74D1-49B9-878D-D680727C5B5A}" dt="2020-06-12T09:43:13.303" v="81" actId="478"/>
          <ac:spMkLst>
            <pc:docMk/>
            <pc:sldMk cId="0" sldId="258"/>
            <ac:spMk id="2147" creationId="{00000000-0000-0000-0000-000000000000}"/>
          </ac:spMkLst>
        </pc:spChg>
        <pc:spChg chg="del mod">
          <ac:chgData name="Céline SESTIER" userId="10e2c33c-37c9-4f21-bb43-36432bb0465d" providerId="ADAL" clId="{10323558-74D1-49B9-878D-D680727C5B5A}" dt="2020-06-12T09:43:08.758" v="79" actId="478"/>
          <ac:spMkLst>
            <pc:docMk/>
            <pc:sldMk cId="0" sldId="258"/>
            <ac:spMk id="2148" creationId="{00000000-0000-0000-0000-000000000000}"/>
          </ac:spMkLst>
        </pc:spChg>
        <pc:spChg chg="del">
          <ac:chgData name="Céline SESTIER" userId="10e2c33c-37c9-4f21-bb43-36432bb0465d" providerId="ADAL" clId="{10323558-74D1-49B9-878D-D680727C5B5A}" dt="2020-06-12T09:44:03.089" v="86" actId="478"/>
          <ac:spMkLst>
            <pc:docMk/>
            <pc:sldMk cId="0" sldId="258"/>
            <ac:spMk id="2189" creationId="{00000000-0000-0000-0000-000000000000}"/>
          </ac:spMkLst>
        </pc:spChg>
        <pc:spChg chg="mod">
          <ac:chgData name="Céline SESTIER" userId="10e2c33c-37c9-4f21-bb43-36432bb0465d" providerId="ADAL" clId="{10323558-74D1-49B9-878D-D680727C5B5A}" dt="2020-06-12T09:43:35.615" v="83" actId="1076"/>
          <ac:spMkLst>
            <pc:docMk/>
            <pc:sldMk cId="0" sldId="258"/>
            <ac:spMk id="2190" creationId="{00000000-0000-0000-0000-000000000000}"/>
          </ac:spMkLst>
        </pc:spChg>
        <pc:spChg chg="mod">
          <ac:chgData name="Céline SESTIER" userId="10e2c33c-37c9-4f21-bb43-36432bb0465d" providerId="ADAL" clId="{10323558-74D1-49B9-878D-D680727C5B5A}" dt="2020-06-12T09:43:35.615" v="83" actId="1076"/>
          <ac:spMkLst>
            <pc:docMk/>
            <pc:sldMk cId="0" sldId="258"/>
            <ac:spMk id="2191" creationId="{00000000-0000-0000-0000-000000000000}"/>
          </ac:spMkLst>
        </pc:spChg>
        <pc:spChg chg="mod">
          <ac:chgData name="Céline SESTIER" userId="10e2c33c-37c9-4f21-bb43-36432bb0465d" providerId="ADAL" clId="{10323558-74D1-49B9-878D-D680727C5B5A}" dt="2020-06-12T09:43:35.615" v="83" actId="1076"/>
          <ac:spMkLst>
            <pc:docMk/>
            <pc:sldMk cId="0" sldId="258"/>
            <ac:spMk id="2192" creationId="{00000000-0000-0000-0000-000000000000}"/>
          </ac:spMkLst>
        </pc:spChg>
        <pc:spChg chg="mod">
          <ac:chgData name="Céline SESTIER" userId="10e2c33c-37c9-4f21-bb43-36432bb0465d" providerId="ADAL" clId="{10323558-74D1-49B9-878D-D680727C5B5A}" dt="2020-06-12T09:43:35.615" v="83" actId="1076"/>
          <ac:spMkLst>
            <pc:docMk/>
            <pc:sldMk cId="0" sldId="258"/>
            <ac:spMk id="2193" creationId="{00000000-0000-0000-0000-000000000000}"/>
          </ac:spMkLst>
        </pc:spChg>
        <pc:spChg chg="mod">
          <ac:chgData name="Céline SESTIER" userId="10e2c33c-37c9-4f21-bb43-36432bb0465d" providerId="ADAL" clId="{10323558-74D1-49B9-878D-D680727C5B5A}" dt="2020-06-12T09:43:35.615" v="83" actId="1076"/>
          <ac:spMkLst>
            <pc:docMk/>
            <pc:sldMk cId="0" sldId="258"/>
            <ac:spMk id="2194" creationId="{00000000-0000-0000-0000-000000000000}"/>
          </ac:spMkLst>
        </pc:spChg>
        <pc:spChg chg="mod">
          <ac:chgData name="Céline SESTIER" userId="10e2c33c-37c9-4f21-bb43-36432bb0465d" providerId="ADAL" clId="{10323558-74D1-49B9-878D-D680727C5B5A}" dt="2020-06-12T09:43:35.615" v="83" actId="1076"/>
          <ac:spMkLst>
            <pc:docMk/>
            <pc:sldMk cId="0" sldId="258"/>
            <ac:spMk id="2195" creationId="{00000000-0000-0000-0000-000000000000}"/>
          </ac:spMkLst>
        </pc:spChg>
        <pc:spChg chg="mod">
          <ac:chgData name="Céline SESTIER" userId="10e2c33c-37c9-4f21-bb43-36432bb0465d" providerId="ADAL" clId="{10323558-74D1-49B9-878D-D680727C5B5A}" dt="2020-06-12T09:43:35.615" v="83" actId="1076"/>
          <ac:spMkLst>
            <pc:docMk/>
            <pc:sldMk cId="0" sldId="258"/>
            <ac:spMk id="2196" creationId="{00000000-0000-0000-0000-000000000000}"/>
          </ac:spMkLst>
        </pc:spChg>
        <pc:spChg chg="mod">
          <ac:chgData name="Céline SESTIER" userId="10e2c33c-37c9-4f21-bb43-36432bb0465d" providerId="ADAL" clId="{10323558-74D1-49B9-878D-D680727C5B5A}" dt="2020-06-12T09:43:35.615" v="83" actId="1076"/>
          <ac:spMkLst>
            <pc:docMk/>
            <pc:sldMk cId="0" sldId="258"/>
            <ac:spMk id="2197" creationId="{00000000-0000-0000-0000-000000000000}"/>
          </ac:spMkLst>
        </pc:spChg>
        <pc:spChg chg="mod">
          <ac:chgData name="Céline SESTIER" userId="10e2c33c-37c9-4f21-bb43-36432bb0465d" providerId="ADAL" clId="{10323558-74D1-49B9-878D-D680727C5B5A}" dt="2020-06-12T09:53:33.296" v="193" actId="1076"/>
          <ac:spMkLst>
            <pc:docMk/>
            <pc:sldMk cId="0" sldId="258"/>
            <ac:spMk id="2199" creationId="{00000000-0000-0000-0000-000000000000}"/>
          </ac:spMkLst>
        </pc:spChg>
        <pc:spChg chg="mod">
          <ac:chgData name="Céline SESTIER" userId="10e2c33c-37c9-4f21-bb43-36432bb0465d" providerId="ADAL" clId="{10323558-74D1-49B9-878D-D680727C5B5A}" dt="2020-06-12T09:53:46.969" v="195" actId="1037"/>
          <ac:spMkLst>
            <pc:docMk/>
            <pc:sldMk cId="0" sldId="258"/>
            <ac:spMk id="2200" creationId="{00000000-0000-0000-0000-000000000000}"/>
          </ac:spMkLst>
        </pc:spChg>
        <pc:spChg chg="mod">
          <ac:chgData name="Céline SESTIER" userId="10e2c33c-37c9-4f21-bb43-36432bb0465d" providerId="ADAL" clId="{10323558-74D1-49B9-878D-D680727C5B5A}" dt="2020-06-12T09:24:22.595" v="15" actId="20577"/>
          <ac:spMkLst>
            <pc:docMk/>
            <pc:sldMk cId="0" sldId="258"/>
            <ac:spMk id="2201" creationId="{00000000-0000-0000-0000-000000000000}"/>
          </ac:spMkLst>
        </pc:spChg>
        <pc:spChg chg="mod">
          <ac:chgData name="Céline SESTIER" userId="10e2c33c-37c9-4f21-bb43-36432bb0465d" providerId="ADAL" clId="{10323558-74D1-49B9-878D-D680727C5B5A}" dt="2020-06-12T09:43:23.207" v="82" actId="1076"/>
          <ac:spMkLst>
            <pc:docMk/>
            <pc:sldMk cId="0" sldId="258"/>
            <ac:spMk id="2202" creationId="{00000000-0000-0000-0000-000000000000}"/>
          </ac:spMkLst>
        </pc:spChg>
        <pc:spChg chg="mod">
          <ac:chgData name="Céline SESTIER" userId="10e2c33c-37c9-4f21-bb43-36432bb0465d" providerId="ADAL" clId="{10323558-74D1-49B9-878D-D680727C5B5A}" dt="2020-06-12T09:43:23.207" v="82" actId="1076"/>
          <ac:spMkLst>
            <pc:docMk/>
            <pc:sldMk cId="0" sldId="258"/>
            <ac:spMk id="2203" creationId="{00000000-0000-0000-0000-000000000000}"/>
          </ac:spMkLst>
        </pc:spChg>
        <pc:spChg chg="mod">
          <ac:chgData name="Céline SESTIER" userId="10e2c33c-37c9-4f21-bb43-36432bb0465d" providerId="ADAL" clId="{10323558-74D1-49B9-878D-D680727C5B5A}" dt="2020-06-12T09:43:23.207" v="82" actId="1076"/>
          <ac:spMkLst>
            <pc:docMk/>
            <pc:sldMk cId="0" sldId="258"/>
            <ac:spMk id="2204" creationId="{00000000-0000-0000-0000-000000000000}"/>
          </ac:spMkLst>
        </pc:spChg>
        <pc:spChg chg="mod">
          <ac:chgData name="Céline SESTIER" userId="10e2c33c-37c9-4f21-bb43-36432bb0465d" providerId="ADAL" clId="{10323558-74D1-49B9-878D-D680727C5B5A}" dt="2020-06-12T09:54:01.547" v="200" actId="1035"/>
          <ac:spMkLst>
            <pc:docMk/>
            <pc:sldMk cId="0" sldId="258"/>
            <ac:spMk id="2206" creationId="{00000000-0000-0000-0000-000000000000}"/>
          </ac:spMkLst>
        </pc:spChg>
        <pc:spChg chg="mod">
          <ac:chgData name="Céline SESTIER" userId="10e2c33c-37c9-4f21-bb43-36432bb0465d" providerId="ADAL" clId="{10323558-74D1-49B9-878D-D680727C5B5A}" dt="2020-06-12T09:54:10.728" v="204" actId="20577"/>
          <ac:spMkLst>
            <pc:docMk/>
            <pc:sldMk cId="0" sldId="258"/>
            <ac:spMk id="2207" creationId="{00000000-0000-0000-0000-000000000000}"/>
          </ac:spMkLst>
        </pc:spChg>
        <pc:grpChg chg="mod">
          <ac:chgData name="Céline SESTIER" userId="10e2c33c-37c9-4f21-bb43-36432bb0465d" providerId="ADAL" clId="{10323558-74D1-49B9-878D-D680727C5B5A}" dt="2020-06-12T09:53:56.561" v="196" actId="1076"/>
          <ac:grpSpMkLst>
            <pc:docMk/>
            <pc:sldMk cId="0" sldId="258"/>
            <ac:grpSpMk id="2107" creationId="{00000000-0000-0000-0000-000000000000}"/>
          </ac:grpSpMkLst>
        </pc:grpChg>
        <pc:graphicFrameChg chg="mod modGraphic">
          <ac:chgData name="Céline SESTIER" userId="10e2c33c-37c9-4f21-bb43-36432bb0465d" providerId="ADAL" clId="{10323558-74D1-49B9-878D-D680727C5B5A}" dt="2020-06-12T09:53:42.064" v="194" actId="1076"/>
          <ac:graphicFrameMkLst>
            <pc:docMk/>
            <pc:sldMk cId="0" sldId="258"/>
            <ac:graphicFrameMk id="5245" creationId="{D4BA769A-541E-4800-BE27-810C13168B3E}"/>
          </ac:graphicFrameMkLst>
        </pc:graphicFrameChg>
        <pc:graphicFrameChg chg="mod">
          <ac:chgData name="Céline SESTIER" userId="10e2c33c-37c9-4f21-bb43-36432bb0465d" providerId="ADAL" clId="{10323558-74D1-49B9-878D-D680727C5B5A}" dt="2020-06-12T09:43:23.207" v="82" actId="1076"/>
          <ac:graphicFrameMkLst>
            <pc:docMk/>
            <pc:sldMk cId="0" sldId="258"/>
            <ac:graphicFrameMk id="5462" creationId="{482DE372-2CFA-4C1E-A0D7-6FE82C01A039}"/>
          </ac:graphicFrameMkLst>
        </pc:graphicFrameChg>
        <pc:graphicFrameChg chg="del">
          <ac:chgData name="Céline SESTIER" userId="10e2c33c-37c9-4f21-bb43-36432bb0465d" providerId="ADAL" clId="{10323558-74D1-49B9-878D-D680727C5B5A}" dt="2020-06-12T09:44:00.451" v="85" actId="478"/>
          <ac:graphicFrameMkLst>
            <pc:docMk/>
            <pc:sldMk cId="0" sldId="258"/>
            <ac:graphicFrameMk id="5499" creationId="{29C160F9-9E2E-4F43-9F8C-1C5E56DCCAB5}"/>
          </ac:graphicFrameMkLst>
        </pc:graphicFrameChg>
        <pc:picChg chg="mod">
          <ac:chgData name="Céline SESTIER" userId="10e2c33c-37c9-4f21-bb43-36432bb0465d" providerId="ADAL" clId="{10323558-74D1-49B9-878D-D680727C5B5A}" dt="2020-06-12T09:53:56.561" v="196" actId="1076"/>
          <ac:picMkLst>
            <pc:docMk/>
            <pc:sldMk cId="0" sldId="258"/>
            <ac:picMk id="57" creationId="{4F45B59F-C495-436C-8313-389CB2F492F8}"/>
          </ac:picMkLst>
        </pc:picChg>
        <pc:picChg chg="mod">
          <ac:chgData name="Céline SESTIER" userId="10e2c33c-37c9-4f21-bb43-36432bb0465d" providerId="ADAL" clId="{10323558-74D1-49B9-878D-D680727C5B5A}" dt="2020-06-12T09:51:23.119" v="174" actId="1076"/>
          <ac:picMkLst>
            <pc:docMk/>
            <pc:sldMk cId="0" sldId="258"/>
            <ac:picMk id="1026" creationId="{8DDD37C4-87B1-46F2-B0E7-357BD4E90516}"/>
          </ac:picMkLst>
        </pc:picChg>
        <pc:picChg chg="mod">
          <ac:chgData name="Céline SESTIER" userId="10e2c33c-37c9-4f21-bb43-36432bb0465d" providerId="ADAL" clId="{10323558-74D1-49B9-878D-D680727C5B5A}" dt="2020-06-12T09:53:56.561" v="196" actId="1076"/>
          <ac:picMkLst>
            <pc:docMk/>
            <pc:sldMk cId="0" sldId="258"/>
            <ac:picMk id="2052" creationId="{00000000-0000-0000-0000-000000000000}"/>
          </ac:picMkLst>
        </pc:picChg>
        <pc:picChg chg="del">
          <ac:chgData name="Céline SESTIER" userId="10e2c33c-37c9-4f21-bb43-36432bb0465d" providerId="ADAL" clId="{10323558-74D1-49B9-878D-D680727C5B5A}" dt="2020-06-12T09:42:54.372" v="73" actId="478"/>
          <ac:picMkLst>
            <pc:docMk/>
            <pc:sldMk cId="0" sldId="258"/>
            <ac:picMk id="2140" creationId="{00000000-0000-0000-0000-000000000000}"/>
          </ac:picMkLst>
        </pc:picChg>
        <pc:picChg chg="mod">
          <ac:chgData name="Céline SESTIER" userId="10e2c33c-37c9-4f21-bb43-36432bb0465d" providerId="ADAL" clId="{10323558-74D1-49B9-878D-D680727C5B5A}" dt="2020-06-12T09:43:35.615" v="83" actId="1076"/>
          <ac:picMkLst>
            <pc:docMk/>
            <pc:sldMk cId="0" sldId="258"/>
            <ac:picMk id="2198" creationId="{00000000-0000-0000-0000-000000000000}"/>
          </ac:picMkLst>
        </pc:picChg>
        <pc:picChg chg="mod">
          <ac:chgData name="Céline SESTIER" userId="10e2c33c-37c9-4f21-bb43-36432bb0465d" providerId="ADAL" clId="{10323558-74D1-49B9-878D-D680727C5B5A}" dt="2020-06-12T09:43:23.207" v="82" actId="1076"/>
          <ac:picMkLst>
            <pc:docMk/>
            <pc:sldMk cId="0" sldId="258"/>
            <ac:picMk id="2205" creationId="{00000000-0000-0000-0000-000000000000}"/>
          </ac:picMkLst>
        </pc:picChg>
      </pc:sldChg>
      <pc:sldChg chg="modSp">
        <pc:chgData name="Céline SESTIER" userId="10e2c33c-37c9-4f21-bb43-36432bb0465d" providerId="ADAL" clId="{10323558-74D1-49B9-878D-D680727C5B5A}" dt="2020-06-12T09:35:57.671" v="33" actId="14100"/>
        <pc:sldMkLst>
          <pc:docMk/>
          <pc:sldMk cId="0" sldId="259"/>
        </pc:sldMkLst>
        <pc:spChg chg="mod">
          <ac:chgData name="Céline SESTIER" userId="10e2c33c-37c9-4f21-bb43-36432bb0465d" providerId="ADAL" clId="{10323558-74D1-49B9-878D-D680727C5B5A}" dt="2020-06-12T09:27:14.757" v="24" actId="20577"/>
          <ac:spMkLst>
            <pc:docMk/>
            <pc:sldMk cId="0" sldId="259"/>
            <ac:spMk id="3074" creationId="{00000000-0000-0000-0000-000000000000}"/>
          </ac:spMkLst>
        </pc:spChg>
        <pc:spChg chg="mod">
          <ac:chgData name="Céline SESTIER" userId="10e2c33c-37c9-4f21-bb43-36432bb0465d" providerId="ADAL" clId="{10323558-74D1-49B9-878D-D680727C5B5A}" dt="2020-06-12T09:28:05.071" v="25" actId="20577"/>
          <ac:spMkLst>
            <pc:docMk/>
            <pc:sldMk cId="0" sldId="259"/>
            <ac:spMk id="3075" creationId="{00000000-0000-0000-0000-000000000000}"/>
          </ac:spMkLst>
        </pc:spChg>
        <pc:spChg chg="mod">
          <ac:chgData name="Céline SESTIER" userId="10e2c33c-37c9-4f21-bb43-36432bb0465d" providerId="ADAL" clId="{10323558-74D1-49B9-878D-D680727C5B5A}" dt="2020-06-12T09:33:17.727" v="28" actId="20577"/>
          <ac:spMkLst>
            <pc:docMk/>
            <pc:sldMk cId="0" sldId="259"/>
            <ac:spMk id="3076" creationId="{00000000-0000-0000-0000-000000000000}"/>
          </ac:spMkLst>
        </pc:spChg>
        <pc:spChg chg="mod">
          <ac:chgData name="Céline SESTIER" userId="10e2c33c-37c9-4f21-bb43-36432bb0465d" providerId="ADAL" clId="{10323558-74D1-49B9-878D-D680727C5B5A}" dt="2020-06-12T09:31:14.487" v="26" actId="20577"/>
          <ac:spMkLst>
            <pc:docMk/>
            <pc:sldMk cId="0" sldId="259"/>
            <ac:spMk id="3077" creationId="{00000000-0000-0000-0000-000000000000}"/>
          </ac:spMkLst>
        </pc:spChg>
        <pc:spChg chg="mod">
          <ac:chgData name="Céline SESTIER" userId="10e2c33c-37c9-4f21-bb43-36432bb0465d" providerId="ADAL" clId="{10323558-74D1-49B9-878D-D680727C5B5A}" dt="2020-06-12T09:34:59.346" v="31" actId="20577"/>
          <ac:spMkLst>
            <pc:docMk/>
            <pc:sldMk cId="0" sldId="259"/>
            <ac:spMk id="3082" creationId="{00000000-0000-0000-0000-000000000000}"/>
          </ac:spMkLst>
        </pc:spChg>
        <pc:spChg chg="mod">
          <ac:chgData name="Céline SESTIER" userId="10e2c33c-37c9-4f21-bb43-36432bb0465d" providerId="ADAL" clId="{10323558-74D1-49B9-878D-D680727C5B5A}" dt="2020-06-12T09:35:57.671" v="33" actId="14100"/>
          <ac:spMkLst>
            <pc:docMk/>
            <pc:sldMk cId="0" sldId="259"/>
            <ac:spMk id="3084" creationId="{00000000-0000-0000-0000-000000000000}"/>
          </ac:spMkLst>
        </pc:spChg>
      </pc:sldChg>
      <pc:sldChg chg="modSp">
        <pc:chgData name="Céline SESTIER" userId="10e2c33c-37c9-4f21-bb43-36432bb0465d" providerId="ADAL" clId="{10323558-74D1-49B9-878D-D680727C5B5A}" dt="2020-06-12T09:39:12.219" v="39" actId="20577"/>
        <pc:sldMkLst>
          <pc:docMk/>
          <pc:sldMk cId="0" sldId="260"/>
        </pc:sldMkLst>
        <pc:spChg chg="mod">
          <ac:chgData name="Céline SESTIER" userId="10e2c33c-37c9-4f21-bb43-36432bb0465d" providerId="ADAL" clId="{10323558-74D1-49B9-878D-D680727C5B5A}" dt="2020-06-12T09:37:07.754" v="35" actId="20577"/>
          <ac:spMkLst>
            <pc:docMk/>
            <pc:sldMk cId="0" sldId="260"/>
            <ac:spMk id="4098" creationId="{00000000-0000-0000-0000-000000000000}"/>
          </ac:spMkLst>
        </pc:spChg>
        <pc:spChg chg="mod">
          <ac:chgData name="Céline SESTIER" userId="10e2c33c-37c9-4f21-bb43-36432bb0465d" providerId="ADAL" clId="{10323558-74D1-49B9-878D-D680727C5B5A}" dt="2020-06-12T09:37:49.165" v="36" actId="20577"/>
          <ac:spMkLst>
            <pc:docMk/>
            <pc:sldMk cId="0" sldId="260"/>
            <ac:spMk id="4100" creationId="{00000000-0000-0000-0000-000000000000}"/>
          </ac:spMkLst>
        </pc:spChg>
        <pc:spChg chg="mod">
          <ac:chgData name="Céline SESTIER" userId="10e2c33c-37c9-4f21-bb43-36432bb0465d" providerId="ADAL" clId="{10323558-74D1-49B9-878D-D680727C5B5A}" dt="2020-06-12T09:38:39.663" v="37" actId="20577"/>
          <ac:spMkLst>
            <pc:docMk/>
            <pc:sldMk cId="0" sldId="260"/>
            <ac:spMk id="4102" creationId="{00000000-0000-0000-0000-000000000000}"/>
          </ac:spMkLst>
        </pc:spChg>
        <pc:spChg chg="mod">
          <ac:chgData name="Céline SESTIER" userId="10e2c33c-37c9-4f21-bb43-36432bb0465d" providerId="ADAL" clId="{10323558-74D1-49B9-878D-D680727C5B5A}" dt="2020-06-12T09:38:59.033" v="38" actId="20577"/>
          <ac:spMkLst>
            <pc:docMk/>
            <pc:sldMk cId="0" sldId="260"/>
            <ac:spMk id="4104" creationId="{00000000-0000-0000-0000-000000000000}"/>
          </ac:spMkLst>
        </pc:spChg>
        <pc:spChg chg="mod">
          <ac:chgData name="Céline SESTIER" userId="10e2c33c-37c9-4f21-bb43-36432bb0465d" providerId="ADAL" clId="{10323558-74D1-49B9-878D-D680727C5B5A}" dt="2020-06-12T09:39:12.219" v="39" actId="20577"/>
          <ac:spMkLst>
            <pc:docMk/>
            <pc:sldMk cId="0" sldId="260"/>
            <ac:spMk id="4106" creationId="{00000000-0000-0000-0000-000000000000}"/>
          </ac:spMkLst>
        </pc:spChg>
        <pc:spChg chg="mod">
          <ac:chgData name="Céline SESTIER" userId="10e2c33c-37c9-4f21-bb43-36432bb0465d" providerId="ADAL" clId="{10323558-74D1-49B9-878D-D680727C5B5A}" dt="2020-06-12T09:36:37.159" v="34" actId="20577"/>
          <ac:spMkLst>
            <pc:docMk/>
            <pc:sldMk cId="0" sldId="260"/>
            <ac:spMk id="4108" creationId="{00000000-0000-0000-0000-000000000000}"/>
          </ac:spMkLst>
        </pc:spChg>
      </pc:sldChg>
      <pc:sldChg chg="modSp">
        <pc:chgData name="Céline SESTIER" userId="10e2c33c-37c9-4f21-bb43-36432bb0465d" providerId="ADAL" clId="{10323558-74D1-49B9-878D-D680727C5B5A}" dt="2020-06-12T09:41:12.806" v="45" actId="20577"/>
        <pc:sldMkLst>
          <pc:docMk/>
          <pc:sldMk cId="0" sldId="261"/>
        </pc:sldMkLst>
        <pc:spChg chg="mod">
          <ac:chgData name="Céline SESTIER" userId="10e2c33c-37c9-4f21-bb43-36432bb0465d" providerId="ADAL" clId="{10323558-74D1-49B9-878D-D680727C5B5A}" dt="2020-06-12T09:39:55.767" v="41" actId="20577"/>
          <ac:spMkLst>
            <pc:docMk/>
            <pc:sldMk cId="0" sldId="261"/>
            <ac:spMk id="5122" creationId="{00000000-0000-0000-0000-000000000000}"/>
          </ac:spMkLst>
        </pc:spChg>
        <pc:spChg chg="mod">
          <ac:chgData name="Céline SESTIER" userId="10e2c33c-37c9-4f21-bb43-36432bb0465d" providerId="ADAL" clId="{10323558-74D1-49B9-878D-D680727C5B5A}" dt="2020-06-12T09:40:03.509" v="42" actId="20577"/>
          <ac:spMkLst>
            <pc:docMk/>
            <pc:sldMk cId="0" sldId="261"/>
            <ac:spMk id="5124" creationId="{00000000-0000-0000-0000-000000000000}"/>
          </ac:spMkLst>
        </pc:spChg>
        <pc:spChg chg="mod">
          <ac:chgData name="Céline SESTIER" userId="10e2c33c-37c9-4f21-bb43-36432bb0465d" providerId="ADAL" clId="{10323558-74D1-49B9-878D-D680727C5B5A}" dt="2020-06-12T09:40:16.426" v="43" actId="20577"/>
          <ac:spMkLst>
            <pc:docMk/>
            <pc:sldMk cId="0" sldId="261"/>
            <ac:spMk id="5126" creationId="{00000000-0000-0000-0000-000000000000}"/>
          </ac:spMkLst>
        </pc:spChg>
        <pc:spChg chg="mod">
          <ac:chgData name="Céline SESTIER" userId="10e2c33c-37c9-4f21-bb43-36432bb0465d" providerId="ADAL" clId="{10323558-74D1-49B9-878D-D680727C5B5A}" dt="2020-06-12T09:41:01.355" v="44" actId="20577"/>
          <ac:spMkLst>
            <pc:docMk/>
            <pc:sldMk cId="0" sldId="261"/>
            <ac:spMk id="5128" creationId="{00000000-0000-0000-0000-000000000000}"/>
          </ac:spMkLst>
        </pc:spChg>
        <pc:spChg chg="mod">
          <ac:chgData name="Céline SESTIER" userId="10e2c33c-37c9-4f21-bb43-36432bb0465d" providerId="ADAL" clId="{10323558-74D1-49B9-878D-D680727C5B5A}" dt="2020-06-12T09:39:47.571" v="40" actId="20577"/>
          <ac:spMkLst>
            <pc:docMk/>
            <pc:sldMk cId="0" sldId="261"/>
            <ac:spMk id="5131" creationId="{00000000-0000-0000-0000-000000000000}"/>
          </ac:spMkLst>
        </pc:spChg>
        <pc:spChg chg="mod">
          <ac:chgData name="Céline SESTIER" userId="10e2c33c-37c9-4f21-bb43-36432bb0465d" providerId="ADAL" clId="{10323558-74D1-49B9-878D-D680727C5B5A}" dt="2020-06-12T09:41:12.806" v="45" actId="20577"/>
          <ac:spMkLst>
            <pc:docMk/>
            <pc:sldMk cId="0" sldId="261"/>
            <ac:spMk id="5133" creationId="{00000000-0000-0000-0000-000000000000}"/>
          </ac:spMkLst>
        </pc:spChg>
      </pc:sldChg>
      <pc:sldChg chg="modSp">
        <pc:chgData name="Céline SESTIER" userId="10e2c33c-37c9-4f21-bb43-36432bb0465d" providerId="ADAL" clId="{10323558-74D1-49B9-878D-D680727C5B5A}" dt="2020-06-12T09:42:44.927" v="71" actId="20577"/>
        <pc:sldMkLst>
          <pc:docMk/>
          <pc:sldMk cId="0" sldId="262"/>
        </pc:sldMkLst>
        <pc:spChg chg="mod">
          <ac:chgData name="Céline SESTIER" userId="10e2c33c-37c9-4f21-bb43-36432bb0465d" providerId="ADAL" clId="{10323558-74D1-49B9-878D-D680727C5B5A}" dt="2020-06-12T09:41:35.271" v="46" actId="20577"/>
          <ac:spMkLst>
            <pc:docMk/>
            <pc:sldMk cId="0" sldId="262"/>
            <ac:spMk id="6146" creationId="{00000000-0000-0000-0000-000000000000}"/>
          </ac:spMkLst>
        </pc:spChg>
        <pc:spChg chg="mod">
          <ac:chgData name="Céline SESTIER" userId="10e2c33c-37c9-4f21-bb43-36432bb0465d" providerId="ADAL" clId="{10323558-74D1-49B9-878D-D680727C5B5A}" dt="2020-06-12T09:41:43.966" v="47" actId="20577"/>
          <ac:spMkLst>
            <pc:docMk/>
            <pc:sldMk cId="0" sldId="262"/>
            <ac:spMk id="6148" creationId="{00000000-0000-0000-0000-000000000000}"/>
          </ac:spMkLst>
        </pc:spChg>
        <pc:spChg chg="mod">
          <ac:chgData name="Céline SESTIER" userId="10e2c33c-37c9-4f21-bb43-36432bb0465d" providerId="ADAL" clId="{10323558-74D1-49B9-878D-D680727C5B5A}" dt="2020-06-12T09:41:52.586" v="48" actId="20577"/>
          <ac:spMkLst>
            <pc:docMk/>
            <pc:sldMk cId="0" sldId="262"/>
            <ac:spMk id="6150" creationId="{00000000-0000-0000-0000-000000000000}"/>
          </ac:spMkLst>
        </pc:spChg>
        <pc:spChg chg="mod">
          <ac:chgData name="Céline SESTIER" userId="10e2c33c-37c9-4f21-bb43-36432bb0465d" providerId="ADAL" clId="{10323558-74D1-49B9-878D-D680727C5B5A}" dt="2020-06-12T09:42:22.989" v="50" actId="20577"/>
          <ac:spMkLst>
            <pc:docMk/>
            <pc:sldMk cId="0" sldId="262"/>
            <ac:spMk id="6152" creationId="{00000000-0000-0000-0000-000000000000}"/>
          </ac:spMkLst>
        </pc:spChg>
        <pc:spChg chg="mod">
          <ac:chgData name="Céline SESTIER" userId="10e2c33c-37c9-4f21-bb43-36432bb0465d" providerId="ADAL" clId="{10323558-74D1-49B9-878D-D680727C5B5A}" dt="2020-06-12T09:42:11.718" v="49" actId="20577"/>
          <ac:spMkLst>
            <pc:docMk/>
            <pc:sldMk cId="0" sldId="262"/>
            <ac:spMk id="6154" creationId="{00000000-0000-0000-0000-000000000000}"/>
          </ac:spMkLst>
        </pc:spChg>
        <pc:spChg chg="mod">
          <ac:chgData name="Céline SESTIER" userId="10e2c33c-37c9-4f21-bb43-36432bb0465d" providerId="ADAL" clId="{10323558-74D1-49B9-878D-D680727C5B5A}" dt="2020-06-12T09:42:44.927" v="71" actId="20577"/>
          <ac:spMkLst>
            <pc:docMk/>
            <pc:sldMk cId="0" sldId="262"/>
            <ac:spMk id="6156"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0" y="3076575"/>
            <a:ext cx="5829300" cy="2124075"/>
          </a:xfrm>
        </p:spPr>
        <p:txBody>
          <a:bodyPr/>
          <a:lstStyle/>
          <a:p>
            <a:r>
              <a:rPr lang="fr-FR"/>
              <a:t>Modifiez le style du titre</a:t>
            </a:r>
          </a:p>
        </p:txBody>
      </p:sp>
      <p:sp>
        <p:nvSpPr>
          <p:cNvPr id="3" name="Sous-titre 2"/>
          <p:cNvSpPr>
            <a:spLocks noGrp="1"/>
          </p:cNvSpPr>
          <p:nvPr>
            <p:ph type="subTitle" idx="1"/>
          </p:nvPr>
        </p:nvSpPr>
        <p:spPr>
          <a:xfrm>
            <a:off x="1028700" y="5613400"/>
            <a:ext cx="4800600" cy="25320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Modifiez le style des sous-titres du masque</a:t>
            </a:r>
          </a:p>
        </p:txBody>
      </p:sp>
      <p:sp>
        <p:nvSpPr>
          <p:cNvPr id="4" name="Rectangle 4">
            <a:extLst>
              <a:ext uri="{FF2B5EF4-FFF2-40B4-BE49-F238E27FC236}">
                <a16:creationId xmlns:a16="http://schemas.microsoft.com/office/drawing/2014/main" id="{7779044B-1840-45D8-BA74-F2024E1CA799}"/>
              </a:ext>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a:extLst>
              <a:ext uri="{FF2B5EF4-FFF2-40B4-BE49-F238E27FC236}">
                <a16:creationId xmlns:a16="http://schemas.microsoft.com/office/drawing/2014/main" id="{F68EE171-FE83-4C88-9DCF-B4005D92C59E}"/>
              </a:ext>
            </a:extLst>
          </p:cNvPr>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6">
            <a:extLst>
              <a:ext uri="{FF2B5EF4-FFF2-40B4-BE49-F238E27FC236}">
                <a16:creationId xmlns:a16="http://schemas.microsoft.com/office/drawing/2014/main" id="{CA013BB4-EC89-4143-831B-153DB6EA48A8}"/>
              </a:ext>
            </a:extLst>
          </p:cNvPr>
          <p:cNvSpPr>
            <a:spLocks noGrp="1" noChangeArrowheads="1"/>
          </p:cNvSpPr>
          <p:nvPr>
            <p:ph type="sldNum" sz="quarter" idx="12"/>
          </p:nvPr>
        </p:nvSpPr>
        <p:spPr>
          <a:ln/>
        </p:spPr>
        <p:txBody>
          <a:bodyPr/>
          <a:lstStyle>
            <a:lvl1pPr>
              <a:defRPr/>
            </a:lvl1pPr>
          </a:lstStyle>
          <a:p>
            <a:pPr>
              <a:defRPr/>
            </a:pPr>
            <a:fld id="{AE36A00E-FFB1-44EF-A6E0-78A1385CD0EF}" type="slidenum">
              <a:rPr lang="fr-FR" altLang="en-US"/>
              <a:pPr>
                <a:defRPr/>
              </a:pPr>
              <a:t>‹#›</a:t>
            </a:fld>
            <a:endParaRPr lang="fr-FR" altLang="en-US"/>
          </a:p>
        </p:txBody>
      </p:sp>
    </p:spTree>
    <p:extLst>
      <p:ext uri="{BB962C8B-B14F-4D97-AF65-F5344CB8AC3E}">
        <p14:creationId xmlns:p14="http://schemas.microsoft.com/office/powerpoint/2010/main" val="36663754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a:extLst>
              <a:ext uri="{FF2B5EF4-FFF2-40B4-BE49-F238E27FC236}">
                <a16:creationId xmlns:a16="http://schemas.microsoft.com/office/drawing/2014/main" id="{7779044B-1840-45D8-BA74-F2024E1CA799}"/>
              </a:ext>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a:extLst>
              <a:ext uri="{FF2B5EF4-FFF2-40B4-BE49-F238E27FC236}">
                <a16:creationId xmlns:a16="http://schemas.microsoft.com/office/drawing/2014/main" id="{F68EE171-FE83-4C88-9DCF-B4005D92C59E}"/>
              </a:ext>
            </a:extLst>
          </p:cNvPr>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6">
            <a:extLst>
              <a:ext uri="{FF2B5EF4-FFF2-40B4-BE49-F238E27FC236}">
                <a16:creationId xmlns:a16="http://schemas.microsoft.com/office/drawing/2014/main" id="{CA013BB4-EC89-4143-831B-153DB6EA48A8}"/>
              </a:ext>
            </a:extLst>
          </p:cNvPr>
          <p:cNvSpPr>
            <a:spLocks noGrp="1" noChangeArrowheads="1"/>
          </p:cNvSpPr>
          <p:nvPr>
            <p:ph type="sldNum" sz="quarter" idx="12"/>
          </p:nvPr>
        </p:nvSpPr>
        <p:spPr>
          <a:ln/>
        </p:spPr>
        <p:txBody>
          <a:bodyPr/>
          <a:lstStyle>
            <a:lvl1pPr>
              <a:defRPr/>
            </a:lvl1pPr>
          </a:lstStyle>
          <a:p>
            <a:pPr>
              <a:defRPr/>
            </a:pPr>
            <a:fld id="{8EC752FF-AB01-4194-9ABB-B473D4AD8BCE}" type="slidenum">
              <a:rPr lang="fr-FR" altLang="en-US"/>
              <a:pPr>
                <a:defRPr/>
              </a:pPr>
              <a:t>‹#›</a:t>
            </a:fld>
            <a:endParaRPr lang="fr-FR" altLang="en-US"/>
          </a:p>
        </p:txBody>
      </p:sp>
    </p:spTree>
    <p:extLst>
      <p:ext uri="{BB962C8B-B14F-4D97-AF65-F5344CB8AC3E}">
        <p14:creationId xmlns:p14="http://schemas.microsoft.com/office/powerpoint/2010/main" val="8391528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972050" y="396875"/>
            <a:ext cx="1543050" cy="8451850"/>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342900" y="396875"/>
            <a:ext cx="4476750" cy="8451850"/>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a:extLst>
              <a:ext uri="{FF2B5EF4-FFF2-40B4-BE49-F238E27FC236}">
                <a16:creationId xmlns:a16="http://schemas.microsoft.com/office/drawing/2014/main" id="{7779044B-1840-45D8-BA74-F2024E1CA799}"/>
              </a:ext>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a:extLst>
              <a:ext uri="{FF2B5EF4-FFF2-40B4-BE49-F238E27FC236}">
                <a16:creationId xmlns:a16="http://schemas.microsoft.com/office/drawing/2014/main" id="{F68EE171-FE83-4C88-9DCF-B4005D92C59E}"/>
              </a:ext>
            </a:extLst>
          </p:cNvPr>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6">
            <a:extLst>
              <a:ext uri="{FF2B5EF4-FFF2-40B4-BE49-F238E27FC236}">
                <a16:creationId xmlns:a16="http://schemas.microsoft.com/office/drawing/2014/main" id="{CA013BB4-EC89-4143-831B-153DB6EA48A8}"/>
              </a:ext>
            </a:extLst>
          </p:cNvPr>
          <p:cNvSpPr>
            <a:spLocks noGrp="1" noChangeArrowheads="1"/>
          </p:cNvSpPr>
          <p:nvPr>
            <p:ph type="sldNum" sz="quarter" idx="12"/>
          </p:nvPr>
        </p:nvSpPr>
        <p:spPr>
          <a:ln/>
        </p:spPr>
        <p:txBody>
          <a:bodyPr/>
          <a:lstStyle>
            <a:lvl1pPr>
              <a:defRPr/>
            </a:lvl1pPr>
          </a:lstStyle>
          <a:p>
            <a:pPr>
              <a:defRPr/>
            </a:pPr>
            <a:fld id="{70BCF43E-7AAF-498D-A4EA-B7AB7D182C3D}" type="slidenum">
              <a:rPr lang="fr-FR" altLang="en-US"/>
              <a:pPr>
                <a:defRPr/>
              </a:pPr>
              <a:t>‹#›</a:t>
            </a:fld>
            <a:endParaRPr lang="fr-FR" altLang="en-US"/>
          </a:p>
        </p:txBody>
      </p:sp>
    </p:spTree>
    <p:extLst>
      <p:ext uri="{BB962C8B-B14F-4D97-AF65-F5344CB8AC3E}">
        <p14:creationId xmlns:p14="http://schemas.microsoft.com/office/powerpoint/2010/main" val="34746526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a:extLst>
              <a:ext uri="{FF2B5EF4-FFF2-40B4-BE49-F238E27FC236}">
                <a16:creationId xmlns:a16="http://schemas.microsoft.com/office/drawing/2014/main" id="{7779044B-1840-45D8-BA74-F2024E1CA799}"/>
              </a:ext>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a:extLst>
              <a:ext uri="{FF2B5EF4-FFF2-40B4-BE49-F238E27FC236}">
                <a16:creationId xmlns:a16="http://schemas.microsoft.com/office/drawing/2014/main" id="{F68EE171-FE83-4C88-9DCF-B4005D92C59E}"/>
              </a:ext>
            </a:extLst>
          </p:cNvPr>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6">
            <a:extLst>
              <a:ext uri="{FF2B5EF4-FFF2-40B4-BE49-F238E27FC236}">
                <a16:creationId xmlns:a16="http://schemas.microsoft.com/office/drawing/2014/main" id="{CA013BB4-EC89-4143-831B-153DB6EA48A8}"/>
              </a:ext>
            </a:extLst>
          </p:cNvPr>
          <p:cNvSpPr>
            <a:spLocks noGrp="1" noChangeArrowheads="1"/>
          </p:cNvSpPr>
          <p:nvPr>
            <p:ph type="sldNum" sz="quarter" idx="12"/>
          </p:nvPr>
        </p:nvSpPr>
        <p:spPr>
          <a:ln/>
        </p:spPr>
        <p:txBody>
          <a:bodyPr/>
          <a:lstStyle>
            <a:lvl1pPr>
              <a:defRPr/>
            </a:lvl1pPr>
          </a:lstStyle>
          <a:p>
            <a:pPr>
              <a:defRPr/>
            </a:pPr>
            <a:fld id="{BDBC1D40-A4B9-4900-94F7-59AF18E6E266}" type="slidenum">
              <a:rPr lang="fr-FR" altLang="en-US"/>
              <a:pPr>
                <a:defRPr/>
              </a:pPr>
              <a:t>‹#›</a:t>
            </a:fld>
            <a:endParaRPr lang="fr-FR" altLang="en-US"/>
          </a:p>
        </p:txBody>
      </p:sp>
    </p:spTree>
    <p:extLst>
      <p:ext uri="{BB962C8B-B14F-4D97-AF65-F5344CB8AC3E}">
        <p14:creationId xmlns:p14="http://schemas.microsoft.com/office/powerpoint/2010/main" val="19374842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338" y="6365875"/>
            <a:ext cx="5829300" cy="1966913"/>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541338" y="4198938"/>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Modifiez les styles du texte du masque</a:t>
            </a:r>
          </a:p>
        </p:txBody>
      </p:sp>
      <p:sp>
        <p:nvSpPr>
          <p:cNvPr id="4" name="Rectangle 4">
            <a:extLst>
              <a:ext uri="{FF2B5EF4-FFF2-40B4-BE49-F238E27FC236}">
                <a16:creationId xmlns:a16="http://schemas.microsoft.com/office/drawing/2014/main" id="{7779044B-1840-45D8-BA74-F2024E1CA799}"/>
              </a:ext>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a:extLst>
              <a:ext uri="{FF2B5EF4-FFF2-40B4-BE49-F238E27FC236}">
                <a16:creationId xmlns:a16="http://schemas.microsoft.com/office/drawing/2014/main" id="{F68EE171-FE83-4C88-9DCF-B4005D92C59E}"/>
              </a:ext>
            </a:extLst>
          </p:cNvPr>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6">
            <a:extLst>
              <a:ext uri="{FF2B5EF4-FFF2-40B4-BE49-F238E27FC236}">
                <a16:creationId xmlns:a16="http://schemas.microsoft.com/office/drawing/2014/main" id="{CA013BB4-EC89-4143-831B-153DB6EA48A8}"/>
              </a:ext>
            </a:extLst>
          </p:cNvPr>
          <p:cNvSpPr>
            <a:spLocks noGrp="1" noChangeArrowheads="1"/>
          </p:cNvSpPr>
          <p:nvPr>
            <p:ph type="sldNum" sz="quarter" idx="12"/>
          </p:nvPr>
        </p:nvSpPr>
        <p:spPr>
          <a:ln/>
        </p:spPr>
        <p:txBody>
          <a:bodyPr/>
          <a:lstStyle>
            <a:lvl1pPr>
              <a:defRPr/>
            </a:lvl1pPr>
          </a:lstStyle>
          <a:p>
            <a:pPr>
              <a:defRPr/>
            </a:pPr>
            <a:fld id="{62DA123C-60F1-4117-ADE7-0445F556FE15}" type="slidenum">
              <a:rPr lang="fr-FR" altLang="en-US"/>
              <a:pPr>
                <a:defRPr/>
              </a:pPr>
              <a:t>‹#›</a:t>
            </a:fld>
            <a:endParaRPr lang="fr-FR" altLang="en-US"/>
          </a:p>
        </p:txBody>
      </p:sp>
    </p:spTree>
    <p:extLst>
      <p:ext uri="{BB962C8B-B14F-4D97-AF65-F5344CB8AC3E}">
        <p14:creationId xmlns:p14="http://schemas.microsoft.com/office/powerpoint/2010/main" val="561194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342900" y="2311400"/>
            <a:ext cx="3009900" cy="653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3505200" y="2311400"/>
            <a:ext cx="3009900" cy="653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4">
            <a:extLst>
              <a:ext uri="{FF2B5EF4-FFF2-40B4-BE49-F238E27FC236}">
                <a16:creationId xmlns:a16="http://schemas.microsoft.com/office/drawing/2014/main" id="{7779044B-1840-45D8-BA74-F2024E1CA799}"/>
              </a:ext>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6" name="Rectangle 5">
            <a:extLst>
              <a:ext uri="{FF2B5EF4-FFF2-40B4-BE49-F238E27FC236}">
                <a16:creationId xmlns:a16="http://schemas.microsoft.com/office/drawing/2014/main" id="{F68EE171-FE83-4C88-9DCF-B4005D92C59E}"/>
              </a:ext>
            </a:extLst>
          </p:cNvPr>
          <p:cNvSpPr>
            <a:spLocks noGrp="1" noChangeArrowheads="1"/>
          </p:cNvSpPr>
          <p:nvPr>
            <p:ph type="ftr" sz="quarter" idx="11"/>
          </p:nvPr>
        </p:nvSpPr>
        <p:spPr>
          <a:ln/>
        </p:spPr>
        <p:txBody>
          <a:bodyPr/>
          <a:lstStyle>
            <a:lvl1pPr>
              <a:defRPr/>
            </a:lvl1pPr>
          </a:lstStyle>
          <a:p>
            <a:pPr>
              <a:defRPr/>
            </a:pPr>
            <a:endParaRPr lang="fr-FR" altLang="fr-FR"/>
          </a:p>
        </p:txBody>
      </p:sp>
      <p:sp>
        <p:nvSpPr>
          <p:cNvPr id="7" name="Rectangle 6">
            <a:extLst>
              <a:ext uri="{FF2B5EF4-FFF2-40B4-BE49-F238E27FC236}">
                <a16:creationId xmlns:a16="http://schemas.microsoft.com/office/drawing/2014/main" id="{CA013BB4-EC89-4143-831B-153DB6EA48A8}"/>
              </a:ext>
            </a:extLst>
          </p:cNvPr>
          <p:cNvSpPr>
            <a:spLocks noGrp="1" noChangeArrowheads="1"/>
          </p:cNvSpPr>
          <p:nvPr>
            <p:ph type="sldNum" sz="quarter" idx="12"/>
          </p:nvPr>
        </p:nvSpPr>
        <p:spPr>
          <a:ln/>
        </p:spPr>
        <p:txBody>
          <a:bodyPr/>
          <a:lstStyle>
            <a:lvl1pPr>
              <a:defRPr/>
            </a:lvl1pPr>
          </a:lstStyle>
          <a:p>
            <a:pPr>
              <a:defRPr/>
            </a:pPr>
            <a:fld id="{F28ACF9F-D172-4A5F-9C3F-A89C8F2C743E}" type="slidenum">
              <a:rPr lang="fr-FR" altLang="en-US"/>
              <a:pPr>
                <a:defRPr/>
              </a:pPr>
              <a:t>‹#›</a:t>
            </a:fld>
            <a:endParaRPr lang="fr-FR" altLang="en-US"/>
          </a:p>
        </p:txBody>
      </p:sp>
    </p:spTree>
    <p:extLst>
      <p:ext uri="{BB962C8B-B14F-4D97-AF65-F5344CB8AC3E}">
        <p14:creationId xmlns:p14="http://schemas.microsoft.com/office/powerpoint/2010/main" val="2734962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Rectangle 4">
            <a:extLst>
              <a:ext uri="{FF2B5EF4-FFF2-40B4-BE49-F238E27FC236}">
                <a16:creationId xmlns:a16="http://schemas.microsoft.com/office/drawing/2014/main" id="{7779044B-1840-45D8-BA74-F2024E1CA799}"/>
              </a:ext>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8" name="Rectangle 5">
            <a:extLst>
              <a:ext uri="{FF2B5EF4-FFF2-40B4-BE49-F238E27FC236}">
                <a16:creationId xmlns:a16="http://schemas.microsoft.com/office/drawing/2014/main" id="{F68EE171-FE83-4C88-9DCF-B4005D92C59E}"/>
              </a:ext>
            </a:extLst>
          </p:cNvPr>
          <p:cNvSpPr>
            <a:spLocks noGrp="1" noChangeArrowheads="1"/>
          </p:cNvSpPr>
          <p:nvPr>
            <p:ph type="ftr" sz="quarter" idx="11"/>
          </p:nvPr>
        </p:nvSpPr>
        <p:spPr>
          <a:ln/>
        </p:spPr>
        <p:txBody>
          <a:bodyPr/>
          <a:lstStyle>
            <a:lvl1pPr>
              <a:defRPr/>
            </a:lvl1pPr>
          </a:lstStyle>
          <a:p>
            <a:pPr>
              <a:defRPr/>
            </a:pPr>
            <a:endParaRPr lang="fr-FR" altLang="fr-FR"/>
          </a:p>
        </p:txBody>
      </p:sp>
      <p:sp>
        <p:nvSpPr>
          <p:cNvPr id="9" name="Rectangle 6">
            <a:extLst>
              <a:ext uri="{FF2B5EF4-FFF2-40B4-BE49-F238E27FC236}">
                <a16:creationId xmlns:a16="http://schemas.microsoft.com/office/drawing/2014/main" id="{CA013BB4-EC89-4143-831B-153DB6EA48A8}"/>
              </a:ext>
            </a:extLst>
          </p:cNvPr>
          <p:cNvSpPr>
            <a:spLocks noGrp="1" noChangeArrowheads="1"/>
          </p:cNvSpPr>
          <p:nvPr>
            <p:ph type="sldNum" sz="quarter" idx="12"/>
          </p:nvPr>
        </p:nvSpPr>
        <p:spPr>
          <a:ln/>
        </p:spPr>
        <p:txBody>
          <a:bodyPr/>
          <a:lstStyle>
            <a:lvl1pPr>
              <a:defRPr/>
            </a:lvl1pPr>
          </a:lstStyle>
          <a:p>
            <a:pPr>
              <a:defRPr/>
            </a:pPr>
            <a:fld id="{91EEC461-2F78-4853-B18A-6DE4B02F3A77}" type="slidenum">
              <a:rPr lang="fr-FR" altLang="en-US"/>
              <a:pPr>
                <a:defRPr/>
              </a:pPr>
              <a:t>‹#›</a:t>
            </a:fld>
            <a:endParaRPr lang="fr-FR" altLang="en-US"/>
          </a:p>
        </p:txBody>
      </p:sp>
    </p:spTree>
    <p:extLst>
      <p:ext uri="{BB962C8B-B14F-4D97-AF65-F5344CB8AC3E}">
        <p14:creationId xmlns:p14="http://schemas.microsoft.com/office/powerpoint/2010/main" val="708549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Rectangle 4">
            <a:extLst>
              <a:ext uri="{FF2B5EF4-FFF2-40B4-BE49-F238E27FC236}">
                <a16:creationId xmlns:a16="http://schemas.microsoft.com/office/drawing/2014/main" id="{7779044B-1840-45D8-BA74-F2024E1CA799}"/>
              </a:ext>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4" name="Rectangle 5">
            <a:extLst>
              <a:ext uri="{FF2B5EF4-FFF2-40B4-BE49-F238E27FC236}">
                <a16:creationId xmlns:a16="http://schemas.microsoft.com/office/drawing/2014/main" id="{F68EE171-FE83-4C88-9DCF-B4005D92C59E}"/>
              </a:ext>
            </a:extLst>
          </p:cNvPr>
          <p:cNvSpPr>
            <a:spLocks noGrp="1" noChangeArrowheads="1"/>
          </p:cNvSpPr>
          <p:nvPr>
            <p:ph type="ftr" sz="quarter" idx="11"/>
          </p:nvPr>
        </p:nvSpPr>
        <p:spPr>
          <a:ln/>
        </p:spPr>
        <p:txBody>
          <a:bodyPr/>
          <a:lstStyle>
            <a:lvl1pPr>
              <a:defRPr/>
            </a:lvl1pPr>
          </a:lstStyle>
          <a:p>
            <a:pPr>
              <a:defRPr/>
            </a:pPr>
            <a:endParaRPr lang="fr-FR" altLang="fr-FR"/>
          </a:p>
        </p:txBody>
      </p:sp>
      <p:sp>
        <p:nvSpPr>
          <p:cNvPr id="5" name="Rectangle 6">
            <a:extLst>
              <a:ext uri="{FF2B5EF4-FFF2-40B4-BE49-F238E27FC236}">
                <a16:creationId xmlns:a16="http://schemas.microsoft.com/office/drawing/2014/main" id="{CA013BB4-EC89-4143-831B-153DB6EA48A8}"/>
              </a:ext>
            </a:extLst>
          </p:cNvPr>
          <p:cNvSpPr>
            <a:spLocks noGrp="1" noChangeArrowheads="1"/>
          </p:cNvSpPr>
          <p:nvPr>
            <p:ph type="sldNum" sz="quarter" idx="12"/>
          </p:nvPr>
        </p:nvSpPr>
        <p:spPr>
          <a:ln/>
        </p:spPr>
        <p:txBody>
          <a:bodyPr/>
          <a:lstStyle>
            <a:lvl1pPr>
              <a:defRPr/>
            </a:lvl1pPr>
          </a:lstStyle>
          <a:p>
            <a:pPr>
              <a:defRPr/>
            </a:pPr>
            <a:fld id="{73729810-D394-4DAD-AD23-97B3E0E86268}" type="slidenum">
              <a:rPr lang="fr-FR" altLang="en-US"/>
              <a:pPr>
                <a:defRPr/>
              </a:pPr>
              <a:t>‹#›</a:t>
            </a:fld>
            <a:endParaRPr lang="fr-FR" altLang="en-US"/>
          </a:p>
        </p:txBody>
      </p:sp>
    </p:spTree>
    <p:extLst>
      <p:ext uri="{BB962C8B-B14F-4D97-AF65-F5344CB8AC3E}">
        <p14:creationId xmlns:p14="http://schemas.microsoft.com/office/powerpoint/2010/main" val="3540549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7779044B-1840-45D8-BA74-F2024E1CA799}"/>
              </a:ext>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3" name="Rectangle 5">
            <a:extLst>
              <a:ext uri="{FF2B5EF4-FFF2-40B4-BE49-F238E27FC236}">
                <a16:creationId xmlns:a16="http://schemas.microsoft.com/office/drawing/2014/main" id="{F68EE171-FE83-4C88-9DCF-B4005D92C59E}"/>
              </a:ext>
            </a:extLst>
          </p:cNvPr>
          <p:cNvSpPr>
            <a:spLocks noGrp="1" noChangeArrowheads="1"/>
          </p:cNvSpPr>
          <p:nvPr>
            <p:ph type="ftr" sz="quarter" idx="11"/>
          </p:nvPr>
        </p:nvSpPr>
        <p:spPr>
          <a:ln/>
        </p:spPr>
        <p:txBody>
          <a:bodyPr/>
          <a:lstStyle>
            <a:lvl1pPr>
              <a:defRPr/>
            </a:lvl1pPr>
          </a:lstStyle>
          <a:p>
            <a:pPr>
              <a:defRPr/>
            </a:pPr>
            <a:endParaRPr lang="fr-FR" altLang="fr-FR"/>
          </a:p>
        </p:txBody>
      </p:sp>
      <p:sp>
        <p:nvSpPr>
          <p:cNvPr id="4" name="Rectangle 6">
            <a:extLst>
              <a:ext uri="{FF2B5EF4-FFF2-40B4-BE49-F238E27FC236}">
                <a16:creationId xmlns:a16="http://schemas.microsoft.com/office/drawing/2014/main" id="{CA013BB4-EC89-4143-831B-153DB6EA48A8}"/>
              </a:ext>
            </a:extLst>
          </p:cNvPr>
          <p:cNvSpPr>
            <a:spLocks noGrp="1" noChangeArrowheads="1"/>
          </p:cNvSpPr>
          <p:nvPr>
            <p:ph type="sldNum" sz="quarter" idx="12"/>
          </p:nvPr>
        </p:nvSpPr>
        <p:spPr>
          <a:ln/>
        </p:spPr>
        <p:txBody>
          <a:bodyPr/>
          <a:lstStyle>
            <a:lvl1pPr>
              <a:defRPr/>
            </a:lvl1pPr>
          </a:lstStyle>
          <a:p>
            <a:pPr>
              <a:defRPr/>
            </a:pPr>
            <a:fld id="{52466AE6-F7E9-4BAB-96BF-BA358B827E83}" type="slidenum">
              <a:rPr lang="fr-FR" altLang="en-US"/>
              <a:pPr>
                <a:defRPr/>
              </a:pPr>
              <a:t>‹#›</a:t>
            </a:fld>
            <a:endParaRPr lang="fr-FR" altLang="en-US"/>
          </a:p>
        </p:txBody>
      </p:sp>
    </p:spTree>
    <p:extLst>
      <p:ext uri="{BB962C8B-B14F-4D97-AF65-F5344CB8AC3E}">
        <p14:creationId xmlns:p14="http://schemas.microsoft.com/office/powerpoint/2010/main" val="339838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0" y="393700"/>
            <a:ext cx="2255838" cy="1679575"/>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Rectangle 4">
            <a:extLst>
              <a:ext uri="{FF2B5EF4-FFF2-40B4-BE49-F238E27FC236}">
                <a16:creationId xmlns:a16="http://schemas.microsoft.com/office/drawing/2014/main" id="{7779044B-1840-45D8-BA74-F2024E1CA799}"/>
              </a:ext>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6" name="Rectangle 5">
            <a:extLst>
              <a:ext uri="{FF2B5EF4-FFF2-40B4-BE49-F238E27FC236}">
                <a16:creationId xmlns:a16="http://schemas.microsoft.com/office/drawing/2014/main" id="{F68EE171-FE83-4C88-9DCF-B4005D92C59E}"/>
              </a:ext>
            </a:extLst>
          </p:cNvPr>
          <p:cNvSpPr>
            <a:spLocks noGrp="1" noChangeArrowheads="1"/>
          </p:cNvSpPr>
          <p:nvPr>
            <p:ph type="ftr" sz="quarter" idx="11"/>
          </p:nvPr>
        </p:nvSpPr>
        <p:spPr>
          <a:ln/>
        </p:spPr>
        <p:txBody>
          <a:bodyPr/>
          <a:lstStyle>
            <a:lvl1pPr>
              <a:defRPr/>
            </a:lvl1pPr>
          </a:lstStyle>
          <a:p>
            <a:pPr>
              <a:defRPr/>
            </a:pPr>
            <a:endParaRPr lang="fr-FR" altLang="fr-FR"/>
          </a:p>
        </p:txBody>
      </p:sp>
      <p:sp>
        <p:nvSpPr>
          <p:cNvPr id="7" name="Rectangle 6">
            <a:extLst>
              <a:ext uri="{FF2B5EF4-FFF2-40B4-BE49-F238E27FC236}">
                <a16:creationId xmlns:a16="http://schemas.microsoft.com/office/drawing/2014/main" id="{CA013BB4-EC89-4143-831B-153DB6EA48A8}"/>
              </a:ext>
            </a:extLst>
          </p:cNvPr>
          <p:cNvSpPr>
            <a:spLocks noGrp="1" noChangeArrowheads="1"/>
          </p:cNvSpPr>
          <p:nvPr>
            <p:ph type="sldNum" sz="quarter" idx="12"/>
          </p:nvPr>
        </p:nvSpPr>
        <p:spPr>
          <a:ln/>
        </p:spPr>
        <p:txBody>
          <a:bodyPr/>
          <a:lstStyle>
            <a:lvl1pPr>
              <a:defRPr/>
            </a:lvl1pPr>
          </a:lstStyle>
          <a:p>
            <a:pPr>
              <a:defRPr/>
            </a:pPr>
            <a:fld id="{0E2EC367-A61C-479F-981E-D77C0E8DC519}" type="slidenum">
              <a:rPr lang="fr-FR" altLang="en-US"/>
              <a:pPr>
                <a:defRPr/>
              </a:pPr>
              <a:t>‹#›</a:t>
            </a:fld>
            <a:endParaRPr lang="fr-FR" altLang="en-US"/>
          </a:p>
        </p:txBody>
      </p:sp>
    </p:spTree>
    <p:extLst>
      <p:ext uri="{BB962C8B-B14F-4D97-AF65-F5344CB8AC3E}">
        <p14:creationId xmlns:p14="http://schemas.microsoft.com/office/powerpoint/2010/main" val="22619838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613" y="6934200"/>
            <a:ext cx="4114800" cy="819150"/>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Rectangle 4">
            <a:extLst>
              <a:ext uri="{FF2B5EF4-FFF2-40B4-BE49-F238E27FC236}">
                <a16:creationId xmlns:a16="http://schemas.microsoft.com/office/drawing/2014/main" id="{7779044B-1840-45D8-BA74-F2024E1CA799}"/>
              </a:ext>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6" name="Rectangle 5">
            <a:extLst>
              <a:ext uri="{FF2B5EF4-FFF2-40B4-BE49-F238E27FC236}">
                <a16:creationId xmlns:a16="http://schemas.microsoft.com/office/drawing/2014/main" id="{F68EE171-FE83-4C88-9DCF-B4005D92C59E}"/>
              </a:ext>
            </a:extLst>
          </p:cNvPr>
          <p:cNvSpPr>
            <a:spLocks noGrp="1" noChangeArrowheads="1"/>
          </p:cNvSpPr>
          <p:nvPr>
            <p:ph type="ftr" sz="quarter" idx="11"/>
          </p:nvPr>
        </p:nvSpPr>
        <p:spPr>
          <a:ln/>
        </p:spPr>
        <p:txBody>
          <a:bodyPr/>
          <a:lstStyle>
            <a:lvl1pPr>
              <a:defRPr/>
            </a:lvl1pPr>
          </a:lstStyle>
          <a:p>
            <a:pPr>
              <a:defRPr/>
            </a:pPr>
            <a:endParaRPr lang="fr-FR" altLang="fr-FR"/>
          </a:p>
        </p:txBody>
      </p:sp>
      <p:sp>
        <p:nvSpPr>
          <p:cNvPr id="7" name="Rectangle 6">
            <a:extLst>
              <a:ext uri="{FF2B5EF4-FFF2-40B4-BE49-F238E27FC236}">
                <a16:creationId xmlns:a16="http://schemas.microsoft.com/office/drawing/2014/main" id="{CA013BB4-EC89-4143-831B-153DB6EA48A8}"/>
              </a:ext>
            </a:extLst>
          </p:cNvPr>
          <p:cNvSpPr>
            <a:spLocks noGrp="1" noChangeArrowheads="1"/>
          </p:cNvSpPr>
          <p:nvPr>
            <p:ph type="sldNum" sz="quarter" idx="12"/>
          </p:nvPr>
        </p:nvSpPr>
        <p:spPr>
          <a:ln/>
        </p:spPr>
        <p:txBody>
          <a:bodyPr/>
          <a:lstStyle>
            <a:lvl1pPr>
              <a:defRPr/>
            </a:lvl1pPr>
          </a:lstStyle>
          <a:p>
            <a:pPr>
              <a:defRPr/>
            </a:pPr>
            <a:fld id="{BBDF4D72-F4CE-48C4-9790-865D5CCD9A99}" type="slidenum">
              <a:rPr lang="fr-FR" altLang="en-US"/>
              <a:pPr>
                <a:defRPr/>
              </a:pPr>
              <a:t>‹#›</a:t>
            </a:fld>
            <a:endParaRPr lang="fr-FR" altLang="en-US"/>
          </a:p>
        </p:txBody>
      </p:sp>
    </p:spTree>
    <p:extLst>
      <p:ext uri="{BB962C8B-B14F-4D97-AF65-F5344CB8AC3E}">
        <p14:creationId xmlns:p14="http://schemas.microsoft.com/office/powerpoint/2010/main" val="20130500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96875"/>
            <a:ext cx="6172200" cy="165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fr-FR" altLang="fr-FR"/>
              <a:t>Cliquez pour modifier le style du titre</a:t>
            </a:r>
          </a:p>
        </p:txBody>
      </p:sp>
      <p:sp>
        <p:nvSpPr>
          <p:cNvPr id="1027" name="Rectangle 3"/>
          <p:cNvSpPr>
            <a:spLocks noGrp="1" noChangeArrowheads="1"/>
          </p:cNvSpPr>
          <p:nvPr>
            <p:ph type="body" idx="1"/>
          </p:nvPr>
        </p:nvSpPr>
        <p:spPr bwMode="auto">
          <a:xfrm>
            <a:off x="342900" y="2311400"/>
            <a:ext cx="6172200" cy="6537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altLang="fr-FR"/>
              <a:t>Cliquez pour 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p:txBody>
      </p:sp>
      <p:sp>
        <p:nvSpPr>
          <p:cNvPr id="1028" name="Rectangle 4">
            <a:extLst>
              <a:ext uri="{FF2B5EF4-FFF2-40B4-BE49-F238E27FC236}">
                <a16:creationId xmlns:a16="http://schemas.microsoft.com/office/drawing/2014/main" id="{7779044B-1840-45D8-BA74-F2024E1CA799}"/>
              </a:ext>
            </a:extLst>
          </p:cNvPr>
          <p:cNvSpPr>
            <a:spLocks noGrp="1" noChangeArrowheads="1"/>
          </p:cNvSpPr>
          <p:nvPr>
            <p:ph type="dt" sz="half" idx="2"/>
          </p:nvPr>
        </p:nvSpPr>
        <p:spPr bwMode="auto">
          <a:xfrm>
            <a:off x="342900" y="9020175"/>
            <a:ext cx="1600200" cy="690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fr-FR" altLang="fr-FR"/>
          </a:p>
        </p:txBody>
      </p:sp>
      <p:sp>
        <p:nvSpPr>
          <p:cNvPr id="1029" name="Rectangle 5">
            <a:extLst>
              <a:ext uri="{FF2B5EF4-FFF2-40B4-BE49-F238E27FC236}">
                <a16:creationId xmlns:a16="http://schemas.microsoft.com/office/drawing/2014/main" id="{F68EE171-FE83-4C88-9DCF-B4005D92C59E}"/>
              </a:ext>
            </a:extLst>
          </p:cNvPr>
          <p:cNvSpPr>
            <a:spLocks noGrp="1" noChangeArrowheads="1"/>
          </p:cNvSpPr>
          <p:nvPr>
            <p:ph type="ftr" sz="quarter" idx="3"/>
          </p:nvPr>
        </p:nvSpPr>
        <p:spPr bwMode="auto">
          <a:xfrm>
            <a:off x="2343150" y="9020175"/>
            <a:ext cx="2171700" cy="690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fr-FR" altLang="fr-FR"/>
          </a:p>
        </p:txBody>
      </p:sp>
      <p:sp>
        <p:nvSpPr>
          <p:cNvPr id="1030" name="Rectangle 6">
            <a:extLst>
              <a:ext uri="{FF2B5EF4-FFF2-40B4-BE49-F238E27FC236}">
                <a16:creationId xmlns:a16="http://schemas.microsoft.com/office/drawing/2014/main" id="{CA013BB4-EC89-4143-831B-153DB6EA48A8}"/>
              </a:ext>
            </a:extLst>
          </p:cNvPr>
          <p:cNvSpPr>
            <a:spLocks noGrp="1" noChangeArrowheads="1"/>
          </p:cNvSpPr>
          <p:nvPr>
            <p:ph type="sldNum" sz="quarter" idx="4"/>
          </p:nvPr>
        </p:nvSpPr>
        <p:spPr bwMode="auto">
          <a:xfrm>
            <a:off x="4914900" y="9020175"/>
            <a:ext cx="1600200" cy="690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40B5F198-4339-47FC-9D8D-84869B429A0A}" type="slidenum">
              <a:rPr lang="fr-FR" altLang="en-US"/>
              <a:pPr>
                <a:defRPr/>
              </a:pPr>
              <a:t>‹#›</a:t>
            </a:fld>
            <a:endParaRPr lang="fr-F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0.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8.jpeg"/><Relationship Id="rId5" Type="http://schemas.openxmlformats.org/officeDocument/2006/relationships/image" Target="../media/image4.png"/><Relationship Id="rId10" Type="http://schemas.openxmlformats.org/officeDocument/2006/relationships/hyperlink" Target="https://wep.ovh/files/declaration_conformity/" TargetMode="External"/><Relationship Id="rId4" Type="http://schemas.openxmlformats.org/officeDocument/2006/relationships/image" Target="../media/image3.png"/><Relationship Id="rId9" Type="http://schemas.openxmlformats.org/officeDocument/2006/relationships/hyperlink" Target="https://wep.ovh/files/declaration"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6"/>
          <p:cNvSpPr>
            <a:spLocks noChangeArrowheads="1"/>
          </p:cNvSpPr>
          <p:nvPr/>
        </p:nvSpPr>
        <p:spPr bwMode="auto">
          <a:xfrm>
            <a:off x="2149475" y="192088"/>
            <a:ext cx="2770188" cy="3619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fr-FR" sz="1400" b="1" dirty="0"/>
              <a:t>5KAJ160 – 5KAJ170</a:t>
            </a:r>
          </a:p>
        </p:txBody>
      </p:sp>
      <p:pic>
        <p:nvPicPr>
          <p:cNvPr id="2052" name="Picture 5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18162" y="8073281"/>
            <a:ext cx="113665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245" name="Group 125">
            <a:extLst>
              <a:ext uri="{FF2B5EF4-FFF2-40B4-BE49-F238E27FC236}">
                <a16:creationId xmlns:a16="http://schemas.microsoft.com/office/drawing/2014/main" id="{D4BA769A-541E-4800-BE27-810C13168B3E}"/>
              </a:ext>
            </a:extLst>
          </p:cNvPr>
          <p:cNvGraphicFramePr>
            <a:graphicFrameLocks noGrp="1"/>
          </p:cNvGraphicFramePr>
          <p:nvPr>
            <p:extLst>
              <p:ext uri="{D42A27DB-BD31-4B8C-83A1-F6EECF244321}">
                <p14:modId xmlns:p14="http://schemas.microsoft.com/office/powerpoint/2010/main" val="651507865"/>
              </p:ext>
            </p:extLst>
          </p:nvPr>
        </p:nvGraphicFramePr>
        <p:xfrm>
          <a:off x="85243" y="8063806"/>
          <a:ext cx="4895036" cy="1078030"/>
        </p:xfrm>
        <a:graphic>
          <a:graphicData uri="http://schemas.openxmlformats.org/drawingml/2006/table">
            <a:tbl>
              <a:tblPr/>
              <a:tblGrid>
                <a:gridCol w="220846">
                  <a:extLst>
                    <a:ext uri="{9D8B030D-6E8A-4147-A177-3AD203B41FA5}">
                      <a16:colId xmlns:a16="http://schemas.microsoft.com/office/drawing/2014/main" val="20000"/>
                    </a:ext>
                  </a:extLst>
                </a:gridCol>
                <a:gridCol w="652747">
                  <a:extLst>
                    <a:ext uri="{9D8B030D-6E8A-4147-A177-3AD203B41FA5}">
                      <a16:colId xmlns:a16="http://schemas.microsoft.com/office/drawing/2014/main" val="20001"/>
                    </a:ext>
                  </a:extLst>
                </a:gridCol>
                <a:gridCol w="696773">
                  <a:extLst>
                    <a:ext uri="{9D8B030D-6E8A-4147-A177-3AD203B41FA5}">
                      <a16:colId xmlns:a16="http://schemas.microsoft.com/office/drawing/2014/main" val="20002"/>
                    </a:ext>
                  </a:extLst>
                </a:gridCol>
                <a:gridCol w="696773">
                  <a:extLst>
                    <a:ext uri="{9D8B030D-6E8A-4147-A177-3AD203B41FA5}">
                      <a16:colId xmlns:a16="http://schemas.microsoft.com/office/drawing/2014/main" val="20003"/>
                    </a:ext>
                  </a:extLst>
                </a:gridCol>
                <a:gridCol w="774193">
                  <a:extLst>
                    <a:ext uri="{9D8B030D-6E8A-4147-A177-3AD203B41FA5}">
                      <a16:colId xmlns:a16="http://schemas.microsoft.com/office/drawing/2014/main" val="20004"/>
                    </a:ext>
                  </a:extLst>
                </a:gridCol>
                <a:gridCol w="619354">
                  <a:extLst>
                    <a:ext uri="{9D8B030D-6E8A-4147-A177-3AD203B41FA5}">
                      <a16:colId xmlns:a16="http://schemas.microsoft.com/office/drawing/2014/main" val="20005"/>
                    </a:ext>
                  </a:extLst>
                </a:gridCol>
                <a:gridCol w="608231">
                  <a:extLst>
                    <a:ext uri="{9D8B030D-6E8A-4147-A177-3AD203B41FA5}">
                      <a16:colId xmlns:a16="http://schemas.microsoft.com/office/drawing/2014/main" val="20006"/>
                    </a:ext>
                  </a:extLst>
                </a:gridCol>
                <a:gridCol w="626119">
                  <a:extLst>
                    <a:ext uri="{9D8B030D-6E8A-4147-A177-3AD203B41FA5}">
                      <a16:colId xmlns:a16="http://schemas.microsoft.com/office/drawing/2014/main" val="1243943473"/>
                    </a:ext>
                  </a:extLst>
                </a:gridCol>
              </a:tblGrid>
              <a:tr h="0">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800" b="0" i="0" u="none" strike="noStrike" cap="none" normalizeH="0" baseline="0" dirty="0">
                        <a:ln>
                          <a:noFill/>
                        </a:ln>
                        <a:solidFill>
                          <a:schemeClr val="tx1"/>
                        </a:solidFill>
                        <a:effectLst/>
                        <a:latin typeface="Arial" charset="0"/>
                      </a:endParaRPr>
                    </a:p>
                  </a:txBody>
                  <a:tcPr marL="90005" marR="90005" marT="46843" marB="4684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800" b="1" i="0" u="none" strike="noStrike" cap="none" normalizeH="0" baseline="0" dirty="0">
                          <a:ln>
                            <a:noFill/>
                          </a:ln>
                          <a:solidFill>
                            <a:schemeClr val="tx1"/>
                          </a:solidFill>
                          <a:effectLst/>
                          <a:latin typeface="Arial" charset="0"/>
                        </a:rPr>
                        <a:t>S</a:t>
                      </a:r>
                      <a:endParaRPr kumimoji="0" lang="fr-FR" altLang="fr-FR" sz="800" b="0" i="0" u="none" strike="noStrike" cap="none" normalizeH="0" baseline="0" dirty="0">
                        <a:ln>
                          <a:noFill/>
                        </a:ln>
                        <a:solidFill>
                          <a:schemeClr val="tx1"/>
                        </a:solidFill>
                        <a:effectLst/>
                        <a:latin typeface="Arial" charset="0"/>
                      </a:endParaRPr>
                    </a:p>
                  </a:txBody>
                  <a:tcPr marL="36000" marR="36000" marT="36000" marB="360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800" b="1" i="0" u="none" strike="noStrike" cap="none" normalizeH="0" baseline="0" dirty="0">
                          <a:ln>
                            <a:noFill/>
                          </a:ln>
                          <a:solidFill>
                            <a:schemeClr val="tx1"/>
                          </a:solidFill>
                          <a:effectLst/>
                          <a:latin typeface="Arial" charset="0"/>
                        </a:rPr>
                        <a:t>M</a:t>
                      </a:r>
                      <a:endParaRPr kumimoji="0" lang="fr-FR" altLang="fr-FR" sz="800" b="0" i="0" u="none" strike="noStrike" cap="none" normalizeH="0" baseline="0" dirty="0">
                        <a:ln>
                          <a:noFill/>
                        </a:ln>
                        <a:solidFill>
                          <a:schemeClr val="tx1"/>
                        </a:solidFill>
                        <a:effectLst/>
                        <a:latin typeface="Arial" charset="0"/>
                      </a:endParaRPr>
                    </a:p>
                  </a:txBody>
                  <a:tcPr marL="36000" marR="36000" marT="36000" marB="360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800" b="1" i="0" u="none" strike="noStrike" cap="none" normalizeH="0" baseline="0" dirty="0">
                          <a:ln>
                            <a:noFill/>
                          </a:ln>
                          <a:solidFill>
                            <a:schemeClr val="tx1"/>
                          </a:solidFill>
                          <a:effectLst/>
                          <a:latin typeface="Arial" charset="0"/>
                        </a:rPr>
                        <a:t>L</a:t>
                      </a:r>
                      <a:endParaRPr kumimoji="0" lang="fr-FR" altLang="fr-FR" sz="800" b="0" i="0" u="none" strike="noStrike" cap="none" normalizeH="0" baseline="0" dirty="0">
                        <a:ln>
                          <a:noFill/>
                        </a:ln>
                        <a:solidFill>
                          <a:schemeClr val="tx1"/>
                        </a:solidFill>
                        <a:effectLst/>
                        <a:latin typeface="Arial" charset="0"/>
                      </a:endParaRPr>
                    </a:p>
                  </a:txBody>
                  <a:tcPr marL="36000" marR="36000" marT="36000" marB="360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800" b="1" i="0" u="none" strike="noStrike" cap="none" normalizeH="0" baseline="0" dirty="0">
                          <a:ln>
                            <a:noFill/>
                          </a:ln>
                          <a:solidFill>
                            <a:schemeClr val="tx1"/>
                          </a:solidFill>
                          <a:effectLst/>
                          <a:latin typeface="Arial" charset="0"/>
                        </a:rPr>
                        <a:t>XL</a:t>
                      </a:r>
                      <a:endParaRPr kumimoji="0" lang="fr-FR" altLang="fr-FR" sz="800" b="0" i="0" u="none" strike="noStrike" cap="none" normalizeH="0" baseline="0" dirty="0">
                        <a:ln>
                          <a:noFill/>
                        </a:ln>
                        <a:solidFill>
                          <a:schemeClr val="tx1"/>
                        </a:solidFill>
                        <a:effectLst/>
                        <a:latin typeface="Arial" charset="0"/>
                      </a:endParaRPr>
                    </a:p>
                  </a:txBody>
                  <a:tcPr marL="36000" marR="36000" marT="36000" marB="360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800" b="1" i="0" u="none" strike="noStrike" cap="none" normalizeH="0" baseline="0" dirty="0">
                          <a:ln>
                            <a:noFill/>
                          </a:ln>
                          <a:solidFill>
                            <a:schemeClr val="tx1"/>
                          </a:solidFill>
                          <a:effectLst/>
                          <a:latin typeface="Arial" charset="0"/>
                        </a:rPr>
                        <a:t>2XL</a:t>
                      </a:r>
                      <a:endParaRPr kumimoji="0" lang="fr-FR" altLang="fr-FR" sz="800" b="0" i="0" u="none" strike="noStrike" cap="none" normalizeH="0" baseline="0" dirty="0">
                        <a:ln>
                          <a:noFill/>
                        </a:ln>
                        <a:solidFill>
                          <a:schemeClr val="tx1"/>
                        </a:solidFill>
                        <a:effectLst/>
                        <a:latin typeface="Arial" charset="0"/>
                      </a:endParaRPr>
                    </a:p>
                  </a:txBody>
                  <a:tcPr marL="36000" marR="36000" marT="36000" marB="360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800" b="1" i="0" u="none" strike="noStrike" cap="none" normalizeH="0" baseline="0" dirty="0">
                          <a:ln>
                            <a:noFill/>
                          </a:ln>
                          <a:solidFill>
                            <a:schemeClr val="tx1"/>
                          </a:solidFill>
                          <a:effectLst/>
                          <a:latin typeface="Arial" charset="0"/>
                        </a:rPr>
                        <a:t>3XL</a:t>
                      </a:r>
                      <a:endParaRPr kumimoji="0" lang="fr-FR" altLang="fr-FR" sz="800" b="0" i="0" u="none" strike="noStrike" cap="none" normalizeH="0" baseline="0" dirty="0">
                        <a:ln>
                          <a:noFill/>
                        </a:ln>
                        <a:solidFill>
                          <a:schemeClr val="tx1"/>
                        </a:solidFill>
                        <a:effectLst/>
                        <a:latin typeface="Arial" charset="0"/>
                      </a:endParaRPr>
                    </a:p>
                  </a:txBody>
                  <a:tcPr marL="36000" marR="36000" marT="36000" marB="360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800" b="1" i="0" u="none" strike="noStrike" kern="1200" cap="none" normalizeH="0" baseline="0" dirty="0">
                          <a:ln>
                            <a:noFill/>
                          </a:ln>
                          <a:solidFill>
                            <a:schemeClr val="tx1"/>
                          </a:solidFill>
                          <a:effectLst/>
                          <a:latin typeface="Arial" charset="0"/>
                          <a:ea typeface="+mn-ea"/>
                          <a:cs typeface="+mn-cs"/>
                        </a:rPr>
                        <a:t>4XL</a:t>
                      </a:r>
                    </a:p>
                  </a:txBody>
                  <a:tcPr marL="36000" marR="36000" marT="36000" marB="360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95108">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800" b="1" i="0" u="none" strike="noStrike" cap="none" normalizeH="0" baseline="0">
                          <a:ln>
                            <a:noFill/>
                          </a:ln>
                          <a:solidFill>
                            <a:schemeClr val="tx1"/>
                          </a:solidFill>
                          <a:effectLst/>
                          <a:latin typeface="Arial" charset="0"/>
                        </a:rPr>
                        <a:t>1</a:t>
                      </a:r>
                    </a:p>
                  </a:txBody>
                  <a:tcPr marL="90005" marR="90005" marT="46843" marB="4684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700" b="0" i="0" u="none" strike="noStrike" cap="none" normalizeH="0" baseline="0" dirty="0">
                          <a:ln>
                            <a:noFill/>
                          </a:ln>
                          <a:solidFill>
                            <a:schemeClr val="tx1"/>
                          </a:solidFill>
                          <a:effectLst/>
                          <a:latin typeface="Arial" charset="0"/>
                        </a:rPr>
                        <a:t>5KAJ16000S</a:t>
                      </a:r>
                    </a:p>
                  </a:txBody>
                  <a:tcPr marL="36000" marR="36000" marT="36000" marB="360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700" b="0" i="0" u="none" strike="noStrike" cap="none" normalizeH="0" baseline="0" dirty="0">
                          <a:ln>
                            <a:noFill/>
                          </a:ln>
                          <a:solidFill>
                            <a:schemeClr val="tx1"/>
                          </a:solidFill>
                          <a:effectLst/>
                          <a:latin typeface="Arial" charset="0"/>
                        </a:rPr>
                        <a:t>5KAJ16000M</a:t>
                      </a:r>
                    </a:p>
                  </a:txBody>
                  <a:tcPr marL="36000" marR="36000" marT="36000" marB="360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700" b="0" i="0" u="none" strike="noStrike" cap="none" normalizeH="0" baseline="0" dirty="0">
                          <a:ln>
                            <a:noFill/>
                          </a:ln>
                          <a:solidFill>
                            <a:schemeClr val="tx1"/>
                          </a:solidFill>
                          <a:effectLst/>
                          <a:latin typeface="Arial" charset="0"/>
                        </a:rPr>
                        <a:t>5KAJ16000L</a:t>
                      </a:r>
                    </a:p>
                  </a:txBody>
                  <a:tcPr marL="36000" marR="36000" marT="36000" marB="360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700" b="0" i="0" u="none" strike="noStrike" cap="none" normalizeH="0" baseline="0" dirty="0">
                          <a:ln>
                            <a:noFill/>
                          </a:ln>
                          <a:solidFill>
                            <a:schemeClr val="tx1"/>
                          </a:solidFill>
                          <a:effectLst/>
                          <a:latin typeface="Arial" charset="0"/>
                        </a:rPr>
                        <a:t>5KAJ1600XL</a:t>
                      </a:r>
                    </a:p>
                  </a:txBody>
                  <a:tcPr marL="36000" marR="36000" marT="36000" marB="360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700" b="0" i="0" u="none" strike="noStrike" cap="none" normalizeH="0" baseline="0" dirty="0">
                          <a:ln>
                            <a:noFill/>
                          </a:ln>
                          <a:solidFill>
                            <a:schemeClr val="tx1"/>
                          </a:solidFill>
                          <a:effectLst/>
                          <a:latin typeface="Arial" charset="0"/>
                        </a:rPr>
                        <a:t>5KAJ1602XL</a:t>
                      </a:r>
                    </a:p>
                  </a:txBody>
                  <a:tcPr marL="36000" marR="36000" marT="36000" marB="360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700" b="0" i="0" u="none" strike="noStrike" cap="none" normalizeH="0" baseline="0" dirty="0">
                          <a:ln>
                            <a:noFill/>
                          </a:ln>
                          <a:solidFill>
                            <a:schemeClr val="tx1"/>
                          </a:solidFill>
                          <a:effectLst/>
                          <a:latin typeface="Arial" charset="0"/>
                        </a:rPr>
                        <a:t>5KAJ1603XL</a:t>
                      </a:r>
                    </a:p>
                  </a:txBody>
                  <a:tcPr marL="36000" marR="36000" marT="36000" marB="360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700" b="0" i="0" u="none" strike="noStrike" cap="none" normalizeH="0" baseline="0" dirty="0">
                          <a:ln>
                            <a:noFill/>
                          </a:ln>
                          <a:solidFill>
                            <a:schemeClr val="tx1"/>
                          </a:solidFill>
                          <a:effectLst/>
                          <a:latin typeface="Arial" charset="0"/>
                        </a:rPr>
                        <a:t>5KAJ1604XL</a:t>
                      </a:r>
                    </a:p>
                  </a:txBody>
                  <a:tcPr marL="36000" marR="36000" marT="36000" marB="360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95526">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800" b="1" i="0" u="none" strike="noStrike" cap="none" normalizeH="0" baseline="0">
                          <a:ln>
                            <a:noFill/>
                          </a:ln>
                          <a:solidFill>
                            <a:schemeClr val="tx1"/>
                          </a:solidFill>
                          <a:effectLst/>
                          <a:latin typeface="Arial" charset="0"/>
                        </a:rPr>
                        <a:t>2</a:t>
                      </a:r>
                    </a:p>
                  </a:txBody>
                  <a:tcPr marL="90005" marR="90005" marT="46843" marB="4684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700" b="0" i="0" u="none" strike="noStrike" kern="1200" cap="none" normalizeH="0" baseline="0" dirty="0">
                          <a:ln>
                            <a:noFill/>
                          </a:ln>
                          <a:solidFill>
                            <a:schemeClr val="tx1"/>
                          </a:solidFill>
                          <a:effectLst/>
                          <a:latin typeface="Arial" charset="0"/>
                          <a:ea typeface="+mn-ea"/>
                          <a:cs typeface="+mn-cs"/>
                        </a:rPr>
                        <a:t>5KAJ17000S</a:t>
                      </a:r>
                    </a:p>
                  </a:txBody>
                  <a:tcPr marL="36000" marR="36000" marT="36000" marB="360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700" b="0" i="0" u="none" strike="noStrike" kern="1200" cap="none" normalizeH="0" baseline="0" dirty="0">
                          <a:ln>
                            <a:noFill/>
                          </a:ln>
                          <a:solidFill>
                            <a:schemeClr val="tx1"/>
                          </a:solidFill>
                          <a:effectLst/>
                          <a:latin typeface="Arial" charset="0"/>
                          <a:ea typeface="+mn-ea"/>
                          <a:cs typeface="+mn-cs"/>
                        </a:rPr>
                        <a:t>5KAJ17000</a:t>
                      </a:r>
                      <a:r>
                        <a:rPr kumimoji="0" lang="fr-FR" altLang="fr-FR" sz="700" b="0" i="0" u="none" strike="noStrike" cap="none" normalizeH="0" baseline="0" dirty="0">
                          <a:ln>
                            <a:noFill/>
                          </a:ln>
                          <a:solidFill>
                            <a:schemeClr val="tx1"/>
                          </a:solidFill>
                          <a:effectLst/>
                          <a:latin typeface="Arial" charset="0"/>
                        </a:rPr>
                        <a:t>M</a:t>
                      </a:r>
                    </a:p>
                  </a:txBody>
                  <a:tcPr marL="36000" marR="36000" marT="36000" marB="360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700" b="0" i="0" u="none" strike="noStrike" kern="1200" cap="none" normalizeH="0" baseline="0" dirty="0">
                          <a:ln>
                            <a:noFill/>
                          </a:ln>
                          <a:solidFill>
                            <a:schemeClr val="tx1"/>
                          </a:solidFill>
                          <a:effectLst/>
                          <a:latin typeface="Arial" charset="0"/>
                          <a:ea typeface="+mn-ea"/>
                          <a:cs typeface="+mn-cs"/>
                        </a:rPr>
                        <a:t>5KKAJ17000</a:t>
                      </a:r>
                      <a:r>
                        <a:rPr kumimoji="0" lang="fr-FR" altLang="fr-FR" sz="700" b="0" i="0" u="none" strike="noStrike" cap="none" normalizeH="0" baseline="0" dirty="0">
                          <a:ln>
                            <a:noFill/>
                          </a:ln>
                          <a:solidFill>
                            <a:schemeClr val="tx1"/>
                          </a:solidFill>
                          <a:effectLst/>
                          <a:latin typeface="Arial" charset="0"/>
                        </a:rPr>
                        <a:t>L</a:t>
                      </a:r>
                    </a:p>
                  </a:txBody>
                  <a:tcPr marL="36000" marR="36000" marT="36000" marB="360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700" b="0" i="0" u="none" strike="noStrike" kern="1200" cap="none" normalizeH="0" baseline="0" dirty="0">
                          <a:ln>
                            <a:noFill/>
                          </a:ln>
                          <a:solidFill>
                            <a:schemeClr val="tx1"/>
                          </a:solidFill>
                          <a:effectLst/>
                          <a:latin typeface="Arial" charset="0"/>
                          <a:ea typeface="+mn-ea"/>
                          <a:cs typeface="+mn-cs"/>
                        </a:rPr>
                        <a:t>5KAJ1700</a:t>
                      </a:r>
                      <a:r>
                        <a:rPr kumimoji="0" lang="fr-FR" altLang="fr-FR" sz="700" b="0" i="0" u="none" strike="noStrike" cap="none" normalizeH="0" baseline="0" dirty="0">
                          <a:ln>
                            <a:noFill/>
                          </a:ln>
                          <a:solidFill>
                            <a:schemeClr val="tx1"/>
                          </a:solidFill>
                          <a:effectLst/>
                          <a:latin typeface="Arial" charset="0"/>
                        </a:rPr>
                        <a:t>XL</a:t>
                      </a:r>
                    </a:p>
                  </a:txBody>
                  <a:tcPr marL="36000" marR="36000" marT="36000" marB="360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700" b="0" i="0" u="none" strike="noStrike" kern="1200" cap="none" normalizeH="0" baseline="0" dirty="0">
                          <a:ln>
                            <a:noFill/>
                          </a:ln>
                          <a:solidFill>
                            <a:schemeClr val="tx1"/>
                          </a:solidFill>
                          <a:effectLst/>
                          <a:latin typeface="Arial" charset="0"/>
                          <a:ea typeface="+mn-ea"/>
                          <a:cs typeface="+mn-cs"/>
                        </a:rPr>
                        <a:t>5KAJ1702</a:t>
                      </a:r>
                      <a:r>
                        <a:rPr kumimoji="0" lang="fr-FR" altLang="fr-FR" sz="700" b="0" i="0" u="none" strike="noStrike" cap="none" normalizeH="0" baseline="0" dirty="0">
                          <a:ln>
                            <a:noFill/>
                          </a:ln>
                          <a:solidFill>
                            <a:schemeClr val="tx1"/>
                          </a:solidFill>
                          <a:effectLst/>
                          <a:latin typeface="Arial" charset="0"/>
                        </a:rPr>
                        <a:t>XL</a:t>
                      </a:r>
                    </a:p>
                  </a:txBody>
                  <a:tcPr marL="36000" marR="36000" marT="36000" marB="360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700" b="0" i="0" u="none" strike="noStrike" kern="1200" cap="none" normalizeH="0" baseline="0" dirty="0">
                          <a:ln>
                            <a:noFill/>
                          </a:ln>
                          <a:solidFill>
                            <a:schemeClr val="tx1"/>
                          </a:solidFill>
                          <a:effectLst/>
                          <a:latin typeface="Arial" charset="0"/>
                          <a:ea typeface="+mn-ea"/>
                          <a:cs typeface="+mn-cs"/>
                        </a:rPr>
                        <a:t>5KAJ170</a:t>
                      </a:r>
                      <a:r>
                        <a:rPr kumimoji="0" lang="fr-FR" altLang="fr-FR" sz="700" b="0" i="0" u="none" strike="noStrike" cap="none" normalizeH="0" baseline="0" dirty="0">
                          <a:ln>
                            <a:noFill/>
                          </a:ln>
                          <a:solidFill>
                            <a:schemeClr val="tx1"/>
                          </a:solidFill>
                          <a:effectLst/>
                          <a:latin typeface="Arial" charset="0"/>
                        </a:rPr>
                        <a:t>3XL</a:t>
                      </a:r>
                    </a:p>
                  </a:txBody>
                  <a:tcPr marL="36000" marR="36000" marT="36000" marB="360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700" b="0" i="0" u="none" strike="noStrike" kern="1200" cap="none" normalizeH="0" baseline="0" dirty="0">
                          <a:ln>
                            <a:noFill/>
                          </a:ln>
                          <a:solidFill>
                            <a:schemeClr val="tx1"/>
                          </a:solidFill>
                          <a:effectLst/>
                          <a:latin typeface="Arial" charset="0"/>
                          <a:ea typeface="+mn-ea"/>
                          <a:cs typeface="+mn-cs"/>
                        </a:rPr>
                        <a:t>5KAJ1704</a:t>
                      </a:r>
                      <a:r>
                        <a:rPr kumimoji="0" lang="fr-FR" altLang="fr-FR" sz="700" b="0" i="0" u="none" strike="noStrike" cap="none" normalizeH="0" baseline="0" dirty="0">
                          <a:ln>
                            <a:noFill/>
                          </a:ln>
                          <a:solidFill>
                            <a:schemeClr val="tx1"/>
                          </a:solidFill>
                          <a:effectLst/>
                          <a:latin typeface="Arial" charset="0"/>
                        </a:rPr>
                        <a:t>XL</a:t>
                      </a:r>
                    </a:p>
                  </a:txBody>
                  <a:tcPr marL="36000" marR="36000" marT="36000" marB="360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76282">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800" b="1" i="0" u="none" strike="noStrike" cap="none" normalizeH="0" baseline="0">
                          <a:ln>
                            <a:noFill/>
                          </a:ln>
                          <a:solidFill>
                            <a:schemeClr val="tx1"/>
                          </a:solidFill>
                          <a:effectLst/>
                          <a:latin typeface="Arial" charset="0"/>
                        </a:rPr>
                        <a:t>A</a:t>
                      </a:r>
                      <a:endParaRPr kumimoji="0" lang="fr-FR" altLang="fr-FR" sz="800" b="0" i="0" u="none" strike="noStrike" cap="none" normalizeH="0" baseline="0">
                        <a:ln>
                          <a:noFill/>
                        </a:ln>
                        <a:solidFill>
                          <a:schemeClr val="tx1"/>
                        </a:solidFill>
                        <a:effectLst/>
                        <a:latin typeface="Arial" charset="0"/>
                      </a:endParaRPr>
                    </a:p>
                  </a:txBody>
                  <a:tcPr marL="90005" marR="90005" marT="46843" marB="4684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700" b="0" i="0" u="none" strike="noStrike" cap="none" normalizeH="0" baseline="0" dirty="0">
                          <a:ln>
                            <a:noFill/>
                          </a:ln>
                          <a:solidFill>
                            <a:schemeClr val="tx1"/>
                          </a:solidFill>
                          <a:effectLst/>
                          <a:latin typeface="Arial" charset="0"/>
                        </a:rPr>
                        <a:t>156-164</a:t>
                      </a:r>
                    </a:p>
                  </a:txBody>
                  <a:tcPr marL="36000" marR="36000" marT="36000" marB="360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700" b="0" i="0" u="none" strike="noStrike" cap="none" normalizeH="0" baseline="0" dirty="0">
                          <a:ln>
                            <a:noFill/>
                          </a:ln>
                          <a:solidFill>
                            <a:schemeClr val="tx1"/>
                          </a:solidFill>
                          <a:effectLst/>
                          <a:latin typeface="Arial" charset="0"/>
                        </a:rPr>
                        <a:t>164-172</a:t>
                      </a:r>
                    </a:p>
                  </a:txBody>
                  <a:tcPr marL="36000" marR="36000" marT="36000" marB="360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700" b="0" i="0" u="none" strike="noStrike" cap="none" normalizeH="0" baseline="0">
                          <a:ln>
                            <a:noFill/>
                          </a:ln>
                          <a:solidFill>
                            <a:schemeClr val="tx1"/>
                          </a:solidFill>
                          <a:effectLst/>
                          <a:latin typeface="Arial" charset="0"/>
                        </a:rPr>
                        <a:t>172-180</a:t>
                      </a:r>
                    </a:p>
                  </a:txBody>
                  <a:tcPr marL="36000" marR="36000" marT="36000" marB="360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700" b="0" i="0" u="none" strike="noStrike" cap="none" normalizeH="0" baseline="0" dirty="0">
                          <a:ln>
                            <a:noFill/>
                          </a:ln>
                          <a:solidFill>
                            <a:schemeClr val="tx1"/>
                          </a:solidFill>
                          <a:effectLst/>
                          <a:latin typeface="Arial" charset="0"/>
                        </a:rPr>
                        <a:t>180-188</a:t>
                      </a:r>
                    </a:p>
                  </a:txBody>
                  <a:tcPr marL="36000" marR="36000" marT="36000" marB="360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700" b="0" i="0" u="none" strike="noStrike" cap="none" normalizeH="0" baseline="0" dirty="0">
                          <a:ln>
                            <a:noFill/>
                          </a:ln>
                          <a:solidFill>
                            <a:schemeClr val="tx1"/>
                          </a:solidFill>
                          <a:effectLst/>
                          <a:latin typeface="Arial" charset="0"/>
                        </a:rPr>
                        <a:t>188-196</a:t>
                      </a:r>
                    </a:p>
                  </a:txBody>
                  <a:tcPr marL="36000" marR="36000" marT="36000" marB="360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700" b="0" i="0" u="none" strike="noStrike" cap="none" normalizeH="0" baseline="0" dirty="0">
                          <a:ln>
                            <a:noFill/>
                          </a:ln>
                          <a:solidFill>
                            <a:schemeClr val="tx1"/>
                          </a:solidFill>
                          <a:effectLst/>
                          <a:latin typeface="Arial" charset="0"/>
                        </a:rPr>
                        <a:t>196-204</a:t>
                      </a:r>
                    </a:p>
                  </a:txBody>
                  <a:tcPr marL="36000" marR="36000" marT="36000" marB="360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700" b="0" i="0" u="none" strike="noStrike" cap="none" normalizeH="0" baseline="0" dirty="0">
                          <a:ln>
                            <a:noFill/>
                          </a:ln>
                          <a:solidFill>
                            <a:schemeClr val="tx1"/>
                          </a:solidFill>
                          <a:effectLst/>
                          <a:latin typeface="Arial" charset="0"/>
                        </a:rPr>
                        <a:t>196-204</a:t>
                      </a:r>
                    </a:p>
                  </a:txBody>
                  <a:tcPr marL="36000" marR="36000" marT="36000" marB="360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24354">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800" b="1" i="0" u="none" strike="noStrike" cap="none" normalizeH="0" baseline="0">
                          <a:ln>
                            <a:noFill/>
                          </a:ln>
                          <a:solidFill>
                            <a:schemeClr val="tx1"/>
                          </a:solidFill>
                          <a:effectLst/>
                          <a:latin typeface="Arial" charset="0"/>
                        </a:rPr>
                        <a:t>B</a:t>
                      </a:r>
                      <a:endParaRPr kumimoji="0" lang="fr-FR" altLang="fr-FR" sz="800" b="0" i="0" u="none" strike="noStrike" cap="none" normalizeH="0" baseline="0">
                        <a:ln>
                          <a:noFill/>
                        </a:ln>
                        <a:solidFill>
                          <a:schemeClr val="tx1"/>
                        </a:solidFill>
                        <a:effectLst/>
                        <a:latin typeface="Arial" charset="0"/>
                      </a:endParaRPr>
                    </a:p>
                  </a:txBody>
                  <a:tcPr marL="90005" marR="90005" marT="46843" marB="4684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sz="700" b="0" i="0" u="none" strike="noStrike" dirty="0">
                          <a:solidFill>
                            <a:srgbClr val="000000"/>
                          </a:solidFill>
                          <a:effectLst/>
                          <a:latin typeface="Arial" panose="020B0604020202020204" pitchFamily="34" charset="0"/>
                        </a:rPr>
                        <a:t>86-93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sz="700" b="0" i="0" u="none" strike="noStrike" dirty="0">
                          <a:solidFill>
                            <a:srgbClr val="000000"/>
                          </a:solidFill>
                          <a:effectLst/>
                          <a:latin typeface="Arial" panose="020B0604020202020204" pitchFamily="34" charset="0"/>
                        </a:rPr>
                        <a:t>94-101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sz="700" b="0" i="0" u="none" strike="noStrike" dirty="0">
                          <a:solidFill>
                            <a:srgbClr val="000000"/>
                          </a:solidFill>
                          <a:effectLst/>
                          <a:latin typeface="Arial" panose="020B0604020202020204" pitchFamily="34" charset="0"/>
                        </a:rPr>
                        <a:t>102-109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sz="700" b="0" i="0" u="none" strike="noStrike" dirty="0">
                          <a:solidFill>
                            <a:srgbClr val="000000"/>
                          </a:solidFill>
                          <a:effectLst/>
                          <a:latin typeface="Arial" panose="020B0604020202020204" pitchFamily="34" charset="0"/>
                        </a:rPr>
                        <a:t>110-117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sz="700" b="0" i="0" u="none" strike="noStrike" dirty="0">
                          <a:solidFill>
                            <a:srgbClr val="000000"/>
                          </a:solidFill>
                          <a:effectLst/>
                          <a:latin typeface="Arial" panose="020B0604020202020204" pitchFamily="34" charset="0"/>
                        </a:rPr>
                        <a:t>118-125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sz="700" b="0" i="0" u="none" strike="noStrike" dirty="0">
                          <a:solidFill>
                            <a:srgbClr val="000000"/>
                          </a:solidFill>
                          <a:effectLst/>
                          <a:latin typeface="Arial" panose="020B0604020202020204" pitchFamily="34" charset="0"/>
                        </a:rPr>
                        <a:t>126-133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sz="700" b="0" i="0" u="none" strike="noStrike" dirty="0">
                          <a:solidFill>
                            <a:srgbClr val="000000"/>
                          </a:solidFill>
                          <a:effectLst/>
                          <a:latin typeface="Arial" panose="020B0604020202020204" pitchFamily="34" charset="0"/>
                        </a:rPr>
                        <a:t>134-141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2103" name="Text Box 126"/>
          <p:cNvSpPr txBox="1">
            <a:spLocks noChangeArrowheads="1"/>
          </p:cNvSpPr>
          <p:nvPr/>
        </p:nvSpPr>
        <p:spPr bwMode="auto">
          <a:xfrm>
            <a:off x="6115573" y="8339801"/>
            <a:ext cx="288925"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fr-FR" altLang="fr-FR" sz="900" b="1" dirty="0"/>
              <a:t>A</a:t>
            </a:r>
          </a:p>
        </p:txBody>
      </p:sp>
      <p:sp>
        <p:nvSpPr>
          <p:cNvPr id="2104" name="Text Box 127"/>
          <p:cNvSpPr txBox="1">
            <a:spLocks noChangeArrowheads="1"/>
          </p:cNvSpPr>
          <p:nvPr/>
        </p:nvSpPr>
        <p:spPr bwMode="auto">
          <a:xfrm>
            <a:off x="5325305" y="8186390"/>
            <a:ext cx="27463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fr-FR" altLang="fr-FR" sz="900" b="1" dirty="0"/>
              <a:t>B</a:t>
            </a:r>
          </a:p>
        </p:txBody>
      </p:sp>
      <p:sp>
        <p:nvSpPr>
          <p:cNvPr id="2105" name="Rectangle 130"/>
          <p:cNvSpPr>
            <a:spLocks noChangeArrowheads="1"/>
          </p:cNvSpPr>
          <p:nvPr/>
        </p:nvSpPr>
        <p:spPr bwMode="auto">
          <a:xfrm>
            <a:off x="97133" y="6037324"/>
            <a:ext cx="6681735" cy="152995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fr-FR" altLang="fr-FR" sz="700" u="sng" dirty="0"/>
              <a:t>Matériaux :</a:t>
            </a:r>
            <a:r>
              <a:rPr lang="fr-FR" altLang="fr-FR" sz="700" dirty="0"/>
              <a:t>  Polyester enduit PU  </a:t>
            </a:r>
          </a:p>
          <a:p>
            <a:pPr eaLnBrk="1" hangingPunct="1">
              <a:lnSpc>
                <a:spcPct val="80000"/>
              </a:lnSpc>
              <a:buFontTx/>
              <a:buNone/>
            </a:pPr>
            <a:r>
              <a:rPr lang="fr-FR" altLang="fr-FR" sz="700" u="sng" dirty="0"/>
              <a:t>Limites d’ utilisations :</a:t>
            </a:r>
            <a:r>
              <a:rPr lang="fr-FR" altLang="fr-FR" sz="700" dirty="0"/>
              <a:t> Ce vêtement est un vêtement haute visibilité. Doit toujours être porté fermé et non couvert par d’autres vêtements. Afin d’assurer une </a:t>
            </a:r>
          </a:p>
          <a:p>
            <a:pPr eaLnBrk="1" hangingPunct="1">
              <a:lnSpc>
                <a:spcPct val="80000"/>
              </a:lnSpc>
              <a:buFontTx/>
              <a:buNone/>
            </a:pPr>
            <a:r>
              <a:rPr lang="fr-FR" altLang="fr-FR" sz="700" dirty="0"/>
              <a:t>visibilité optimale, le vêtement doit être propre et une comparaison avec un vêtement neuf réalisé chaque année. Attention, le port d’une capuche diminue le champ de vision et l’audition. </a:t>
            </a:r>
            <a:r>
              <a:rPr lang="fr-FR" altLang="fr-FR" sz="700" u="sng" dirty="0"/>
              <a:t>Stockage et transport :</a:t>
            </a:r>
            <a:r>
              <a:rPr lang="fr-FR" altLang="fr-FR" sz="700" dirty="0"/>
              <a:t> Toujours stocker dans un endroit propre et sec. NE PAS entreposer dans un endroit où le vêtement pourrait être exposé directement à la lumière du soleil. Ce vêtement doit être transporté tel qu’il a été fourni par le fabricant.</a:t>
            </a:r>
            <a:r>
              <a:rPr lang="en-GB" altLang="fr-FR" sz="700" u="sng" dirty="0"/>
              <a:t>REPARATION</a:t>
            </a:r>
            <a:r>
              <a:rPr lang="en-GB" altLang="fr-FR" sz="700" dirty="0"/>
              <a:t> – Si le </a:t>
            </a:r>
            <a:r>
              <a:rPr lang="fr-FR" altLang="fr-FR" sz="700" dirty="0"/>
              <a:t>produit</a:t>
            </a:r>
            <a:r>
              <a:rPr lang="en-GB" altLang="fr-FR" sz="700" dirty="0"/>
              <a:t> </a:t>
            </a:r>
            <a:r>
              <a:rPr lang="fr-FR" altLang="fr-FR" sz="700" dirty="0"/>
              <a:t>est endommagé, il ne pourra pas procurer le niveau maximal de protection, et il doit pour cela être réparé ou remplacé immédiatement. Ne jamais utiliser un produit endommagé. Réparation de ce produit est uniquement toléré dans le cadre où les revendications de ce vêtement ne soient pas affectées. Si un doute persiste, contacter le fabricant ci-dessous avant d’essayer de réparer le produit. Contacter votre prestataire de déchet pour l’élimination adéquate du vêtement. L’isolation thermique peut diminuer après les procédures de nettoyage. </a:t>
            </a:r>
            <a:r>
              <a:rPr lang="fr-FR" altLang="fr-FR" sz="700" dirty="0">
                <a:cs typeface="Times New Roman" panose="02020603050405020304" pitchFamily="18" charset="0"/>
              </a:rPr>
              <a:t>L’isolation thermique et les températures minimales d’utilisation ont été déterminées en combinaison avec le sous-vêtement standard (Annexe A de EN 14058). Elles sont seulement valables si le vêtement est porté en combinaison avec un vêtement d’isolation thermique au moins équivalent. Une protection adéquate doit être également assurée localement au niveau des mains, des pieds et de la tête. Ces valeurs ont été déterminées en l’absence de vent et à une température de rayonnement égale à la température d’air ambiant. Les températures minimales en degrés Celsius pour des temps d’usage de 8 heures et 1 heure sont indiquées dans le tableau 2 où V</a:t>
            </a:r>
            <a:r>
              <a:rPr lang="fr-FR" altLang="fr-FR" sz="500" dirty="0">
                <a:cs typeface="Times New Roman" panose="02020603050405020304" pitchFamily="18" charset="0"/>
              </a:rPr>
              <a:t>a</a:t>
            </a:r>
            <a:r>
              <a:rPr lang="fr-FR" altLang="fr-FR" sz="700" dirty="0">
                <a:cs typeface="Times New Roman" panose="02020603050405020304" pitchFamily="18" charset="0"/>
              </a:rPr>
              <a:t> représente la vitesse du vent à laquelle le porteur est exposé. </a:t>
            </a:r>
            <a:r>
              <a:rPr lang="fr-FR" altLang="fr-FR" sz="700" dirty="0"/>
              <a:t>Le nombre maximal indiqué de cycles de nettoyage n’est pas le seul facteur lié à la durée de vie du vêtement. Sa durée de vie dépend également de son utilisation, de son entretien, des conditions de stockage, etc. Le marquage CE de cet équipement signifie que toutes les spécifications du règlement européen 2016/245 ont été respectées. </a:t>
            </a:r>
            <a:r>
              <a:rPr lang="fr-FR" altLang="fr-FR" sz="700" dirty="0">
                <a:cs typeface="Times New Roman" panose="02020603050405020304" pitchFamily="18" charset="0"/>
              </a:rPr>
              <a:t>La déclaration de conformité et disponible sur le site internet : voir **.</a:t>
            </a:r>
            <a:endParaRPr lang="fr-FR" altLang="fr-FR" sz="700" dirty="0"/>
          </a:p>
          <a:p>
            <a:pPr eaLnBrk="1" hangingPunct="1">
              <a:lnSpc>
                <a:spcPct val="80000"/>
              </a:lnSpc>
              <a:buFontTx/>
              <a:buNone/>
            </a:pPr>
            <a:r>
              <a:rPr lang="fr-FR" altLang="fr-FR" sz="700" dirty="0">
                <a:solidFill>
                  <a:srgbClr val="FF0000"/>
                </a:solidFill>
              </a:rPr>
              <a:t> </a:t>
            </a:r>
          </a:p>
        </p:txBody>
      </p:sp>
      <p:sp>
        <p:nvSpPr>
          <p:cNvPr id="2106" name="Text Box 131"/>
          <p:cNvSpPr txBox="1">
            <a:spLocks noChangeArrowheads="1"/>
          </p:cNvSpPr>
          <p:nvPr/>
        </p:nvSpPr>
        <p:spPr bwMode="auto">
          <a:xfrm>
            <a:off x="5504351" y="9128545"/>
            <a:ext cx="865188" cy="17119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lnSpc>
                <a:spcPct val="80000"/>
              </a:lnSpc>
              <a:buFontTx/>
              <a:buNone/>
            </a:pPr>
            <a:r>
              <a:rPr lang="en-GB" altLang="fr-FR" sz="800">
                <a:solidFill>
                  <a:srgbClr val="000000"/>
                </a:solidFill>
                <a:cs typeface="Times New Roman" panose="02020603050405020304" pitchFamily="18" charset="0"/>
              </a:rPr>
              <a:t>Max : 5 x </a:t>
            </a:r>
            <a:endParaRPr lang="fr-FR" altLang="fr-FR" sz="800">
              <a:solidFill>
                <a:srgbClr val="000000"/>
              </a:solidFill>
              <a:cs typeface="Times New Roman" panose="02020603050405020304" pitchFamily="18" charset="0"/>
            </a:endParaRPr>
          </a:p>
        </p:txBody>
      </p:sp>
      <p:grpSp>
        <p:nvGrpSpPr>
          <p:cNvPr id="2107" name="Group 138"/>
          <p:cNvGrpSpPr>
            <a:grpSpLocks/>
          </p:cNvGrpSpPr>
          <p:nvPr/>
        </p:nvGrpSpPr>
        <p:grpSpPr bwMode="auto">
          <a:xfrm>
            <a:off x="5129481" y="8801649"/>
            <a:ext cx="1556189" cy="296960"/>
            <a:chOff x="3212" y="5427"/>
            <a:chExt cx="1011" cy="195"/>
          </a:xfrm>
        </p:grpSpPr>
        <p:pic>
          <p:nvPicPr>
            <p:cNvPr id="2209" name="Picture 13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21" y="5439"/>
              <a:ext cx="182"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10" name="Picture 13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96" y="5456"/>
              <a:ext cx="227" cy="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11" name="Picture 136"/>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793" y="5451"/>
              <a:ext cx="226"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12" name="Picture 137"/>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212" y="5427"/>
              <a:ext cx="224"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108" name="Text Box 233"/>
          <p:cNvSpPr txBox="1">
            <a:spLocks noChangeArrowheads="1"/>
          </p:cNvSpPr>
          <p:nvPr/>
        </p:nvSpPr>
        <p:spPr bwMode="auto">
          <a:xfrm>
            <a:off x="6539078" y="6037993"/>
            <a:ext cx="228600" cy="2127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rPr>
              <a:t>FR</a:t>
            </a:r>
            <a:endParaRPr lang="fr-FR" altLang="fr-FR" sz="1800"/>
          </a:p>
        </p:txBody>
      </p:sp>
      <p:sp>
        <p:nvSpPr>
          <p:cNvPr id="2109" name="Line 331"/>
          <p:cNvSpPr>
            <a:spLocks noChangeShapeType="1"/>
          </p:cNvSpPr>
          <p:nvPr/>
        </p:nvSpPr>
        <p:spPr bwMode="auto">
          <a:xfrm flipH="1" flipV="1">
            <a:off x="1208621" y="4034262"/>
            <a:ext cx="144462" cy="1444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110" name="Line 338"/>
          <p:cNvSpPr>
            <a:spLocks noChangeShapeType="1"/>
          </p:cNvSpPr>
          <p:nvPr/>
        </p:nvSpPr>
        <p:spPr bwMode="auto">
          <a:xfrm flipH="1" flipV="1">
            <a:off x="1109831" y="1555495"/>
            <a:ext cx="365923" cy="67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111" name="Rectangle 340"/>
          <p:cNvSpPr>
            <a:spLocks noChangeArrowheads="1"/>
          </p:cNvSpPr>
          <p:nvPr/>
        </p:nvSpPr>
        <p:spPr bwMode="auto">
          <a:xfrm>
            <a:off x="1489748" y="1213408"/>
            <a:ext cx="5278298" cy="5746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fr-FR" sz="600" dirty="0"/>
              <a:t>X/3 : selon la surface de matière visible ; </a:t>
            </a:r>
            <a:r>
              <a:rPr lang="fr-FR" altLang="fr-FR" sz="600" dirty="0">
                <a:ea typeface="Calibri" panose="020F0502020204030204" pitchFamily="34" charset="0"/>
                <a:cs typeface="Times New Roman" panose="02020603050405020304" pitchFamily="18" charset="0"/>
              </a:rPr>
              <a:t>je </a:t>
            </a:r>
            <a:r>
              <a:rPr lang="fr-FR" altLang="fr-FR" sz="600" dirty="0" err="1">
                <a:ea typeface="Calibri" panose="020F0502020204030204" pitchFamily="34" charset="0"/>
                <a:cs typeface="Times New Roman" panose="02020603050405020304" pitchFamily="18" charset="0"/>
              </a:rPr>
              <a:t>nach</a:t>
            </a:r>
            <a:r>
              <a:rPr lang="fr-FR" altLang="fr-FR" sz="600" dirty="0">
                <a:ea typeface="Calibri" panose="020F0502020204030204" pitchFamily="34" charset="0"/>
                <a:cs typeface="Times New Roman" panose="02020603050405020304" pitchFamily="18" charset="0"/>
              </a:rPr>
              <a:t>  der </a:t>
            </a:r>
            <a:r>
              <a:rPr lang="fr-FR" altLang="fr-FR" sz="600" dirty="0" err="1">
                <a:ea typeface="Calibri" panose="020F0502020204030204" pitchFamily="34" charset="0"/>
                <a:cs typeface="Times New Roman" panose="02020603050405020304" pitchFamily="18" charset="0"/>
              </a:rPr>
              <a:t>Fläche</a:t>
            </a:r>
            <a:r>
              <a:rPr lang="fr-FR" altLang="fr-FR" sz="600" dirty="0">
                <a:ea typeface="Calibri" panose="020F0502020204030204" pitchFamily="34" charset="0"/>
                <a:cs typeface="Times New Roman" panose="02020603050405020304" pitchFamily="18" charset="0"/>
              </a:rPr>
              <a:t> des </a:t>
            </a:r>
            <a:r>
              <a:rPr lang="fr-FR" altLang="fr-FR" sz="600" dirty="0" err="1">
                <a:ea typeface="Calibri" panose="020F0502020204030204" pitchFamily="34" charset="0"/>
                <a:cs typeface="Times New Roman" panose="02020603050405020304" pitchFamily="18" charset="0"/>
              </a:rPr>
              <a:t>sichtbaren</a:t>
            </a:r>
            <a:r>
              <a:rPr lang="fr-FR" altLang="fr-FR" sz="600" dirty="0">
                <a:ea typeface="Calibri" panose="020F0502020204030204" pitchFamily="34" charset="0"/>
                <a:cs typeface="Times New Roman" panose="02020603050405020304" pitchFamily="18" charset="0"/>
              </a:rPr>
              <a:t> Materials;</a:t>
            </a:r>
            <a:r>
              <a:rPr lang="fr-FR" altLang="fr-FR" sz="600" dirty="0"/>
              <a:t> </a:t>
            </a:r>
            <a:r>
              <a:rPr lang="en-GB" altLang="fr-FR" sz="600" dirty="0"/>
              <a:t>according to Area of visible material ; a </a:t>
            </a:r>
            <a:r>
              <a:rPr lang="en-GB" altLang="fr-FR" sz="600" dirty="0" err="1"/>
              <a:t>jó</a:t>
            </a:r>
            <a:r>
              <a:rPr lang="en-GB" altLang="fr-FR" sz="600" dirty="0"/>
              <a:t> </a:t>
            </a:r>
            <a:r>
              <a:rPr lang="en-GB" altLang="fr-FR" sz="600" dirty="0" err="1"/>
              <a:t>láthatóságot</a:t>
            </a:r>
            <a:r>
              <a:rPr lang="en-GB" altLang="fr-FR" sz="600" dirty="0"/>
              <a:t> </a:t>
            </a:r>
            <a:r>
              <a:rPr lang="en-GB" altLang="fr-FR" sz="600" dirty="0" err="1"/>
              <a:t>biztosító</a:t>
            </a:r>
            <a:r>
              <a:rPr lang="en-GB" altLang="fr-FR" sz="600" dirty="0"/>
              <a:t> </a:t>
            </a:r>
            <a:r>
              <a:rPr lang="en-GB" altLang="fr-FR" sz="600" dirty="0" err="1"/>
              <a:t>alapanyag</a:t>
            </a:r>
            <a:r>
              <a:rPr lang="en-GB" altLang="fr-FR" sz="600" dirty="0"/>
              <a:t> </a:t>
            </a:r>
            <a:r>
              <a:rPr lang="en-GB" altLang="fr-FR" sz="600" dirty="0" err="1"/>
              <a:t>felülete</a:t>
            </a:r>
            <a:r>
              <a:rPr lang="en-GB" altLang="fr-FR" sz="600" dirty="0"/>
              <a:t> </a:t>
            </a:r>
            <a:r>
              <a:rPr lang="en-GB" altLang="fr-FR" sz="600" dirty="0" err="1"/>
              <a:t>szerint</a:t>
            </a:r>
            <a:r>
              <a:rPr lang="fr-FR" altLang="fr-FR" sz="600" dirty="0"/>
              <a:t> ; </a:t>
            </a:r>
            <a:r>
              <a:rPr lang="es-ES" altLang="fr-FR" sz="600" dirty="0">
                <a:solidFill>
                  <a:srgbClr val="000000"/>
                </a:solidFill>
              </a:rPr>
              <a:t>Según la superficie de materia visible</a:t>
            </a:r>
            <a:r>
              <a:rPr lang="es-ES" altLang="fr-FR" sz="600" dirty="0"/>
              <a:t> ; </a:t>
            </a:r>
            <a:r>
              <a:rPr lang="pt-PT" altLang="fr-FR" sz="600" dirty="0">
                <a:solidFill>
                  <a:srgbClr val="000000"/>
                </a:solidFill>
              </a:rPr>
              <a:t>De acordo com a superfície de material visível.</a:t>
            </a:r>
            <a:r>
              <a:rPr lang="fr-FR" altLang="fr-FR" sz="600" dirty="0"/>
              <a:t> </a:t>
            </a:r>
            <a:r>
              <a:rPr lang="sv-SE" altLang="fr-FR" sz="600" dirty="0">
                <a:solidFill>
                  <a:srgbClr val="000000"/>
                </a:solidFill>
              </a:rPr>
              <a:t>Beroende på det synliga materialets yta. </a:t>
            </a:r>
            <a:r>
              <a:rPr lang="nl-NL" altLang="fr-FR" sz="600" dirty="0">
                <a:solidFill>
                  <a:srgbClr val="000000"/>
                </a:solidFill>
              </a:rPr>
              <a:t>Afhankelijk van het zichtbare oppervlaktemateriaal; </a:t>
            </a:r>
            <a:r>
              <a:rPr lang="fr-FR" altLang="fr-FR" sz="600" dirty="0" err="1">
                <a:solidFill>
                  <a:srgbClr val="000000"/>
                </a:solidFill>
              </a:rPr>
              <a:t>Riippuu</a:t>
            </a:r>
            <a:r>
              <a:rPr lang="fr-FR" altLang="fr-FR" sz="600" dirty="0">
                <a:solidFill>
                  <a:srgbClr val="000000"/>
                </a:solidFill>
              </a:rPr>
              <a:t> </a:t>
            </a:r>
            <a:r>
              <a:rPr lang="fr-FR" altLang="fr-FR" sz="600" dirty="0" err="1">
                <a:solidFill>
                  <a:srgbClr val="000000"/>
                </a:solidFill>
              </a:rPr>
              <a:t>näkyvän</a:t>
            </a:r>
            <a:r>
              <a:rPr lang="fr-FR" altLang="fr-FR" sz="600" dirty="0">
                <a:solidFill>
                  <a:srgbClr val="000000"/>
                </a:solidFill>
              </a:rPr>
              <a:t> </a:t>
            </a:r>
            <a:r>
              <a:rPr lang="fr-FR" altLang="fr-FR" sz="600" dirty="0" err="1">
                <a:solidFill>
                  <a:srgbClr val="000000"/>
                </a:solidFill>
              </a:rPr>
              <a:t>materiaalin</a:t>
            </a:r>
            <a:r>
              <a:rPr lang="fr-FR" altLang="fr-FR" sz="600" dirty="0">
                <a:solidFill>
                  <a:srgbClr val="000000"/>
                </a:solidFill>
              </a:rPr>
              <a:t> </a:t>
            </a:r>
            <a:r>
              <a:rPr lang="fr-FR" altLang="fr-FR" sz="600" dirty="0" err="1">
                <a:solidFill>
                  <a:srgbClr val="000000"/>
                </a:solidFill>
              </a:rPr>
              <a:t>pinnasta</a:t>
            </a:r>
            <a:r>
              <a:rPr lang="fr-FR" altLang="fr-FR" sz="600" dirty="0">
                <a:solidFill>
                  <a:srgbClr val="000000"/>
                </a:solidFill>
              </a:rPr>
              <a:t>. </a:t>
            </a:r>
            <a:r>
              <a:rPr lang="da-DK" altLang="fr-FR" sz="600" dirty="0">
                <a:solidFill>
                  <a:srgbClr val="000000"/>
                </a:solidFill>
              </a:rPr>
              <a:t>Ifølge arealet af det synlige bæremateriale. </a:t>
            </a:r>
            <a:r>
              <a:rPr lang="pl-PL" altLang="fr-FR" sz="600" dirty="0">
                <a:solidFill>
                  <a:srgbClr val="000000"/>
                </a:solidFill>
              </a:rPr>
              <a:t>W zależności od powierzchni widocznego materiału.</a:t>
            </a:r>
            <a:r>
              <a:rPr lang="fr-FR" altLang="fr-FR" sz="600" dirty="0">
                <a:solidFill>
                  <a:srgbClr val="000000"/>
                </a:solidFill>
              </a:rPr>
              <a:t> </a:t>
            </a:r>
            <a:r>
              <a:rPr lang="et-EE" altLang="fr-FR" sz="600" dirty="0">
                <a:solidFill>
                  <a:srgbClr val="000000"/>
                </a:solidFill>
              </a:rPr>
              <a:t>Vastavalt helkurmaterjali pinnale.</a:t>
            </a:r>
            <a:r>
              <a:rPr lang="fr-FR" altLang="fr-FR" sz="600" dirty="0">
                <a:solidFill>
                  <a:srgbClr val="000000"/>
                </a:solidFill>
              </a:rPr>
              <a:t> </a:t>
            </a:r>
            <a:r>
              <a:rPr lang="ru-RU" altLang="fr-FR" sz="600" dirty="0">
                <a:solidFill>
                  <a:srgbClr val="000000"/>
                </a:solidFill>
              </a:rPr>
              <a:t>Според повърхността на видимата материя.</a:t>
            </a:r>
            <a:r>
              <a:rPr lang="fr-FR" altLang="fr-FR" sz="600" dirty="0">
                <a:solidFill>
                  <a:srgbClr val="000000"/>
                </a:solidFill>
              </a:rPr>
              <a:t> </a:t>
            </a:r>
            <a:r>
              <a:rPr lang="ro-RO" altLang="fr-FR" sz="600" dirty="0">
                <a:solidFill>
                  <a:srgbClr val="000000"/>
                </a:solidFill>
              </a:rPr>
              <a:t>Conform suprafeţei materialului vizibil. </a:t>
            </a:r>
            <a:r>
              <a:rPr lang="cs-CZ" altLang="fr-FR" sz="600" dirty="0">
                <a:solidFill>
                  <a:srgbClr val="000000"/>
                </a:solidFill>
              </a:rPr>
              <a:t>Podle plochy viditelného materiálu.</a:t>
            </a:r>
            <a:r>
              <a:rPr lang="fr-FR" altLang="fr-FR" sz="600" dirty="0">
                <a:solidFill>
                  <a:srgbClr val="000000"/>
                </a:solidFill>
              </a:rPr>
              <a:t> </a:t>
            </a:r>
            <a:r>
              <a:rPr lang="sl-SI" altLang="fr-FR" sz="600" dirty="0">
                <a:solidFill>
                  <a:srgbClr val="000000"/>
                </a:solidFill>
              </a:rPr>
              <a:t>Glede na površino vidne snovi.</a:t>
            </a:r>
            <a:r>
              <a:rPr lang="fr-FR" altLang="fr-FR" sz="600" dirty="0">
                <a:solidFill>
                  <a:srgbClr val="000000"/>
                </a:solidFill>
              </a:rPr>
              <a:t> </a:t>
            </a:r>
            <a:r>
              <a:rPr lang="sk-SK" altLang="fr-FR" sz="600" dirty="0">
                <a:solidFill>
                  <a:srgbClr val="000000"/>
                </a:solidFill>
              </a:rPr>
              <a:t>Podľa plochy viditeľného materiálu.</a:t>
            </a:r>
            <a:r>
              <a:rPr lang="fr-FR" altLang="fr-FR" sz="600" dirty="0">
                <a:solidFill>
                  <a:srgbClr val="000000"/>
                </a:solidFill>
              </a:rPr>
              <a:t> </a:t>
            </a:r>
            <a:r>
              <a:rPr lang="el-GR" altLang="fr-FR" sz="600" dirty="0">
                <a:solidFill>
                  <a:srgbClr val="000000"/>
                </a:solidFill>
              </a:rPr>
              <a:t>Ανάλογα με την επιφάνεια του ορατού υλικού.</a:t>
            </a:r>
            <a:r>
              <a:rPr lang="fr-FR" altLang="fr-FR" sz="600" dirty="0">
                <a:solidFill>
                  <a:srgbClr val="000000"/>
                </a:solidFill>
              </a:rPr>
              <a:t> </a:t>
            </a:r>
            <a:r>
              <a:rPr lang="ar-SY" altLang="fr-FR" sz="600" dirty="0">
                <a:solidFill>
                  <a:srgbClr val="000000"/>
                </a:solidFill>
                <a:latin typeface="Calibri" panose="020F0502020204030204" pitchFamily="34" charset="0"/>
                <a:cs typeface="Times New Roman" panose="02020603050405020304" pitchFamily="18" charset="0"/>
              </a:rPr>
              <a:t>وفقا لمساحة المادة المرئية</a:t>
            </a:r>
            <a:r>
              <a:rPr lang="fr-FR" altLang="fr-FR" sz="600" dirty="0">
                <a:solidFill>
                  <a:srgbClr val="000000"/>
                </a:solidFill>
              </a:rPr>
              <a:t>  </a:t>
            </a:r>
            <a:r>
              <a:rPr lang="ru-RU" altLang="fr-FR" sz="600" dirty="0">
                <a:solidFill>
                  <a:srgbClr val="000000"/>
                </a:solidFill>
              </a:rPr>
              <a:t>площадь поверхности сигнальной ткани</a:t>
            </a:r>
            <a:r>
              <a:rPr lang="fr-FR" altLang="fr-FR" sz="600" dirty="0">
                <a:solidFill>
                  <a:srgbClr val="000000"/>
                </a:solidFill>
              </a:rPr>
              <a:t> </a:t>
            </a:r>
            <a:r>
              <a:rPr lang="da-DK" altLang="fr-FR" sz="600" dirty="0">
                <a:solidFill>
                  <a:srgbClr val="000000"/>
                </a:solidFill>
              </a:rPr>
              <a:t>	</a:t>
            </a:r>
            <a:r>
              <a:rPr lang="fr-FR" altLang="fr-FR" sz="600" dirty="0"/>
              <a:t>    </a:t>
            </a:r>
          </a:p>
        </p:txBody>
      </p:sp>
      <p:graphicFrame>
        <p:nvGraphicFramePr>
          <p:cNvPr id="5462" name="Group 342">
            <a:extLst>
              <a:ext uri="{FF2B5EF4-FFF2-40B4-BE49-F238E27FC236}">
                <a16:creationId xmlns:a16="http://schemas.microsoft.com/office/drawing/2014/main" id="{482DE372-2CFA-4C1E-A0D7-6FE82C01A039}"/>
              </a:ext>
            </a:extLst>
          </p:cNvPr>
          <p:cNvGraphicFramePr>
            <a:graphicFrameLocks noGrp="1"/>
          </p:cNvGraphicFramePr>
          <p:nvPr>
            <p:extLst>
              <p:ext uri="{D42A27DB-BD31-4B8C-83A1-F6EECF244321}">
                <p14:modId xmlns:p14="http://schemas.microsoft.com/office/powerpoint/2010/main" val="339532628"/>
              </p:ext>
            </p:extLst>
          </p:nvPr>
        </p:nvGraphicFramePr>
        <p:xfrm>
          <a:off x="130637" y="2162714"/>
          <a:ext cx="1600743" cy="772785"/>
        </p:xfrm>
        <a:graphic>
          <a:graphicData uri="http://schemas.openxmlformats.org/drawingml/2006/table">
            <a:tbl>
              <a:tblPr/>
              <a:tblGrid>
                <a:gridCol w="208280">
                  <a:extLst>
                    <a:ext uri="{9D8B030D-6E8A-4147-A177-3AD203B41FA5}">
                      <a16:colId xmlns:a16="http://schemas.microsoft.com/office/drawing/2014/main" val="20000"/>
                    </a:ext>
                  </a:extLst>
                </a:gridCol>
                <a:gridCol w="464641">
                  <a:extLst>
                    <a:ext uri="{9D8B030D-6E8A-4147-A177-3AD203B41FA5}">
                      <a16:colId xmlns:a16="http://schemas.microsoft.com/office/drawing/2014/main" val="20001"/>
                    </a:ext>
                  </a:extLst>
                </a:gridCol>
                <a:gridCol w="463181">
                  <a:extLst>
                    <a:ext uri="{9D8B030D-6E8A-4147-A177-3AD203B41FA5}">
                      <a16:colId xmlns:a16="http://schemas.microsoft.com/office/drawing/2014/main" val="20002"/>
                    </a:ext>
                  </a:extLst>
                </a:gridCol>
                <a:gridCol w="464641">
                  <a:extLst>
                    <a:ext uri="{9D8B030D-6E8A-4147-A177-3AD203B41FA5}">
                      <a16:colId xmlns:a16="http://schemas.microsoft.com/office/drawing/2014/main" val="20003"/>
                    </a:ext>
                  </a:extLst>
                </a:gridCol>
              </a:tblGrid>
              <a:tr h="188240">
                <a:tc>
                  <a:txBody>
                    <a:bodyPr/>
                    <a:lstStyle>
                      <a:lvl1pPr defTabSz="982663">
                        <a:spcBef>
                          <a:spcPct val="20000"/>
                        </a:spcBef>
                        <a:defRPr sz="2800">
                          <a:solidFill>
                            <a:schemeClr val="tx1"/>
                          </a:solidFill>
                          <a:latin typeface="Arial" charset="0"/>
                        </a:defRPr>
                      </a:lvl1pPr>
                      <a:lvl2pPr marL="742950" indent="-285750" defTabSz="982663">
                        <a:spcBef>
                          <a:spcPct val="20000"/>
                        </a:spcBef>
                        <a:defRPr sz="2400">
                          <a:solidFill>
                            <a:schemeClr val="tx1"/>
                          </a:solidFill>
                          <a:latin typeface="Arial" charset="0"/>
                        </a:defRPr>
                      </a:lvl2pPr>
                      <a:lvl3pPr marL="1143000" indent="-228600" defTabSz="982663">
                        <a:spcBef>
                          <a:spcPct val="20000"/>
                        </a:spcBef>
                        <a:defRPr sz="2000">
                          <a:solidFill>
                            <a:schemeClr val="tx1"/>
                          </a:solidFill>
                          <a:latin typeface="Arial" charset="0"/>
                        </a:defRPr>
                      </a:lvl3pPr>
                      <a:lvl4pPr marL="1600200" indent="-228600" defTabSz="982663">
                        <a:spcBef>
                          <a:spcPct val="20000"/>
                        </a:spcBef>
                        <a:defRPr>
                          <a:solidFill>
                            <a:schemeClr val="tx1"/>
                          </a:solidFill>
                          <a:latin typeface="Arial" charset="0"/>
                        </a:defRPr>
                      </a:lvl4pPr>
                      <a:lvl5pPr marL="2057400" indent="-228600" defTabSz="982663">
                        <a:spcBef>
                          <a:spcPct val="20000"/>
                        </a:spcBef>
                        <a:defRPr>
                          <a:solidFill>
                            <a:schemeClr val="tx1"/>
                          </a:solidFill>
                          <a:latin typeface="Arial" charset="0"/>
                        </a:defRPr>
                      </a:lvl5pPr>
                      <a:lvl6pPr marL="2514600" indent="-228600" defTabSz="982663" eaLnBrk="0" fontAlgn="base" hangingPunct="0">
                        <a:spcBef>
                          <a:spcPct val="20000"/>
                        </a:spcBef>
                        <a:spcAft>
                          <a:spcPct val="0"/>
                        </a:spcAft>
                        <a:defRPr>
                          <a:solidFill>
                            <a:schemeClr val="tx1"/>
                          </a:solidFill>
                          <a:latin typeface="Arial" charset="0"/>
                        </a:defRPr>
                      </a:lvl6pPr>
                      <a:lvl7pPr marL="2971800" indent="-228600" defTabSz="982663" eaLnBrk="0" fontAlgn="base" hangingPunct="0">
                        <a:spcBef>
                          <a:spcPct val="20000"/>
                        </a:spcBef>
                        <a:spcAft>
                          <a:spcPct val="0"/>
                        </a:spcAft>
                        <a:defRPr>
                          <a:solidFill>
                            <a:schemeClr val="tx1"/>
                          </a:solidFill>
                          <a:latin typeface="Arial" charset="0"/>
                        </a:defRPr>
                      </a:lvl7pPr>
                      <a:lvl8pPr marL="3429000" indent="-228600" defTabSz="982663" eaLnBrk="0" fontAlgn="base" hangingPunct="0">
                        <a:spcBef>
                          <a:spcPct val="20000"/>
                        </a:spcBef>
                        <a:spcAft>
                          <a:spcPct val="0"/>
                        </a:spcAft>
                        <a:defRPr>
                          <a:solidFill>
                            <a:schemeClr val="tx1"/>
                          </a:solidFill>
                          <a:latin typeface="Arial" charset="0"/>
                        </a:defRPr>
                      </a:lvl8pPr>
                      <a:lvl9pPr marL="3886200" indent="-228600" defTabSz="982663" eaLnBrk="0" fontAlgn="base" hangingPunct="0">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endParaRPr kumimoji="0" lang="fr-FR" altLang="fr-FR" sz="750" b="0" i="0" u="none" strike="noStrike" cap="none" normalizeH="0" baseline="0" dirty="0">
                        <a:ln>
                          <a:noFill/>
                        </a:ln>
                        <a:solidFill>
                          <a:schemeClr val="tx1"/>
                        </a:solidFill>
                        <a:effectLst/>
                        <a:latin typeface="Arial" charset="0"/>
                      </a:endParaRPr>
                    </a:p>
                  </a:txBody>
                  <a:tcPr marL="36000" marR="36000" marT="36000" marB="360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marL="742950" indent="-285750" defTabSz="982663">
                        <a:spcBef>
                          <a:spcPct val="20000"/>
                        </a:spcBef>
                        <a:defRPr sz="2400">
                          <a:solidFill>
                            <a:schemeClr val="tx1"/>
                          </a:solidFill>
                          <a:latin typeface="Arial" charset="0"/>
                        </a:defRPr>
                      </a:lvl2pPr>
                      <a:lvl3pPr marL="1143000" indent="-228600" defTabSz="982663">
                        <a:spcBef>
                          <a:spcPct val="20000"/>
                        </a:spcBef>
                        <a:defRPr sz="2000">
                          <a:solidFill>
                            <a:schemeClr val="tx1"/>
                          </a:solidFill>
                          <a:latin typeface="Arial" charset="0"/>
                        </a:defRPr>
                      </a:lvl3pPr>
                      <a:lvl4pPr marL="1600200" indent="-228600" defTabSz="982663">
                        <a:spcBef>
                          <a:spcPct val="20000"/>
                        </a:spcBef>
                        <a:defRPr>
                          <a:solidFill>
                            <a:schemeClr val="tx1"/>
                          </a:solidFill>
                          <a:latin typeface="Arial" charset="0"/>
                        </a:defRPr>
                      </a:lvl4pPr>
                      <a:lvl5pPr marL="2057400" indent="-228600" defTabSz="982663">
                        <a:spcBef>
                          <a:spcPct val="20000"/>
                        </a:spcBef>
                        <a:defRPr>
                          <a:solidFill>
                            <a:schemeClr val="tx1"/>
                          </a:solidFill>
                          <a:latin typeface="Arial" charset="0"/>
                        </a:defRPr>
                      </a:lvl5pPr>
                      <a:lvl6pPr marL="2514600" indent="-228600" defTabSz="982663" eaLnBrk="0" fontAlgn="base" hangingPunct="0">
                        <a:spcBef>
                          <a:spcPct val="20000"/>
                        </a:spcBef>
                        <a:spcAft>
                          <a:spcPct val="0"/>
                        </a:spcAft>
                        <a:defRPr>
                          <a:solidFill>
                            <a:schemeClr val="tx1"/>
                          </a:solidFill>
                          <a:latin typeface="Arial" charset="0"/>
                        </a:defRPr>
                      </a:lvl6pPr>
                      <a:lvl7pPr marL="2971800" indent="-228600" defTabSz="982663" eaLnBrk="0" fontAlgn="base" hangingPunct="0">
                        <a:spcBef>
                          <a:spcPct val="20000"/>
                        </a:spcBef>
                        <a:spcAft>
                          <a:spcPct val="0"/>
                        </a:spcAft>
                        <a:defRPr>
                          <a:solidFill>
                            <a:schemeClr val="tx1"/>
                          </a:solidFill>
                          <a:latin typeface="Arial" charset="0"/>
                        </a:defRPr>
                      </a:lvl7pPr>
                      <a:lvl8pPr marL="3429000" indent="-228600" defTabSz="982663" eaLnBrk="0" fontAlgn="base" hangingPunct="0">
                        <a:spcBef>
                          <a:spcPct val="20000"/>
                        </a:spcBef>
                        <a:spcAft>
                          <a:spcPct val="0"/>
                        </a:spcAft>
                        <a:defRPr>
                          <a:solidFill>
                            <a:schemeClr val="tx1"/>
                          </a:solidFill>
                          <a:latin typeface="Arial" charset="0"/>
                        </a:defRPr>
                      </a:lvl8pPr>
                      <a:lvl9pPr marL="3886200" indent="-228600" defTabSz="982663" eaLnBrk="0" fontAlgn="base" hangingPunct="0">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750" b="0" i="0" u="none" strike="noStrike" cap="none" normalizeH="0" baseline="0" dirty="0">
                          <a:ln>
                            <a:noFill/>
                          </a:ln>
                          <a:solidFill>
                            <a:schemeClr val="tx1"/>
                          </a:solidFill>
                          <a:effectLst/>
                          <a:latin typeface="Arial" charset="0"/>
                        </a:rPr>
                        <a:t>Classe 3</a:t>
                      </a:r>
                    </a:p>
                  </a:txBody>
                  <a:tcPr marL="36000" marR="36000" marT="36000" marB="36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marL="742950" indent="-285750" defTabSz="982663">
                        <a:spcBef>
                          <a:spcPct val="20000"/>
                        </a:spcBef>
                        <a:defRPr sz="2400">
                          <a:solidFill>
                            <a:schemeClr val="tx1"/>
                          </a:solidFill>
                          <a:latin typeface="Arial" charset="0"/>
                        </a:defRPr>
                      </a:lvl2pPr>
                      <a:lvl3pPr marL="1143000" indent="-228600" defTabSz="982663">
                        <a:spcBef>
                          <a:spcPct val="20000"/>
                        </a:spcBef>
                        <a:defRPr sz="2000">
                          <a:solidFill>
                            <a:schemeClr val="tx1"/>
                          </a:solidFill>
                          <a:latin typeface="Arial" charset="0"/>
                        </a:defRPr>
                      </a:lvl3pPr>
                      <a:lvl4pPr marL="1600200" indent="-228600" defTabSz="982663">
                        <a:spcBef>
                          <a:spcPct val="20000"/>
                        </a:spcBef>
                        <a:defRPr>
                          <a:solidFill>
                            <a:schemeClr val="tx1"/>
                          </a:solidFill>
                          <a:latin typeface="Arial" charset="0"/>
                        </a:defRPr>
                      </a:lvl4pPr>
                      <a:lvl5pPr marL="2057400" indent="-228600" defTabSz="982663">
                        <a:spcBef>
                          <a:spcPct val="20000"/>
                        </a:spcBef>
                        <a:defRPr>
                          <a:solidFill>
                            <a:schemeClr val="tx1"/>
                          </a:solidFill>
                          <a:latin typeface="Arial" charset="0"/>
                        </a:defRPr>
                      </a:lvl5pPr>
                      <a:lvl6pPr marL="2514600" indent="-228600" defTabSz="982663" eaLnBrk="0" fontAlgn="base" hangingPunct="0">
                        <a:spcBef>
                          <a:spcPct val="20000"/>
                        </a:spcBef>
                        <a:spcAft>
                          <a:spcPct val="0"/>
                        </a:spcAft>
                        <a:defRPr>
                          <a:solidFill>
                            <a:schemeClr val="tx1"/>
                          </a:solidFill>
                          <a:latin typeface="Arial" charset="0"/>
                        </a:defRPr>
                      </a:lvl6pPr>
                      <a:lvl7pPr marL="2971800" indent="-228600" defTabSz="982663" eaLnBrk="0" fontAlgn="base" hangingPunct="0">
                        <a:spcBef>
                          <a:spcPct val="20000"/>
                        </a:spcBef>
                        <a:spcAft>
                          <a:spcPct val="0"/>
                        </a:spcAft>
                        <a:defRPr>
                          <a:solidFill>
                            <a:schemeClr val="tx1"/>
                          </a:solidFill>
                          <a:latin typeface="Arial" charset="0"/>
                        </a:defRPr>
                      </a:lvl7pPr>
                      <a:lvl8pPr marL="3429000" indent="-228600" defTabSz="982663" eaLnBrk="0" fontAlgn="base" hangingPunct="0">
                        <a:spcBef>
                          <a:spcPct val="20000"/>
                        </a:spcBef>
                        <a:spcAft>
                          <a:spcPct val="0"/>
                        </a:spcAft>
                        <a:defRPr>
                          <a:solidFill>
                            <a:schemeClr val="tx1"/>
                          </a:solidFill>
                          <a:latin typeface="Arial" charset="0"/>
                        </a:defRPr>
                      </a:lvl8pPr>
                      <a:lvl9pPr marL="3886200" indent="-228600" defTabSz="982663" eaLnBrk="0" fontAlgn="base" hangingPunct="0">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750" b="0" i="0" u="none" strike="noStrike" cap="none" normalizeH="0" baseline="0">
                          <a:ln>
                            <a:noFill/>
                          </a:ln>
                          <a:solidFill>
                            <a:schemeClr val="tx1"/>
                          </a:solidFill>
                          <a:effectLst/>
                          <a:latin typeface="Arial" charset="0"/>
                        </a:rPr>
                        <a:t>Classe 2</a:t>
                      </a:r>
                    </a:p>
                  </a:txBody>
                  <a:tcPr marL="36000" marR="36000" marT="36000" marB="36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marL="742950" indent="-285750" defTabSz="982663">
                        <a:spcBef>
                          <a:spcPct val="20000"/>
                        </a:spcBef>
                        <a:defRPr sz="2400">
                          <a:solidFill>
                            <a:schemeClr val="tx1"/>
                          </a:solidFill>
                          <a:latin typeface="Arial" charset="0"/>
                        </a:defRPr>
                      </a:lvl2pPr>
                      <a:lvl3pPr marL="1143000" indent="-228600" defTabSz="982663">
                        <a:spcBef>
                          <a:spcPct val="20000"/>
                        </a:spcBef>
                        <a:defRPr sz="2000">
                          <a:solidFill>
                            <a:schemeClr val="tx1"/>
                          </a:solidFill>
                          <a:latin typeface="Arial" charset="0"/>
                        </a:defRPr>
                      </a:lvl3pPr>
                      <a:lvl4pPr marL="1600200" indent="-228600" defTabSz="982663">
                        <a:spcBef>
                          <a:spcPct val="20000"/>
                        </a:spcBef>
                        <a:defRPr>
                          <a:solidFill>
                            <a:schemeClr val="tx1"/>
                          </a:solidFill>
                          <a:latin typeface="Arial" charset="0"/>
                        </a:defRPr>
                      </a:lvl4pPr>
                      <a:lvl5pPr marL="2057400" indent="-228600" defTabSz="982663">
                        <a:spcBef>
                          <a:spcPct val="20000"/>
                        </a:spcBef>
                        <a:defRPr>
                          <a:solidFill>
                            <a:schemeClr val="tx1"/>
                          </a:solidFill>
                          <a:latin typeface="Arial" charset="0"/>
                        </a:defRPr>
                      </a:lvl5pPr>
                      <a:lvl6pPr marL="2514600" indent="-228600" defTabSz="982663" eaLnBrk="0" fontAlgn="base" hangingPunct="0">
                        <a:spcBef>
                          <a:spcPct val="20000"/>
                        </a:spcBef>
                        <a:spcAft>
                          <a:spcPct val="0"/>
                        </a:spcAft>
                        <a:defRPr>
                          <a:solidFill>
                            <a:schemeClr val="tx1"/>
                          </a:solidFill>
                          <a:latin typeface="Arial" charset="0"/>
                        </a:defRPr>
                      </a:lvl6pPr>
                      <a:lvl7pPr marL="2971800" indent="-228600" defTabSz="982663" eaLnBrk="0" fontAlgn="base" hangingPunct="0">
                        <a:spcBef>
                          <a:spcPct val="20000"/>
                        </a:spcBef>
                        <a:spcAft>
                          <a:spcPct val="0"/>
                        </a:spcAft>
                        <a:defRPr>
                          <a:solidFill>
                            <a:schemeClr val="tx1"/>
                          </a:solidFill>
                          <a:latin typeface="Arial" charset="0"/>
                        </a:defRPr>
                      </a:lvl7pPr>
                      <a:lvl8pPr marL="3429000" indent="-228600" defTabSz="982663" eaLnBrk="0" fontAlgn="base" hangingPunct="0">
                        <a:spcBef>
                          <a:spcPct val="20000"/>
                        </a:spcBef>
                        <a:spcAft>
                          <a:spcPct val="0"/>
                        </a:spcAft>
                        <a:defRPr>
                          <a:solidFill>
                            <a:schemeClr val="tx1"/>
                          </a:solidFill>
                          <a:latin typeface="Arial" charset="0"/>
                        </a:defRPr>
                      </a:lvl8pPr>
                      <a:lvl9pPr marL="3886200" indent="-228600" defTabSz="982663" eaLnBrk="0" fontAlgn="base" hangingPunct="0">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750" b="0" i="0" u="none" strike="noStrike" cap="none" normalizeH="0" baseline="0">
                          <a:ln>
                            <a:noFill/>
                          </a:ln>
                          <a:solidFill>
                            <a:schemeClr val="tx1"/>
                          </a:solidFill>
                          <a:effectLst/>
                          <a:latin typeface="Arial" charset="0"/>
                        </a:rPr>
                        <a:t>Classe 1</a:t>
                      </a:r>
                    </a:p>
                  </a:txBody>
                  <a:tcPr marL="36000" marR="36000" marT="36000" marB="360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90450">
                <a:tc>
                  <a:txBody>
                    <a:bodyPr/>
                    <a:lstStyle>
                      <a:lvl1pPr defTabSz="982663">
                        <a:spcBef>
                          <a:spcPct val="20000"/>
                        </a:spcBef>
                        <a:defRPr sz="2800">
                          <a:solidFill>
                            <a:schemeClr val="tx1"/>
                          </a:solidFill>
                          <a:latin typeface="Arial" charset="0"/>
                        </a:defRPr>
                      </a:lvl1pPr>
                      <a:lvl2pPr marL="742950" indent="-285750" defTabSz="982663">
                        <a:spcBef>
                          <a:spcPct val="20000"/>
                        </a:spcBef>
                        <a:defRPr sz="2400">
                          <a:solidFill>
                            <a:schemeClr val="tx1"/>
                          </a:solidFill>
                          <a:latin typeface="Arial" charset="0"/>
                        </a:defRPr>
                      </a:lvl2pPr>
                      <a:lvl3pPr marL="1143000" indent="-228600" defTabSz="982663">
                        <a:spcBef>
                          <a:spcPct val="20000"/>
                        </a:spcBef>
                        <a:defRPr sz="2000">
                          <a:solidFill>
                            <a:schemeClr val="tx1"/>
                          </a:solidFill>
                          <a:latin typeface="Arial" charset="0"/>
                        </a:defRPr>
                      </a:lvl3pPr>
                      <a:lvl4pPr marL="1600200" indent="-228600" defTabSz="982663">
                        <a:spcBef>
                          <a:spcPct val="20000"/>
                        </a:spcBef>
                        <a:defRPr>
                          <a:solidFill>
                            <a:schemeClr val="tx1"/>
                          </a:solidFill>
                          <a:latin typeface="Arial" charset="0"/>
                        </a:defRPr>
                      </a:lvl4pPr>
                      <a:lvl5pPr marL="2057400" indent="-228600" defTabSz="982663">
                        <a:spcBef>
                          <a:spcPct val="20000"/>
                        </a:spcBef>
                        <a:defRPr>
                          <a:solidFill>
                            <a:schemeClr val="tx1"/>
                          </a:solidFill>
                          <a:latin typeface="Arial" charset="0"/>
                        </a:defRPr>
                      </a:lvl5pPr>
                      <a:lvl6pPr marL="2514600" indent="-228600" defTabSz="982663" eaLnBrk="0" fontAlgn="base" hangingPunct="0">
                        <a:spcBef>
                          <a:spcPct val="20000"/>
                        </a:spcBef>
                        <a:spcAft>
                          <a:spcPct val="0"/>
                        </a:spcAft>
                        <a:defRPr>
                          <a:solidFill>
                            <a:schemeClr val="tx1"/>
                          </a:solidFill>
                          <a:latin typeface="Arial" charset="0"/>
                        </a:defRPr>
                      </a:lvl6pPr>
                      <a:lvl7pPr marL="2971800" indent="-228600" defTabSz="982663" eaLnBrk="0" fontAlgn="base" hangingPunct="0">
                        <a:spcBef>
                          <a:spcPct val="20000"/>
                        </a:spcBef>
                        <a:spcAft>
                          <a:spcPct val="0"/>
                        </a:spcAft>
                        <a:defRPr>
                          <a:solidFill>
                            <a:schemeClr val="tx1"/>
                          </a:solidFill>
                          <a:latin typeface="Arial" charset="0"/>
                        </a:defRPr>
                      </a:lvl7pPr>
                      <a:lvl8pPr marL="3429000" indent="-228600" defTabSz="982663" eaLnBrk="0" fontAlgn="base" hangingPunct="0">
                        <a:spcBef>
                          <a:spcPct val="20000"/>
                        </a:spcBef>
                        <a:spcAft>
                          <a:spcPct val="0"/>
                        </a:spcAft>
                        <a:defRPr>
                          <a:solidFill>
                            <a:schemeClr val="tx1"/>
                          </a:solidFill>
                          <a:latin typeface="Arial" charset="0"/>
                        </a:defRPr>
                      </a:lvl8pPr>
                      <a:lvl9pPr marL="3886200" indent="-228600" defTabSz="982663" eaLnBrk="0" fontAlgn="base" hangingPunct="0">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r>
                        <a:rPr kumimoji="0" lang="fr-FR" altLang="fr-FR" sz="750" b="0" i="0" u="none" strike="noStrike" cap="none" normalizeH="0" baseline="0">
                          <a:ln>
                            <a:noFill/>
                          </a:ln>
                          <a:solidFill>
                            <a:schemeClr val="tx1"/>
                          </a:solidFill>
                          <a:effectLst/>
                          <a:latin typeface="Arial" charset="0"/>
                        </a:rPr>
                        <a:t>A</a:t>
                      </a:r>
                    </a:p>
                  </a:txBody>
                  <a:tcPr marL="36000" marR="36000" marT="36000" marB="360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marL="742950" indent="-285750" defTabSz="982663">
                        <a:spcBef>
                          <a:spcPct val="20000"/>
                        </a:spcBef>
                        <a:defRPr sz="2400">
                          <a:solidFill>
                            <a:schemeClr val="tx1"/>
                          </a:solidFill>
                          <a:latin typeface="Arial" charset="0"/>
                        </a:defRPr>
                      </a:lvl2pPr>
                      <a:lvl3pPr marL="1143000" indent="-228600" defTabSz="982663">
                        <a:spcBef>
                          <a:spcPct val="20000"/>
                        </a:spcBef>
                        <a:defRPr sz="2000">
                          <a:solidFill>
                            <a:schemeClr val="tx1"/>
                          </a:solidFill>
                          <a:latin typeface="Arial" charset="0"/>
                        </a:defRPr>
                      </a:lvl3pPr>
                      <a:lvl4pPr marL="1600200" indent="-228600" defTabSz="982663">
                        <a:spcBef>
                          <a:spcPct val="20000"/>
                        </a:spcBef>
                        <a:defRPr>
                          <a:solidFill>
                            <a:schemeClr val="tx1"/>
                          </a:solidFill>
                          <a:latin typeface="Arial" charset="0"/>
                        </a:defRPr>
                      </a:lvl4pPr>
                      <a:lvl5pPr marL="2057400" indent="-228600" defTabSz="982663">
                        <a:spcBef>
                          <a:spcPct val="20000"/>
                        </a:spcBef>
                        <a:defRPr>
                          <a:solidFill>
                            <a:schemeClr val="tx1"/>
                          </a:solidFill>
                          <a:latin typeface="Arial" charset="0"/>
                        </a:defRPr>
                      </a:lvl5pPr>
                      <a:lvl6pPr marL="2514600" indent="-228600" defTabSz="982663" eaLnBrk="0" fontAlgn="base" hangingPunct="0">
                        <a:spcBef>
                          <a:spcPct val="20000"/>
                        </a:spcBef>
                        <a:spcAft>
                          <a:spcPct val="0"/>
                        </a:spcAft>
                        <a:defRPr>
                          <a:solidFill>
                            <a:schemeClr val="tx1"/>
                          </a:solidFill>
                          <a:latin typeface="Arial" charset="0"/>
                        </a:defRPr>
                      </a:lvl6pPr>
                      <a:lvl7pPr marL="2971800" indent="-228600" defTabSz="982663" eaLnBrk="0" fontAlgn="base" hangingPunct="0">
                        <a:spcBef>
                          <a:spcPct val="20000"/>
                        </a:spcBef>
                        <a:spcAft>
                          <a:spcPct val="0"/>
                        </a:spcAft>
                        <a:defRPr>
                          <a:solidFill>
                            <a:schemeClr val="tx1"/>
                          </a:solidFill>
                          <a:latin typeface="Arial" charset="0"/>
                        </a:defRPr>
                      </a:lvl7pPr>
                      <a:lvl8pPr marL="3429000" indent="-228600" defTabSz="982663" eaLnBrk="0" fontAlgn="base" hangingPunct="0">
                        <a:spcBef>
                          <a:spcPct val="20000"/>
                        </a:spcBef>
                        <a:spcAft>
                          <a:spcPct val="0"/>
                        </a:spcAft>
                        <a:defRPr>
                          <a:solidFill>
                            <a:schemeClr val="tx1"/>
                          </a:solidFill>
                          <a:latin typeface="Arial" charset="0"/>
                        </a:defRPr>
                      </a:lvl8pPr>
                      <a:lvl9pPr marL="3886200" indent="-228600" defTabSz="982663" eaLnBrk="0" fontAlgn="base" hangingPunct="0">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750" b="0" i="0" u="none" strike="noStrike" cap="none" normalizeH="0" baseline="0" dirty="0">
                          <a:ln>
                            <a:noFill/>
                          </a:ln>
                          <a:solidFill>
                            <a:schemeClr val="tx1"/>
                          </a:solidFill>
                          <a:effectLst/>
                          <a:latin typeface="Arial" charset="0"/>
                        </a:rPr>
                        <a:t>0.80 m²</a:t>
                      </a:r>
                    </a:p>
                  </a:txBody>
                  <a:tcPr marL="36000" marR="36000" marT="36000" marB="36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marL="742950" indent="-285750" defTabSz="982663">
                        <a:spcBef>
                          <a:spcPct val="20000"/>
                        </a:spcBef>
                        <a:defRPr sz="2400">
                          <a:solidFill>
                            <a:schemeClr val="tx1"/>
                          </a:solidFill>
                          <a:latin typeface="Arial" charset="0"/>
                        </a:defRPr>
                      </a:lvl2pPr>
                      <a:lvl3pPr marL="1143000" indent="-228600" defTabSz="982663">
                        <a:spcBef>
                          <a:spcPct val="20000"/>
                        </a:spcBef>
                        <a:defRPr sz="2000">
                          <a:solidFill>
                            <a:schemeClr val="tx1"/>
                          </a:solidFill>
                          <a:latin typeface="Arial" charset="0"/>
                        </a:defRPr>
                      </a:lvl3pPr>
                      <a:lvl4pPr marL="1600200" indent="-228600" defTabSz="982663">
                        <a:spcBef>
                          <a:spcPct val="20000"/>
                        </a:spcBef>
                        <a:defRPr>
                          <a:solidFill>
                            <a:schemeClr val="tx1"/>
                          </a:solidFill>
                          <a:latin typeface="Arial" charset="0"/>
                        </a:defRPr>
                      </a:lvl4pPr>
                      <a:lvl5pPr marL="2057400" indent="-228600" defTabSz="982663">
                        <a:spcBef>
                          <a:spcPct val="20000"/>
                        </a:spcBef>
                        <a:defRPr>
                          <a:solidFill>
                            <a:schemeClr val="tx1"/>
                          </a:solidFill>
                          <a:latin typeface="Arial" charset="0"/>
                        </a:defRPr>
                      </a:lvl5pPr>
                      <a:lvl6pPr marL="2514600" indent="-228600" defTabSz="982663" eaLnBrk="0" fontAlgn="base" hangingPunct="0">
                        <a:spcBef>
                          <a:spcPct val="20000"/>
                        </a:spcBef>
                        <a:spcAft>
                          <a:spcPct val="0"/>
                        </a:spcAft>
                        <a:defRPr>
                          <a:solidFill>
                            <a:schemeClr val="tx1"/>
                          </a:solidFill>
                          <a:latin typeface="Arial" charset="0"/>
                        </a:defRPr>
                      </a:lvl6pPr>
                      <a:lvl7pPr marL="2971800" indent="-228600" defTabSz="982663" eaLnBrk="0" fontAlgn="base" hangingPunct="0">
                        <a:spcBef>
                          <a:spcPct val="20000"/>
                        </a:spcBef>
                        <a:spcAft>
                          <a:spcPct val="0"/>
                        </a:spcAft>
                        <a:defRPr>
                          <a:solidFill>
                            <a:schemeClr val="tx1"/>
                          </a:solidFill>
                          <a:latin typeface="Arial" charset="0"/>
                        </a:defRPr>
                      </a:lvl7pPr>
                      <a:lvl8pPr marL="3429000" indent="-228600" defTabSz="982663" eaLnBrk="0" fontAlgn="base" hangingPunct="0">
                        <a:spcBef>
                          <a:spcPct val="20000"/>
                        </a:spcBef>
                        <a:spcAft>
                          <a:spcPct val="0"/>
                        </a:spcAft>
                        <a:defRPr>
                          <a:solidFill>
                            <a:schemeClr val="tx1"/>
                          </a:solidFill>
                          <a:latin typeface="Arial" charset="0"/>
                        </a:defRPr>
                      </a:lvl8pPr>
                      <a:lvl9pPr marL="3886200" indent="-228600" defTabSz="982663" eaLnBrk="0" fontAlgn="base" hangingPunct="0">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750" b="0" i="0" u="none" strike="noStrike" cap="none" normalizeH="0" baseline="0" dirty="0">
                          <a:ln>
                            <a:noFill/>
                          </a:ln>
                          <a:solidFill>
                            <a:schemeClr val="tx1"/>
                          </a:solidFill>
                          <a:effectLst/>
                          <a:latin typeface="Arial" charset="0"/>
                        </a:rPr>
                        <a:t>0.50 m²</a:t>
                      </a:r>
                    </a:p>
                  </a:txBody>
                  <a:tcPr marL="36000" marR="36000" marT="36000" marB="36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marL="742950" indent="-285750" defTabSz="982663">
                        <a:spcBef>
                          <a:spcPct val="20000"/>
                        </a:spcBef>
                        <a:defRPr sz="2400">
                          <a:solidFill>
                            <a:schemeClr val="tx1"/>
                          </a:solidFill>
                          <a:latin typeface="Arial" charset="0"/>
                        </a:defRPr>
                      </a:lvl2pPr>
                      <a:lvl3pPr marL="1143000" indent="-228600" defTabSz="982663">
                        <a:spcBef>
                          <a:spcPct val="20000"/>
                        </a:spcBef>
                        <a:defRPr sz="2000">
                          <a:solidFill>
                            <a:schemeClr val="tx1"/>
                          </a:solidFill>
                          <a:latin typeface="Arial" charset="0"/>
                        </a:defRPr>
                      </a:lvl3pPr>
                      <a:lvl4pPr marL="1600200" indent="-228600" defTabSz="982663">
                        <a:spcBef>
                          <a:spcPct val="20000"/>
                        </a:spcBef>
                        <a:defRPr>
                          <a:solidFill>
                            <a:schemeClr val="tx1"/>
                          </a:solidFill>
                          <a:latin typeface="Arial" charset="0"/>
                        </a:defRPr>
                      </a:lvl4pPr>
                      <a:lvl5pPr marL="2057400" indent="-228600" defTabSz="982663">
                        <a:spcBef>
                          <a:spcPct val="20000"/>
                        </a:spcBef>
                        <a:defRPr>
                          <a:solidFill>
                            <a:schemeClr val="tx1"/>
                          </a:solidFill>
                          <a:latin typeface="Arial" charset="0"/>
                        </a:defRPr>
                      </a:lvl5pPr>
                      <a:lvl6pPr marL="2514600" indent="-228600" defTabSz="982663" eaLnBrk="0" fontAlgn="base" hangingPunct="0">
                        <a:spcBef>
                          <a:spcPct val="20000"/>
                        </a:spcBef>
                        <a:spcAft>
                          <a:spcPct val="0"/>
                        </a:spcAft>
                        <a:defRPr>
                          <a:solidFill>
                            <a:schemeClr val="tx1"/>
                          </a:solidFill>
                          <a:latin typeface="Arial" charset="0"/>
                        </a:defRPr>
                      </a:lvl6pPr>
                      <a:lvl7pPr marL="2971800" indent="-228600" defTabSz="982663" eaLnBrk="0" fontAlgn="base" hangingPunct="0">
                        <a:spcBef>
                          <a:spcPct val="20000"/>
                        </a:spcBef>
                        <a:spcAft>
                          <a:spcPct val="0"/>
                        </a:spcAft>
                        <a:defRPr>
                          <a:solidFill>
                            <a:schemeClr val="tx1"/>
                          </a:solidFill>
                          <a:latin typeface="Arial" charset="0"/>
                        </a:defRPr>
                      </a:lvl7pPr>
                      <a:lvl8pPr marL="3429000" indent="-228600" defTabSz="982663" eaLnBrk="0" fontAlgn="base" hangingPunct="0">
                        <a:spcBef>
                          <a:spcPct val="20000"/>
                        </a:spcBef>
                        <a:spcAft>
                          <a:spcPct val="0"/>
                        </a:spcAft>
                        <a:defRPr>
                          <a:solidFill>
                            <a:schemeClr val="tx1"/>
                          </a:solidFill>
                          <a:latin typeface="Arial" charset="0"/>
                        </a:defRPr>
                      </a:lvl8pPr>
                      <a:lvl9pPr marL="3886200" indent="-228600" defTabSz="982663" eaLnBrk="0" fontAlgn="base" hangingPunct="0">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750" b="0" i="0" u="none" strike="noStrike" cap="none" normalizeH="0" baseline="0">
                          <a:ln>
                            <a:noFill/>
                          </a:ln>
                          <a:solidFill>
                            <a:schemeClr val="tx1"/>
                          </a:solidFill>
                          <a:effectLst/>
                          <a:latin typeface="Arial" charset="0"/>
                        </a:rPr>
                        <a:t>0.14 m²</a:t>
                      </a:r>
                    </a:p>
                  </a:txBody>
                  <a:tcPr marL="36000" marR="36000" marT="36000" marB="360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88240">
                <a:tc>
                  <a:txBody>
                    <a:bodyPr/>
                    <a:lstStyle>
                      <a:lvl1pPr defTabSz="982663">
                        <a:spcBef>
                          <a:spcPct val="20000"/>
                        </a:spcBef>
                        <a:defRPr sz="2800">
                          <a:solidFill>
                            <a:schemeClr val="tx1"/>
                          </a:solidFill>
                          <a:latin typeface="Arial" charset="0"/>
                        </a:defRPr>
                      </a:lvl1pPr>
                      <a:lvl2pPr marL="742950" indent="-285750" defTabSz="982663">
                        <a:spcBef>
                          <a:spcPct val="20000"/>
                        </a:spcBef>
                        <a:defRPr sz="2400">
                          <a:solidFill>
                            <a:schemeClr val="tx1"/>
                          </a:solidFill>
                          <a:latin typeface="Arial" charset="0"/>
                        </a:defRPr>
                      </a:lvl2pPr>
                      <a:lvl3pPr marL="1143000" indent="-228600" defTabSz="982663">
                        <a:spcBef>
                          <a:spcPct val="20000"/>
                        </a:spcBef>
                        <a:defRPr sz="2000">
                          <a:solidFill>
                            <a:schemeClr val="tx1"/>
                          </a:solidFill>
                          <a:latin typeface="Arial" charset="0"/>
                        </a:defRPr>
                      </a:lvl3pPr>
                      <a:lvl4pPr marL="1600200" indent="-228600" defTabSz="982663">
                        <a:spcBef>
                          <a:spcPct val="20000"/>
                        </a:spcBef>
                        <a:defRPr>
                          <a:solidFill>
                            <a:schemeClr val="tx1"/>
                          </a:solidFill>
                          <a:latin typeface="Arial" charset="0"/>
                        </a:defRPr>
                      </a:lvl4pPr>
                      <a:lvl5pPr marL="2057400" indent="-228600" defTabSz="982663">
                        <a:spcBef>
                          <a:spcPct val="20000"/>
                        </a:spcBef>
                        <a:defRPr>
                          <a:solidFill>
                            <a:schemeClr val="tx1"/>
                          </a:solidFill>
                          <a:latin typeface="Arial" charset="0"/>
                        </a:defRPr>
                      </a:lvl5pPr>
                      <a:lvl6pPr marL="2514600" indent="-228600" defTabSz="982663" eaLnBrk="0" fontAlgn="base" hangingPunct="0">
                        <a:spcBef>
                          <a:spcPct val="20000"/>
                        </a:spcBef>
                        <a:spcAft>
                          <a:spcPct val="0"/>
                        </a:spcAft>
                        <a:defRPr>
                          <a:solidFill>
                            <a:schemeClr val="tx1"/>
                          </a:solidFill>
                          <a:latin typeface="Arial" charset="0"/>
                        </a:defRPr>
                      </a:lvl6pPr>
                      <a:lvl7pPr marL="2971800" indent="-228600" defTabSz="982663" eaLnBrk="0" fontAlgn="base" hangingPunct="0">
                        <a:spcBef>
                          <a:spcPct val="20000"/>
                        </a:spcBef>
                        <a:spcAft>
                          <a:spcPct val="0"/>
                        </a:spcAft>
                        <a:defRPr>
                          <a:solidFill>
                            <a:schemeClr val="tx1"/>
                          </a:solidFill>
                          <a:latin typeface="Arial" charset="0"/>
                        </a:defRPr>
                      </a:lvl7pPr>
                      <a:lvl8pPr marL="3429000" indent="-228600" defTabSz="982663" eaLnBrk="0" fontAlgn="base" hangingPunct="0">
                        <a:spcBef>
                          <a:spcPct val="20000"/>
                        </a:spcBef>
                        <a:spcAft>
                          <a:spcPct val="0"/>
                        </a:spcAft>
                        <a:defRPr>
                          <a:solidFill>
                            <a:schemeClr val="tx1"/>
                          </a:solidFill>
                          <a:latin typeface="Arial" charset="0"/>
                        </a:defRPr>
                      </a:lvl8pPr>
                      <a:lvl9pPr marL="3886200" indent="-228600" defTabSz="982663" eaLnBrk="0" fontAlgn="base" hangingPunct="0">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r>
                        <a:rPr kumimoji="0" lang="fr-FR" altLang="fr-FR" sz="750" b="0" i="0" u="none" strike="noStrike" cap="none" normalizeH="0" baseline="0">
                          <a:ln>
                            <a:noFill/>
                          </a:ln>
                          <a:solidFill>
                            <a:schemeClr val="tx1"/>
                          </a:solidFill>
                          <a:effectLst/>
                          <a:latin typeface="Arial" charset="0"/>
                        </a:rPr>
                        <a:t>B</a:t>
                      </a:r>
                    </a:p>
                  </a:txBody>
                  <a:tcPr marL="36000" marR="36000" marT="36000" marB="360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marL="742950" indent="-285750" defTabSz="982663">
                        <a:spcBef>
                          <a:spcPct val="20000"/>
                        </a:spcBef>
                        <a:defRPr sz="2400">
                          <a:solidFill>
                            <a:schemeClr val="tx1"/>
                          </a:solidFill>
                          <a:latin typeface="Arial" charset="0"/>
                        </a:defRPr>
                      </a:lvl2pPr>
                      <a:lvl3pPr marL="1143000" indent="-228600" defTabSz="982663">
                        <a:spcBef>
                          <a:spcPct val="20000"/>
                        </a:spcBef>
                        <a:defRPr sz="2000">
                          <a:solidFill>
                            <a:schemeClr val="tx1"/>
                          </a:solidFill>
                          <a:latin typeface="Arial" charset="0"/>
                        </a:defRPr>
                      </a:lvl3pPr>
                      <a:lvl4pPr marL="1600200" indent="-228600" defTabSz="982663">
                        <a:spcBef>
                          <a:spcPct val="20000"/>
                        </a:spcBef>
                        <a:defRPr>
                          <a:solidFill>
                            <a:schemeClr val="tx1"/>
                          </a:solidFill>
                          <a:latin typeface="Arial" charset="0"/>
                        </a:defRPr>
                      </a:lvl4pPr>
                      <a:lvl5pPr marL="2057400" indent="-228600" defTabSz="982663">
                        <a:spcBef>
                          <a:spcPct val="20000"/>
                        </a:spcBef>
                        <a:defRPr>
                          <a:solidFill>
                            <a:schemeClr val="tx1"/>
                          </a:solidFill>
                          <a:latin typeface="Arial" charset="0"/>
                        </a:defRPr>
                      </a:lvl5pPr>
                      <a:lvl6pPr marL="2514600" indent="-228600" defTabSz="982663" eaLnBrk="0" fontAlgn="base" hangingPunct="0">
                        <a:spcBef>
                          <a:spcPct val="20000"/>
                        </a:spcBef>
                        <a:spcAft>
                          <a:spcPct val="0"/>
                        </a:spcAft>
                        <a:defRPr>
                          <a:solidFill>
                            <a:schemeClr val="tx1"/>
                          </a:solidFill>
                          <a:latin typeface="Arial" charset="0"/>
                        </a:defRPr>
                      </a:lvl6pPr>
                      <a:lvl7pPr marL="2971800" indent="-228600" defTabSz="982663" eaLnBrk="0" fontAlgn="base" hangingPunct="0">
                        <a:spcBef>
                          <a:spcPct val="20000"/>
                        </a:spcBef>
                        <a:spcAft>
                          <a:spcPct val="0"/>
                        </a:spcAft>
                        <a:defRPr>
                          <a:solidFill>
                            <a:schemeClr val="tx1"/>
                          </a:solidFill>
                          <a:latin typeface="Arial" charset="0"/>
                        </a:defRPr>
                      </a:lvl7pPr>
                      <a:lvl8pPr marL="3429000" indent="-228600" defTabSz="982663" eaLnBrk="0" fontAlgn="base" hangingPunct="0">
                        <a:spcBef>
                          <a:spcPct val="20000"/>
                        </a:spcBef>
                        <a:spcAft>
                          <a:spcPct val="0"/>
                        </a:spcAft>
                        <a:defRPr>
                          <a:solidFill>
                            <a:schemeClr val="tx1"/>
                          </a:solidFill>
                          <a:latin typeface="Arial" charset="0"/>
                        </a:defRPr>
                      </a:lvl8pPr>
                      <a:lvl9pPr marL="3886200" indent="-228600" defTabSz="982663" eaLnBrk="0" fontAlgn="base" hangingPunct="0">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750" b="0" i="0" u="none" strike="noStrike" cap="none" normalizeH="0" baseline="0">
                          <a:ln>
                            <a:noFill/>
                          </a:ln>
                          <a:solidFill>
                            <a:schemeClr val="tx1"/>
                          </a:solidFill>
                          <a:effectLst/>
                          <a:latin typeface="Arial" charset="0"/>
                        </a:rPr>
                        <a:t>0.20 m²</a:t>
                      </a:r>
                    </a:p>
                  </a:txBody>
                  <a:tcPr marL="36000" marR="36000" marT="36000" marB="36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marL="742950" indent="-285750" defTabSz="982663">
                        <a:spcBef>
                          <a:spcPct val="20000"/>
                        </a:spcBef>
                        <a:defRPr sz="2400">
                          <a:solidFill>
                            <a:schemeClr val="tx1"/>
                          </a:solidFill>
                          <a:latin typeface="Arial" charset="0"/>
                        </a:defRPr>
                      </a:lvl2pPr>
                      <a:lvl3pPr marL="1143000" indent="-228600" defTabSz="982663">
                        <a:spcBef>
                          <a:spcPct val="20000"/>
                        </a:spcBef>
                        <a:defRPr sz="2000">
                          <a:solidFill>
                            <a:schemeClr val="tx1"/>
                          </a:solidFill>
                          <a:latin typeface="Arial" charset="0"/>
                        </a:defRPr>
                      </a:lvl3pPr>
                      <a:lvl4pPr marL="1600200" indent="-228600" defTabSz="982663">
                        <a:spcBef>
                          <a:spcPct val="20000"/>
                        </a:spcBef>
                        <a:defRPr>
                          <a:solidFill>
                            <a:schemeClr val="tx1"/>
                          </a:solidFill>
                          <a:latin typeface="Arial" charset="0"/>
                        </a:defRPr>
                      </a:lvl4pPr>
                      <a:lvl5pPr marL="2057400" indent="-228600" defTabSz="982663">
                        <a:spcBef>
                          <a:spcPct val="20000"/>
                        </a:spcBef>
                        <a:defRPr>
                          <a:solidFill>
                            <a:schemeClr val="tx1"/>
                          </a:solidFill>
                          <a:latin typeface="Arial" charset="0"/>
                        </a:defRPr>
                      </a:lvl5pPr>
                      <a:lvl6pPr marL="2514600" indent="-228600" defTabSz="982663" eaLnBrk="0" fontAlgn="base" hangingPunct="0">
                        <a:spcBef>
                          <a:spcPct val="20000"/>
                        </a:spcBef>
                        <a:spcAft>
                          <a:spcPct val="0"/>
                        </a:spcAft>
                        <a:defRPr>
                          <a:solidFill>
                            <a:schemeClr val="tx1"/>
                          </a:solidFill>
                          <a:latin typeface="Arial" charset="0"/>
                        </a:defRPr>
                      </a:lvl6pPr>
                      <a:lvl7pPr marL="2971800" indent="-228600" defTabSz="982663" eaLnBrk="0" fontAlgn="base" hangingPunct="0">
                        <a:spcBef>
                          <a:spcPct val="20000"/>
                        </a:spcBef>
                        <a:spcAft>
                          <a:spcPct val="0"/>
                        </a:spcAft>
                        <a:defRPr>
                          <a:solidFill>
                            <a:schemeClr val="tx1"/>
                          </a:solidFill>
                          <a:latin typeface="Arial" charset="0"/>
                        </a:defRPr>
                      </a:lvl7pPr>
                      <a:lvl8pPr marL="3429000" indent="-228600" defTabSz="982663" eaLnBrk="0" fontAlgn="base" hangingPunct="0">
                        <a:spcBef>
                          <a:spcPct val="20000"/>
                        </a:spcBef>
                        <a:spcAft>
                          <a:spcPct val="0"/>
                        </a:spcAft>
                        <a:defRPr>
                          <a:solidFill>
                            <a:schemeClr val="tx1"/>
                          </a:solidFill>
                          <a:latin typeface="Arial" charset="0"/>
                        </a:defRPr>
                      </a:lvl8pPr>
                      <a:lvl9pPr marL="3886200" indent="-228600" defTabSz="982663" eaLnBrk="0" fontAlgn="base" hangingPunct="0">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750" b="0" i="0" u="none" strike="noStrike" cap="none" normalizeH="0" baseline="0" dirty="0">
                          <a:ln>
                            <a:noFill/>
                          </a:ln>
                          <a:solidFill>
                            <a:schemeClr val="tx1"/>
                          </a:solidFill>
                          <a:effectLst/>
                          <a:latin typeface="Arial" charset="0"/>
                        </a:rPr>
                        <a:t>0.13 m²</a:t>
                      </a:r>
                    </a:p>
                  </a:txBody>
                  <a:tcPr marL="36000" marR="36000" marT="36000" marB="36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marL="742950" indent="-285750" defTabSz="982663">
                        <a:spcBef>
                          <a:spcPct val="20000"/>
                        </a:spcBef>
                        <a:defRPr sz="2400">
                          <a:solidFill>
                            <a:schemeClr val="tx1"/>
                          </a:solidFill>
                          <a:latin typeface="Arial" charset="0"/>
                        </a:defRPr>
                      </a:lvl2pPr>
                      <a:lvl3pPr marL="1143000" indent="-228600" defTabSz="982663">
                        <a:spcBef>
                          <a:spcPct val="20000"/>
                        </a:spcBef>
                        <a:defRPr sz="2000">
                          <a:solidFill>
                            <a:schemeClr val="tx1"/>
                          </a:solidFill>
                          <a:latin typeface="Arial" charset="0"/>
                        </a:defRPr>
                      </a:lvl3pPr>
                      <a:lvl4pPr marL="1600200" indent="-228600" defTabSz="982663">
                        <a:spcBef>
                          <a:spcPct val="20000"/>
                        </a:spcBef>
                        <a:defRPr>
                          <a:solidFill>
                            <a:schemeClr val="tx1"/>
                          </a:solidFill>
                          <a:latin typeface="Arial" charset="0"/>
                        </a:defRPr>
                      </a:lvl4pPr>
                      <a:lvl5pPr marL="2057400" indent="-228600" defTabSz="982663">
                        <a:spcBef>
                          <a:spcPct val="20000"/>
                        </a:spcBef>
                        <a:defRPr>
                          <a:solidFill>
                            <a:schemeClr val="tx1"/>
                          </a:solidFill>
                          <a:latin typeface="Arial" charset="0"/>
                        </a:defRPr>
                      </a:lvl5pPr>
                      <a:lvl6pPr marL="2514600" indent="-228600" defTabSz="982663" eaLnBrk="0" fontAlgn="base" hangingPunct="0">
                        <a:spcBef>
                          <a:spcPct val="20000"/>
                        </a:spcBef>
                        <a:spcAft>
                          <a:spcPct val="0"/>
                        </a:spcAft>
                        <a:defRPr>
                          <a:solidFill>
                            <a:schemeClr val="tx1"/>
                          </a:solidFill>
                          <a:latin typeface="Arial" charset="0"/>
                        </a:defRPr>
                      </a:lvl6pPr>
                      <a:lvl7pPr marL="2971800" indent="-228600" defTabSz="982663" eaLnBrk="0" fontAlgn="base" hangingPunct="0">
                        <a:spcBef>
                          <a:spcPct val="20000"/>
                        </a:spcBef>
                        <a:spcAft>
                          <a:spcPct val="0"/>
                        </a:spcAft>
                        <a:defRPr>
                          <a:solidFill>
                            <a:schemeClr val="tx1"/>
                          </a:solidFill>
                          <a:latin typeface="Arial" charset="0"/>
                        </a:defRPr>
                      </a:lvl7pPr>
                      <a:lvl8pPr marL="3429000" indent="-228600" defTabSz="982663" eaLnBrk="0" fontAlgn="base" hangingPunct="0">
                        <a:spcBef>
                          <a:spcPct val="20000"/>
                        </a:spcBef>
                        <a:spcAft>
                          <a:spcPct val="0"/>
                        </a:spcAft>
                        <a:defRPr>
                          <a:solidFill>
                            <a:schemeClr val="tx1"/>
                          </a:solidFill>
                          <a:latin typeface="Arial" charset="0"/>
                        </a:defRPr>
                      </a:lvl8pPr>
                      <a:lvl9pPr marL="3886200" indent="-228600" defTabSz="982663" eaLnBrk="0" fontAlgn="base" hangingPunct="0">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750" b="0" i="0" u="none" strike="noStrike" cap="none" normalizeH="0" baseline="0" dirty="0">
                          <a:ln>
                            <a:noFill/>
                          </a:ln>
                          <a:solidFill>
                            <a:schemeClr val="tx1"/>
                          </a:solidFill>
                          <a:effectLst/>
                          <a:latin typeface="Arial" charset="0"/>
                        </a:rPr>
                        <a:t>0.10 m²</a:t>
                      </a:r>
                    </a:p>
                  </a:txBody>
                  <a:tcPr marL="36000" marR="36000" marT="36000" marB="360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05855">
                <a:tc>
                  <a:txBody>
                    <a:bodyPr/>
                    <a:lstStyle>
                      <a:lvl1pPr defTabSz="982663">
                        <a:spcBef>
                          <a:spcPct val="20000"/>
                        </a:spcBef>
                        <a:defRPr sz="2800">
                          <a:solidFill>
                            <a:schemeClr val="tx1"/>
                          </a:solidFill>
                          <a:latin typeface="Arial" charset="0"/>
                        </a:defRPr>
                      </a:lvl1pPr>
                      <a:lvl2pPr marL="742950" indent="-285750" defTabSz="982663">
                        <a:spcBef>
                          <a:spcPct val="20000"/>
                        </a:spcBef>
                        <a:defRPr sz="2400">
                          <a:solidFill>
                            <a:schemeClr val="tx1"/>
                          </a:solidFill>
                          <a:latin typeface="Arial" charset="0"/>
                        </a:defRPr>
                      </a:lvl2pPr>
                      <a:lvl3pPr marL="1143000" indent="-228600" defTabSz="982663">
                        <a:spcBef>
                          <a:spcPct val="20000"/>
                        </a:spcBef>
                        <a:defRPr sz="2000">
                          <a:solidFill>
                            <a:schemeClr val="tx1"/>
                          </a:solidFill>
                          <a:latin typeface="Arial" charset="0"/>
                        </a:defRPr>
                      </a:lvl3pPr>
                      <a:lvl4pPr marL="1600200" indent="-228600" defTabSz="982663">
                        <a:spcBef>
                          <a:spcPct val="20000"/>
                        </a:spcBef>
                        <a:defRPr>
                          <a:solidFill>
                            <a:schemeClr val="tx1"/>
                          </a:solidFill>
                          <a:latin typeface="Arial" charset="0"/>
                        </a:defRPr>
                      </a:lvl4pPr>
                      <a:lvl5pPr marL="2057400" indent="-228600" defTabSz="982663">
                        <a:spcBef>
                          <a:spcPct val="20000"/>
                        </a:spcBef>
                        <a:defRPr>
                          <a:solidFill>
                            <a:schemeClr val="tx1"/>
                          </a:solidFill>
                          <a:latin typeface="Arial" charset="0"/>
                        </a:defRPr>
                      </a:lvl5pPr>
                      <a:lvl6pPr marL="2514600" indent="-228600" defTabSz="982663" eaLnBrk="0" fontAlgn="base" hangingPunct="0">
                        <a:spcBef>
                          <a:spcPct val="20000"/>
                        </a:spcBef>
                        <a:spcAft>
                          <a:spcPct val="0"/>
                        </a:spcAft>
                        <a:defRPr>
                          <a:solidFill>
                            <a:schemeClr val="tx1"/>
                          </a:solidFill>
                          <a:latin typeface="Arial" charset="0"/>
                        </a:defRPr>
                      </a:lvl6pPr>
                      <a:lvl7pPr marL="2971800" indent="-228600" defTabSz="982663" eaLnBrk="0" fontAlgn="base" hangingPunct="0">
                        <a:spcBef>
                          <a:spcPct val="20000"/>
                        </a:spcBef>
                        <a:spcAft>
                          <a:spcPct val="0"/>
                        </a:spcAft>
                        <a:defRPr>
                          <a:solidFill>
                            <a:schemeClr val="tx1"/>
                          </a:solidFill>
                          <a:latin typeface="Arial" charset="0"/>
                        </a:defRPr>
                      </a:lvl7pPr>
                      <a:lvl8pPr marL="3429000" indent="-228600" defTabSz="982663" eaLnBrk="0" fontAlgn="base" hangingPunct="0">
                        <a:spcBef>
                          <a:spcPct val="20000"/>
                        </a:spcBef>
                        <a:spcAft>
                          <a:spcPct val="0"/>
                        </a:spcAft>
                        <a:defRPr>
                          <a:solidFill>
                            <a:schemeClr val="tx1"/>
                          </a:solidFill>
                          <a:latin typeface="Arial" charset="0"/>
                        </a:defRPr>
                      </a:lvl8pPr>
                      <a:lvl9pPr marL="3886200" indent="-228600" defTabSz="982663" eaLnBrk="0" fontAlgn="base" hangingPunct="0">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r>
                        <a:rPr kumimoji="0" lang="fr-FR" altLang="fr-FR" sz="750" b="0" i="0" u="none" strike="noStrike" cap="none" normalizeH="0" baseline="0">
                          <a:ln>
                            <a:noFill/>
                          </a:ln>
                          <a:solidFill>
                            <a:schemeClr val="tx1"/>
                          </a:solidFill>
                          <a:effectLst/>
                          <a:latin typeface="Arial" charset="0"/>
                        </a:rPr>
                        <a:t>C</a:t>
                      </a:r>
                    </a:p>
                  </a:txBody>
                  <a:tcPr marL="36000" marR="36000" marT="36000" marB="360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marL="742950" indent="-285750" defTabSz="982663">
                        <a:spcBef>
                          <a:spcPct val="20000"/>
                        </a:spcBef>
                        <a:defRPr sz="2400">
                          <a:solidFill>
                            <a:schemeClr val="tx1"/>
                          </a:solidFill>
                          <a:latin typeface="Arial" charset="0"/>
                        </a:defRPr>
                      </a:lvl2pPr>
                      <a:lvl3pPr marL="1143000" indent="-228600" defTabSz="982663">
                        <a:spcBef>
                          <a:spcPct val="20000"/>
                        </a:spcBef>
                        <a:defRPr sz="2000">
                          <a:solidFill>
                            <a:schemeClr val="tx1"/>
                          </a:solidFill>
                          <a:latin typeface="Arial" charset="0"/>
                        </a:defRPr>
                      </a:lvl3pPr>
                      <a:lvl4pPr marL="1600200" indent="-228600" defTabSz="982663">
                        <a:spcBef>
                          <a:spcPct val="20000"/>
                        </a:spcBef>
                        <a:defRPr>
                          <a:solidFill>
                            <a:schemeClr val="tx1"/>
                          </a:solidFill>
                          <a:latin typeface="Arial" charset="0"/>
                        </a:defRPr>
                      </a:lvl4pPr>
                      <a:lvl5pPr marL="2057400" indent="-228600" defTabSz="982663">
                        <a:spcBef>
                          <a:spcPct val="20000"/>
                        </a:spcBef>
                        <a:defRPr>
                          <a:solidFill>
                            <a:schemeClr val="tx1"/>
                          </a:solidFill>
                          <a:latin typeface="Arial" charset="0"/>
                        </a:defRPr>
                      </a:lvl5pPr>
                      <a:lvl6pPr marL="2514600" indent="-228600" defTabSz="982663" eaLnBrk="0" fontAlgn="base" hangingPunct="0">
                        <a:spcBef>
                          <a:spcPct val="20000"/>
                        </a:spcBef>
                        <a:spcAft>
                          <a:spcPct val="0"/>
                        </a:spcAft>
                        <a:defRPr>
                          <a:solidFill>
                            <a:schemeClr val="tx1"/>
                          </a:solidFill>
                          <a:latin typeface="Arial" charset="0"/>
                        </a:defRPr>
                      </a:lvl6pPr>
                      <a:lvl7pPr marL="2971800" indent="-228600" defTabSz="982663" eaLnBrk="0" fontAlgn="base" hangingPunct="0">
                        <a:spcBef>
                          <a:spcPct val="20000"/>
                        </a:spcBef>
                        <a:spcAft>
                          <a:spcPct val="0"/>
                        </a:spcAft>
                        <a:defRPr>
                          <a:solidFill>
                            <a:schemeClr val="tx1"/>
                          </a:solidFill>
                          <a:latin typeface="Arial" charset="0"/>
                        </a:defRPr>
                      </a:lvl7pPr>
                      <a:lvl8pPr marL="3429000" indent="-228600" defTabSz="982663" eaLnBrk="0" fontAlgn="base" hangingPunct="0">
                        <a:spcBef>
                          <a:spcPct val="20000"/>
                        </a:spcBef>
                        <a:spcAft>
                          <a:spcPct val="0"/>
                        </a:spcAft>
                        <a:defRPr>
                          <a:solidFill>
                            <a:schemeClr val="tx1"/>
                          </a:solidFill>
                          <a:latin typeface="Arial" charset="0"/>
                        </a:defRPr>
                      </a:lvl8pPr>
                      <a:lvl9pPr marL="3886200" indent="-228600" defTabSz="982663" eaLnBrk="0" fontAlgn="base" hangingPunct="0">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750" b="0" i="0" u="none" strike="noStrike" cap="none" normalizeH="0" baseline="0">
                          <a:ln>
                            <a:noFill/>
                          </a:ln>
                          <a:solidFill>
                            <a:schemeClr val="tx1"/>
                          </a:solidFill>
                          <a:effectLst/>
                          <a:latin typeface="Arial" charset="0"/>
                        </a:rPr>
                        <a:t>-</a:t>
                      </a:r>
                    </a:p>
                  </a:txBody>
                  <a:tcPr marL="36000" marR="36000" marT="36000" marB="36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marL="742950" indent="-285750" defTabSz="982663">
                        <a:spcBef>
                          <a:spcPct val="20000"/>
                        </a:spcBef>
                        <a:defRPr sz="2400">
                          <a:solidFill>
                            <a:schemeClr val="tx1"/>
                          </a:solidFill>
                          <a:latin typeface="Arial" charset="0"/>
                        </a:defRPr>
                      </a:lvl2pPr>
                      <a:lvl3pPr marL="1143000" indent="-228600" defTabSz="982663">
                        <a:spcBef>
                          <a:spcPct val="20000"/>
                        </a:spcBef>
                        <a:defRPr sz="2000">
                          <a:solidFill>
                            <a:schemeClr val="tx1"/>
                          </a:solidFill>
                          <a:latin typeface="Arial" charset="0"/>
                        </a:defRPr>
                      </a:lvl3pPr>
                      <a:lvl4pPr marL="1600200" indent="-228600" defTabSz="982663">
                        <a:spcBef>
                          <a:spcPct val="20000"/>
                        </a:spcBef>
                        <a:defRPr>
                          <a:solidFill>
                            <a:schemeClr val="tx1"/>
                          </a:solidFill>
                          <a:latin typeface="Arial" charset="0"/>
                        </a:defRPr>
                      </a:lvl4pPr>
                      <a:lvl5pPr marL="2057400" indent="-228600" defTabSz="982663">
                        <a:spcBef>
                          <a:spcPct val="20000"/>
                        </a:spcBef>
                        <a:defRPr>
                          <a:solidFill>
                            <a:schemeClr val="tx1"/>
                          </a:solidFill>
                          <a:latin typeface="Arial" charset="0"/>
                        </a:defRPr>
                      </a:lvl5pPr>
                      <a:lvl6pPr marL="2514600" indent="-228600" defTabSz="982663" eaLnBrk="0" fontAlgn="base" hangingPunct="0">
                        <a:spcBef>
                          <a:spcPct val="20000"/>
                        </a:spcBef>
                        <a:spcAft>
                          <a:spcPct val="0"/>
                        </a:spcAft>
                        <a:defRPr>
                          <a:solidFill>
                            <a:schemeClr val="tx1"/>
                          </a:solidFill>
                          <a:latin typeface="Arial" charset="0"/>
                        </a:defRPr>
                      </a:lvl6pPr>
                      <a:lvl7pPr marL="2971800" indent="-228600" defTabSz="982663" eaLnBrk="0" fontAlgn="base" hangingPunct="0">
                        <a:spcBef>
                          <a:spcPct val="20000"/>
                        </a:spcBef>
                        <a:spcAft>
                          <a:spcPct val="0"/>
                        </a:spcAft>
                        <a:defRPr>
                          <a:solidFill>
                            <a:schemeClr val="tx1"/>
                          </a:solidFill>
                          <a:latin typeface="Arial" charset="0"/>
                        </a:defRPr>
                      </a:lvl7pPr>
                      <a:lvl8pPr marL="3429000" indent="-228600" defTabSz="982663" eaLnBrk="0" fontAlgn="base" hangingPunct="0">
                        <a:spcBef>
                          <a:spcPct val="20000"/>
                        </a:spcBef>
                        <a:spcAft>
                          <a:spcPct val="0"/>
                        </a:spcAft>
                        <a:defRPr>
                          <a:solidFill>
                            <a:schemeClr val="tx1"/>
                          </a:solidFill>
                          <a:latin typeface="Arial" charset="0"/>
                        </a:defRPr>
                      </a:lvl8pPr>
                      <a:lvl9pPr marL="3886200" indent="-228600" defTabSz="982663" eaLnBrk="0" fontAlgn="base" hangingPunct="0">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750" b="0" i="0" u="none" strike="noStrike" cap="none" normalizeH="0" baseline="0">
                          <a:ln>
                            <a:noFill/>
                          </a:ln>
                          <a:solidFill>
                            <a:schemeClr val="tx1"/>
                          </a:solidFill>
                          <a:effectLst/>
                          <a:latin typeface="Arial" charset="0"/>
                        </a:rPr>
                        <a:t>-</a:t>
                      </a:r>
                    </a:p>
                  </a:txBody>
                  <a:tcPr marL="36000" marR="36000" marT="36000" marB="36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marL="742950" indent="-285750" defTabSz="982663">
                        <a:spcBef>
                          <a:spcPct val="20000"/>
                        </a:spcBef>
                        <a:defRPr sz="2400">
                          <a:solidFill>
                            <a:schemeClr val="tx1"/>
                          </a:solidFill>
                          <a:latin typeface="Arial" charset="0"/>
                        </a:defRPr>
                      </a:lvl2pPr>
                      <a:lvl3pPr marL="1143000" indent="-228600" defTabSz="982663">
                        <a:spcBef>
                          <a:spcPct val="20000"/>
                        </a:spcBef>
                        <a:defRPr sz="2000">
                          <a:solidFill>
                            <a:schemeClr val="tx1"/>
                          </a:solidFill>
                          <a:latin typeface="Arial" charset="0"/>
                        </a:defRPr>
                      </a:lvl3pPr>
                      <a:lvl4pPr marL="1600200" indent="-228600" defTabSz="982663">
                        <a:spcBef>
                          <a:spcPct val="20000"/>
                        </a:spcBef>
                        <a:defRPr>
                          <a:solidFill>
                            <a:schemeClr val="tx1"/>
                          </a:solidFill>
                          <a:latin typeface="Arial" charset="0"/>
                        </a:defRPr>
                      </a:lvl4pPr>
                      <a:lvl5pPr marL="2057400" indent="-228600" defTabSz="982663">
                        <a:spcBef>
                          <a:spcPct val="20000"/>
                        </a:spcBef>
                        <a:defRPr>
                          <a:solidFill>
                            <a:schemeClr val="tx1"/>
                          </a:solidFill>
                          <a:latin typeface="Arial" charset="0"/>
                        </a:defRPr>
                      </a:lvl5pPr>
                      <a:lvl6pPr marL="2514600" indent="-228600" defTabSz="982663" eaLnBrk="0" fontAlgn="base" hangingPunct="0">
                        <a:spcBef>
                          <a:spcPct val="20000"/>
                        </a:spcBef>
                        <a:spcAft>
                          <a:spcPct val="0"/>
                        </a:spcAft>
                        <a:defRPr>
                          <a:solidFill>
                            <a:schemeClr val="tx1"/>
                          </a:solidFill>
                          <a:latin typeface="Arial" charset="0"/>
                        </a:defRPr>
                      </a:lvl6pPr>
                      <a:lvl7pPr marL="2971800" indent="-228600" defTabSz="982663" eaLnBrk="0" fontAlgn="base" hangingPunct="0">
                        <a:spcBef>
                          <a:spcPct val="20000"/>
                        </a:spcBef>
                        <a:spcAft>
                          <a:spcPct val="0"/>
                        </a:spcAft>
                        <a:defRPr>
                          <a:solidFill>
                            <a:schemeClr val="tx1"/>
                          </a:solidFill>
                          <a:latin typeface="Arial" charset="0"/>
                        </a:defRPr>
                      </a:lvl7pPr>
                      <a:lvl8pPr marL="3429000" indent="-228600" defTabSz="982663" eaLnBrk="0" fontAlgn="base" hangingPunct="0">
                        <a:spcBef>
                          <a:spcPct val="20000"/>
                        </a:spcBef>
                        <a:spcAft>
                          <a:spcPct val="0"/>
                        </a:spcAft>
                        <a:defRPr>
                          <a:solidFill>
                            <a:schemeClr val="tx1"/>
                          </a:solidFill>
                          <a:latin typeface="Arial" charset="0"/>
                        </a:defRPr>
                      </a:lvl8pPr>
                      <a:lvl9pPr marL="3886200" indent="-228600" defTabSz="982663" eaLnBrk="0" fontAlgn="base" hangingPunct="0">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750" b="0" i="0" u="none" strike="noStrike" cap="none" normalizeH="0" baseline="0" dirty="0">
                          <a:ln>
                            <a:noFill/>
                          </a:ln>
                          <a:solidFill>
                            <a:schemeClr val="tx1"/>
                          </a:solidFill>
                          <a:effectLst/>
                          <a:latin typeface="Arial" charset="0"/>
                        </a:rPr>
                        <a:t>0.20 m²</a:t>
                      </a:r>
                    </a:p>
                  </a:txBody>
                  <a:tcPr marL="36000" marR="36000" marT="36000" marB="360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2139" name="Rectangle 369"/>
          <p:cNvSpPr>
            <a:spLocks noChangeArrowheads="1"/>
          </p:cNvSpPr>
          <p:nvPr/>
        </p:nvSpPr>
        <p:spPr bwMode="auto">
          <a:xfrm>
            <a:off x="1857172" y="1789314"/>
            <a:ext cx="4910874" cy="11811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fr-FR" sz="800" dirty="0"/>
              <a:t>A </a:t>
            </a:r>
            <a:r>
              <a:rPr lang="fr-FR" altLang="fr-FR" sz="600" dirty="0"/>
              <a:t>: matière de base ;</a:t>
            </a:r>
            <a:r>
              <a:rPr lang="fr-FR" altLang="fr-FR" sz="600" dirty="0">
                <a:solidFill>
                  <a:srgbClr val="FF0000"/>
                </a:solidFill>
              </a:rPr>
              <a:t> </a:t>
            </a:r>
            <a:r>
              <a:rPr lang="fr-FR" altLang="fr-FR" sz="600" dirty="0" err="1">
                <a:solidFill>
                  <a:srgbClr val="000000"/>
                </a:solidFill>
                <a:ea typeface="Calibri" panose="020F0502020204030204" pitchFamily="34" charset="0"/>
                <a:cs typeface="Times New Roman" panose="02020603050405020304" pitchFamily="18" charset="0"/>
              </a:rPr>
              <a:t>Obermaterial</a:t>
            </a:r>
            <a:r>
              <a:rPr lang="fr-FR" altLang="fr-FR" sz="600" dirty="0"/>
              <a:t> ; </a:t>
            </a:r>
            <a:r>
              <a:rPr lang="fr-FR" altLang="fr-FR" sz="600" dirty="0">
                <a:solidFill>
                  <a:srgbClr val="000000"/>
                </a:solidFill>
              </a:rPr>
              <a:t>Background </a:t>
            </a:r>
            <a:r>
              <a:rPr lang="fr-FR" altLang="fr-FR" sz="600" dirty="0" err="1">
                <a:solidFill>
                  <a:srgbClr val="000000"/>
                </a:solidFill>
              </a:rPr>
              <a:t>material</a:t>
            </a:r>
            <a:r>
              <a:rPr lang="fr-FR" altLang="fr-FR" sz="600" dirty="0"/>
              <a:t> ; </a:t>
            </a:r>
            <a:r>
              <a:rPr lang="fr-FR" altLang="fr-FR" sz="600" dirty="0" err="1">
                <a:solidFill>
                  <a:srgbClr val="000000"/>
                </a:solidFill>
              </a:rPr>
              <a:t>háttéranyag</a:t>
            </a:r>
            <a:r>
              <a:rPr lang="fr-FR" altLang="fr-FR" sz="600" dirty="0"/>
              <a:t> ; </a:t>
            </a:r>
            <a:r>
              <a:rPr lang="es-ES" altLang="fr-FR" sz="600" dirty="0">
                <a:solidFill>
                  <a:srgbClr val="000000"/>
                </a:solidFill>
              </a:rPr>
              <a:t>Materia de base</a:t>
            </a:r>
            <a:r>
              <a:rPr lang="es-ES" altLang="fr-FR" sz="600" dirty="0"/>
              <a:t> ; </a:t>
            </a:r>
            <a:r>
              <a:rPr lang="pt-PT" altLang="fr-FR" sz="600" dirty="0">
                <a:solidFill>
                  <a:srgbClr val="000000"/>
                </a:solidFill>
              </a:rPr>
              <a:t>material base ; </a:t>
            </a:r>
            <a:r>
              <a:rPr lang="sv-SE" altLang="fr-FR" sz="600" dirty="0">
                <a:solidFill>
                  <a:srgbClr val="000000"/>
                </a:solidFill>
              </a:rPr>
              <a:t>Råmaterial ; </a:t>
            </a:r>
            <a:r>
              <a:rPr lang="nl-NL" altLang="fr-FR" sz="600" dirty="0">
                <a:solidFill>
                  <a:srgbClr val="000000"/>
                </a:solidFill>
              </a:rPr>
              <a:t>basismateriaal ; </a:t>
            </a:r>
            <a:r>
              <a:rPr lang="fr-FR" altLang="fr-FR" sz="600" dirty="0" err="1">
                <a:solidFill>
                  <a:srgbClr val="000000"/>
                </a:solidFill>
              </a:rPr>
              <a:t>Perusmateriaali</a:t>
            </a:r>
            <a:r>
              <a:rPr lang="fr-FR" altLang="fr-FR" sz="600" dirty="0">
                <a:solidFill>
                  <a:srgbClr val="000000"/>
                </a:solidFill>
              </a:rPr>
              <a:t>; </a:t>
            </a:r>
            <a:r>
              <a:rPr lang="da-DK" altLang="fr-FR" sz="600" dirty="0">
                <a:solidFill>
                  <a:srgbClr val="000000"/>
                </a:solidFill>
              </a:rPr>
              <a:t>bæremateriale. </a:t>
            </a:r>
            <a:r>
              <a:rPr lang="pl-PL" altLang="fr-FR" sz="600" dirty="0">
                <a:solidFill>
                  <a:srgbClr val="000000"/>
                </a:solidFill>
              </a:rPr>
              <a:t>materiał podstawowy</a:t>
            </a:r>
            <a:r>
              <a:rPr lang="fr-FR" altLang="fr-FR" sz="600" dirty="0">
                <a:solidFill>
                  <a:srgbClr val="000000"/>
                </a:solidFill>
              </a:rPr>
              <a:t>. </a:t>
            </a:r>
            <a:r>
              <a:rPr lang="et-EE" altLang="fr-FR" sz="600" dirty="0">
                <a:solidFill>
                  <a:srgbClr val="000000"/>
                </a:solidFill>
              </a:rPr>
              <a:t>Alusmaterjal</a:t>
            </a:r>
            <a:r>
              <a:rPr lang="fr-FR" altLang="fr-FR" sz="600" dirty="0">
                <a:solidFill>
                  <a:srgbClr val="000000"/>
                </a:solidFill>
              </a:rPr>
              <a:t>. </a:t>
            </a:r>
            <a:r>
              <a:rPr lang="fr-FR" altLang="fr-FR" sz="600" dirty="0" err="1">
                <a:solidFill>
                  <a:srgbClr val="000000"/>
                </a:solidFill>
              </a:rPr>
              <a:t>основна</a:t>
            </a:r>
            <a:r>
              <a:rPr lang="fr-FR" altLang="fr-FR" sz="600" dirty="0">
                <a:solidFill>
                  <a:srgbClr val="000000"/>
                </a:solidFill>
              </a:rPr>
              <a:t> </a:t>
            </a:r>
            <a:r>
              <a:rPr lang="fr-FR" altLang="fr-FR" sz="600" dirty="0" err="1">
                <a:solidFill>
                  <a:srgbClr val="000000"/>
                </a:solidFill>
              </a:rPr>
              <a:t>материя</a:t>
            </a:r>
            <a:r>
              <a:rPr lang="fr-FR" altLang="fr-FR" sz="600" dirty="0">
                <a:solidFill>
                  <a:srgbClr val="000000"/>
                </a:solidFill>
              </a:rPr>
              <a:t> </a:t>
            </a:r>
            <a:r>
              <a:rPr lang="fr-FR" altLang="fr-FR" sz="600" dirty="0" err="1">
                <a:solidFill>
                  <a:srgbClr val="000000"/>
                </a:solidFill>
              </a:rPr>
              <a:t>светлоотразителна</a:t>
            </a:r>
            <a:r>
              <a:rPr lang="fr-FR" altLang="fr-FR" sz="600" dirty="0">
                <a:solidFill>
                  <a:srgbClr val="000000"/>
                </a:solidFill>
              </a:rPr>
              <a:t> </a:t>
            </a:r>
            <a:r>
              <a:rPr lang="fr-FR" altLang="fr-FR" sz="600" dirty="0" err="1">
                <a:solidFill>
                  <a:srgbClr val="000000"/>
                </a:solidFill>
              </a:rPr>
              <a:t>материя</a:t>
            </a:r>
            <a:r>
              <a:rPr lang="fr-FR" altLang="fr-FR" sz="600" dirty="0">
                <a:solidFill>
                  <a:srgbClr val="000000"/>
                </a:solidFill>
              </a:rPr>
              <a:t>. </a:t>
            </a:r>
            <a:r>
              <a:rPr lang="ro-RO" altLang="fr-FR" sz="600" dirty="0">
                <a:solidFill>
                  <a:srgbClr val="000000"/>
                </a:solidFill>
              </a:rPr>
              <a:t>material de bază</a:t>
            </a:r>
            <a:r>
              <a:rPr lang="fr-FR" altLang="fr-FR" sz="600" dirty="0">
                <a:solidFill>
                  <a:srgbClr val="000000"/>
                </a:solidFill>
              </a:rPr>
              <a:t>. </a:t>
            </a:r>
            <a:r>
              <a:rPr lang="cs-CZ" altLang="fr-FR" sz="600" dirty="0">
                <a:solidFill>
                  <a:srgbClr val="000000"/>
                </a:solidFill>
              </a:rPr>
              <a:t>základní materiál</a:t>
            </a:r>
            <a:r>
              <a:rPr lang="fr-FR" altLang="fr-FR" sz="600" dirty="0">
                <a:solidFill>
                  <a:srgbClr val="000000"/>
                </a:solidFill>
              </a:rPr>
              <a:t>. </a:t>
            </a:r>
            <a:r>
              <a:rPr lang="sl-SI" altLang="fr-FR" sz="600" dirty="0">
                <a:solidFill>
                  <a:srgbClr val="000000"/>
                </a:solidFill>
              </a:rPr>
              <a:t>osnovna snov</a:t>
            </a:r>
            <a:r>
              <a:rPr lang="fr-FR" altLang="fr-FR" sz="600" dirty="0">
                <a:solidFill>
                  <a:srgbClr val="000000"/>
                </a:solidFill>
              </a:rPr>
              <a:t>. </a:t>
            </a:r>
            <a:r>
              <a:rPr lang="sk-SK" altLang="fr-FR" sz="600" dirty="0">
                <a:solidFill>
                  <a:srgbClr val="000000"/>
                </a:solidFill>
              </a:rPr>
              <a:t>základný materiál</a:t>
            </a:r>
            <a:r>
              <a:rPr lang="fr-FR" altLang="fr-FR" sz="600" dirty="0">
                <a:solidFill>
                  <a:srgbClr val="000000"/>
                </a:solidFill>
              </a:rPr>
              <a:t>. </a:t>
            </a:r>
            <a:r>
              <a:rPr lang="el-GR" altLang="fr-FR" sz="600" dirty="0">
                <a:solidFill>
                  <a:srgbClr val="000000"/>
                </a:solidFill>
              </a:rPr>
              <a:t>βασικό υλικό</a:t>
            </a:r>
            <a:r>
              <a:rPr lang="fr-FR" altLang="fr-FR" sz="600" dirty="0">
                <a:solidFill>
                  <a:srgbClr val="000000"/>
                </a:solidFill>
              </a:rPr>
              <a:t>.</a:t>
            </a:r>
            <a:r>
              <a:rPr lang="fr-FR" altLang="fr-FR" sz="700" dirty="0">
                <a:solidFill>
                  <a:srgbClr val="000000"/>
                </a:solidFill>
              </a:rPr>
              <a:t> </a:t>
            </a:r>
            <a:r>
              <a:rPr lang="ar-SA" altLang="fr-FR" sz="700" dirty="0">
                <a:solidFill>
                  <a:srgbClr val="000000"/>
                </a:solidFill>
                <a:latin typeface="Times New Roman" panose="02020603050405020304" pitchFamily="18" charset="0"/>
                <a:cs typeface="Times New Roman" panose="02020603050405020304" pitchFamily="18" charset="0"/>
              </a:rPr>
              <a:t>مادة أساسي</a:t>
            </a:r>
            <a:r>
              <a:rPr lang="fr-FR" altLang="fr-FR" sz="700" dirty="0">
                <a:solidFill>
                  <a:srgbClr val="000000"/>
                </a:solidFill>
              </a:rPr>
              <a:t> </a:t>
            </a:r>
            <a:r>
              <a:rPr lang="sl-SI" altLang="fr-FR" sz="700" dirty="0">
                <a:solidFill>
                  <a:srgbClr val="000000"/>
                </a:solidFill>
              </a:rPr>
              <a:t> </a:t>
            </a:r>
            <a:r>
              <a:rPr lang="ru-RU" altLang="fr-FR" sz="700" dirty="0">
                <a:solidFill>
                  <a:srgbClr val="000000"/>
                </a:solidFill>
              </a:rPr>
              <a:t>базовый материал</a:t>
            </a:r>
            <a:r>
              <a:rPr lang="fr-FR" altLang="fr-FR" sz="700" dirty="0">
                <a:solidFill>
                  <a:srgbClr val="000000"/>
                </a:solidFill>
              </a:rPr>
              <a:t>    	  </a:t>
            </a:r>
            <a:r>
              <a:rPr lang="fr-FR" altLang="fr-FR" sz="700" dirty="0"/>
              <a:t>    </a:t>
            </a:r>
            <a:r>
              <a:rPr lang="fr-FR" altLang="fr-FR" sz="800" dirty="0"/>
              <a:t> </a:t>
            </a:r>
            <a:r>
              <a:rPr lang="pt-PT" altLang="fr-FR" sz="800" dirty="0"/>
              <a:t> </a:t>
            </a:r>
            <a:endParaRPr lang="fr-FR" altLang="fr-FR" sz="800" dirty="0"/>
          </a:p>
          <a:p>
            <a:pPr algn="ctr" eaLnBrk="1" hangingPunct="1">
              <a:spcBef>
                <a:spcPct val="0"/>
              </a:spcBef>
              <a:buFontTx/>
              <a:buNone/>
            </a:pPr>
            <a:r>
              <a:rPr lang="fr-FR" altLang="fr-FR" sz="800" dirty="0"/>
              <a:t>B </a:t>
            </a:r>
            <a:r>
              <a:rPr lang="fr-FR" altLang="fr-FR" sz="600" dirty="0"/>
              <a:t>: matière rétroréfléchissante ; </a:t>
            </a:r>
            <a:r>
              <a:rPr lang="fr-FR" altLang="fr-FR" sz="600" dirty="0" err="1"/>
              <a:t>Reflexmaterial</a:t>
            </a:r>
            <a:r>
              <a:rPr lang="fr-FR" altLang="fr-FR" sz="600" dirty="0"/>
              <a:t> ; Retro </a:t>
            </a:r>
            <a:r>
              <a:rPr lang="fr-FR" altLang="fr-FR" sz="600" dirty="0" err="1"/>
              <a:t>reflective</a:t>
            </a:r>
            <a:r>
              <a:rPr lang="fr-FR" altLang="fr-FR" sz="600" dirty="0"/>
              <a:t> </a:t>
            </a:r>
            <a:r>
              <a:rPr lang="fr-FR" altLang="fr-FR" sz="600" dirty="0" err="1"/>
              <a:t>material</a:t>
            </a:r>
            <a:r>
              <a:rPr lang="fr-FR" altLang="fr-FR" sz="600" dirty="0"/>
              <a:t> ; </a:t>
            </a:r>
            <a:r>
              <a:rPr lang="fr-FR" altLang="fr-FR" sz="600" dirty="0" err="1"/>
              <a:t>fényvisszaverő</a:t>
            </a:r>
            <a:r>
              <a:rPr lang="fr-FR" altLang="fr-FR" sz="600" dirty="0"/>
              <a:t> </a:t>
            </a:r>
            <a:r>
              <a:rPr lang="fr-FR" altLang="fr-FR" sz="600" dirty="0" err="1"/>
              <a:t>alapanyag</a:t>
            </a:r>
            <a:r>
              <a:rPr lang="fr-FR" altLang="fr-FR" sz="600" dirty="0"/>
              <a:t> ; </a:t>
            </a:r>
            <a:r>
              <a:rPr lang="es-ES" altLang="fr-FR" sz="600" dirty="0">
                <a:solidFill>
                  <a:srgbClr val="000000"/>
                </a:solidFill>
              </a:rPr>
              <a:t>Materia retro reflectante</a:t>
            </a:r>
            <a:r>
              <a:rPr lang="es-ES" altLang="fr-FR" sz="600" dirty="0"/>
              <a:t> ; </a:t>
            </a:r>
            <a:r>
              <a:rPr lang="pt-PT" altLang="fr-FR" sz="600" dirty="0">
                <a:solidFill>
                  <a:srgbClr val="000000"/>
                </a:solidFill>
              </a:rPr>
              <a:t>material retro-reflector</a:t>
            </a:r>
            <a:r>
              <a:rPr lang="fr-FR" altLang="fr-FR" sz="600" dirty="0"/>
              <a:t> ; </a:t>
            </a:r>
            <a:r>
              <a:rPr lang="sv-SE" altLang="fr-FR" sz="600" dirty="0">
                <a:solidFill>
                  <a:srgbClr val="000000"/>
                </a:solidFill>
              </a:rPr>
              <a:t>retro-reflektivt material ; </a:t>
            </a:r>
            <a:r>
              <a:rPr lang="nl-NL" altLang="fr-FR" sz="600" dirty="0">
                <a:solidFill>
                  <a:srgbClr val="000000"/>
                </a:solidFill>
              </a:rPr>
              <a:t>reflecterend materiaal; </a:t>
            </a:r>
            <a:r>
              <a:rPr lang="fr-FR" altLang="fr-FR" sz="600" dirty="0" err="1">
                <a:solidFill>
                  <a:srgbClr val="000000"/>
                </a:solidFill>
              </a:rPr>
              <a:t>Heijastava</a:t>
            </a:r>
            <a:r>
              <a:rPr lang="fr-FR" altLang="fr-FR" sz="600" dirty="0">
                <a:solidFill>
                  <a:srgbClr val="000000"/>
                </a:solidFill>
              </a:rPr>
              <a:t> </a:t>
            </a:r>
            <a:r>
              <a:rPr lang="fr-FR" altLang="fr-FR" sz="600" dirty="0" err="1">
                <a:solidFill>
                  <a:srgbClr val="000000"/>
                </a:solidFill>
              </a:rPr>
              <a:t>materiaali</a:t>
            </a:r>
            <a:r>
              <a:rPr lang="fr-FR" altLang="fr-FR" sz="600" dirty="0">
                <a:solidFill>
                  <a:srgbClr val="000000"/>
                </a:solidFill>
              </a:rPr>
              <a:t>; </a:t>
            </a:r>
            <a:r>
              <a:rPr lang="da-DK" altLang="fr-FR" sz="600" dirty="0">
                <a:solidFill>
                  <a:srgbClr val="000000"/>
                </a:solidFill>
              </a:rPr>
              <a:t>retroreflekterende materiale. </a:t>
            </a:r>
            <a:r>
              <a:rPr lang="pl-PL" altLang="fr-FR" sz="600" dirty="0">
                <a:solidFill>
                  <a:srgbClr val="000000"/>
                </a:solidFill>
              </a:rPr>
              <a:t>materiał odblaskowy</a:t>
            </a:r>
            <a:r>
              <a:rPr lang="fr-FR" altLang="fr-FR" sz="600" dirty="0">
                <a:solidFill>
                  <a:srgbClr val="000000"/>
                </a:solidFill>
              </a:rPr>
              <a:t>. </a:t>
            </a:r>
            <a:r>
              <a:rPr lang="et-EE" altLang="fr-FR" sz="600" dirty="0">
                <a:solidFill>
                  <a:srgbClr val="000000"/>
                </a:solidFill>
              </a:rPr>
              <a:t>Helkurmaterjal</a:t>
            </a:r>
            <a:r>
              <a:rPr lang="fr-FR" altLang="fr-FR" sz="600" dirty="0">
                <a:solidFill>
                  <a:srgbClr val="000000"/>
                </a:solidFill>
              </a:rPr>
              <a:t>. </a:t>
            </a:r>
            <a:r>
              <a:rPr lang="ro-RO" altLang="fr-FR" sz="600" dirty="0">
                <a:solidFill>
                  <a:srgbClr val="000000"/>
                </a:solidFill>
              </a:rPr>
              <a:t>material retro-reflectorizant</a:t>
            </a:r>
            <a:r>
              <a:rPr lang="fr-FR" altLang="fr-FR" sz="600" dirty="0">
                <a:solidFill>
                  <a:srgbClr val="000000"/>
                </a:solidFill>
              </a:rPr>
              <a:t>. </a:t>
            </a:r>
            <a:r>
              <a:rPr lang="cs-CZ" altLang="fr-FR" sz="600" dirty="0">
                <a:solidFill>
                  <a:srgbClr val="000000"/>
                </a:solidFill>
              </a:rPr>
              <a:t>materiál se zpětným odrazem</a:t>
            </a:r>
            <a:r>
              <a:rPr lang="fr-FR" altLang="fr-FR" sz="600" dirty="0">
                <a:solidFill>
                  <a:srgbClr val="000000"/>
                </a:solidFill>
              </a:rPr>
              <a:t>. </a:t>
            </a:r>
            <a:r>
              <a:rPr lang="sl-SI" altLang="fr-FR" sz="600" dirty="0">
                <a:solidFill>
                  <a:srgbClr val="000000"/>
                </a:solidFill>
              </a:rPr>
              <a:t>retroodsevna snov</a:t>
            </a:r>
            <a:r>
              <a:rPr lang="fr-FR" altLang="fr-FR" sz="600" dirty="0">
                <a:solidFill>
                  <a:srgbClr val="000000"/>
                </a:solidFill>
              </a:rPr>
              <a:t>. </a:t>
            </a:r>
            <a:r>
              <a:rPr lang="sk-SK" altLang="fr-FR" sz="600" dirty="0">
                <a:solidFill>
                  <a:srgbClr val="000000"/>
                </a:solidFill>
              </a:rPr>
              <a:t>materiál so spätným odrazom</a:t>
            </a:r>
            <a:r>
              <a:rPr lang="fr-FR" altLang="fr-FR" sz="600" dirty="0">
                <a:solidFill>
                  <a:srgbClr val="000000"/>
                </a:solidFill>
              </a:rPr>
              <a:t>. </a:t>
            </a:r>
            <a:r>
              <a:rPr lang="el-GR" altLang="fr-FR" sz="600" dirty="0">
                <a:solidFill>
                  <a:srgbClr val="000000"/>
                </a:solidFill>
                <a:cs typeface="Times New Roman" panose="02020603050405020304" pitchFamily="18" charset="0"/>
              </a:rPr>
              <a:t>αντανακλώμενο υλικό</a:t>
            </a:r>
            <a:r>
              <a:rPr lang="fr-FR" altLang="fr-FR" sz="600" dirty="0">
                <a:solidFill>
                  <a:srgbClr val="000000"/>
                </a:solidFill>
                <a:cs typeface="Times New Roman" panose="02020603050405020304" pitchFamily="18" charset="0"/>
              </a:rPr>
              <a:t>. </a:t>
            </a:r>
            <a:r>
              <a:rPr lang="ar-SA" altLang="fr-FR" sz="600" dirty="0">
                <a:solidFill>
                  <a:srgbClr val="000000"/>
                </a:solidFill>
                <a:latin typeface="Calibri" panose="020F0502020204030204" pitchFamily="34" charset="0"/>
                <a:cs typeface="Times New Roman" panose="02020603050405020304" pitchFamily="18" charset="0"/>
              </a:rPr>
              <a:t>المادة العاكسة للخلف</a:t>
            </a:r>
            <a:r>
              <a:rPr lang="fr-FR" altLang="fr-FR" sz="600" dirty="0">
                <a:solidFill>
                  <a:srgbClr val="000000"/>
                </a:solidFill>
              </a:rPr>
              <a:t>  </a:t>
            </a:r>
            <a:r>
              <a:rPr lang="ru-RU" altLang="fr-FR" sz="600" dirty="0">
                <a:solidFill>
                  <a:srgbClr val="000000"/>
                </a:solidFill>
              </a:rPr>
              <a:t>светоотражающий материал</a:t>
            </a:r>
            <a:r>
              <a:rPr lang="fr-FR" altLang="fr-FR" sz="600" dirty="0">
                <a:solidFill>
                  <a:srgbClr val="000000"/>
                </a:solidFill>
              </a:rPr>
              <a:t>     	</a:t>
            </a:r>
            <a:r>
              <a:rPr lang="fr-FR" altLang="fr-FR" sz="600" dirty="0"/>
              <a:t>   </a:t>
            </a:r>
          </a:p>
          <a:p>
            <a:pPr algn="ctr" eaLnBrk="1" hangingPunct="1">
              <a:spcBef>
                <a:spcPct val="0"/>
              </a:spcBef>
              <a:buFontTx/>
              <a:buNone/>
            </a:pPr>
            <a:r>
              <a:rPr lang="fr-FR" altLang="fr-FR" sz="800" dirty="0"/>
              <a:t>C </a:t>
            </a:r>
            <a:r>
              <a:rPr lang="fr-FR" altLang="fr-FR" sz="600" dirty="0"/>
              <a:t>: matière combinée ; </a:t>
            </a:r>
            <a:r>
              <a:rPr lang="de-DE" altLang="fr-FR" sz="600" dirty="0"/>
              <a:t>Material mit 2 Stoffschichten</a:t>
            </a:r>
            <a:r>
              <a:rPr lang="fr-FR" altLang="fr-FR" sz="600" dirty="0"/>
              <a:t> ; </a:t>
            </a:r>
            <a:r>
              <a:rPr lang="fr-FR" altLang="fr-FR" sz="600" dirty="0" err="1"/>
              <a:t>Combined</a:t>
            </a:r>
            <a:r>
              <a:rPr lang="fr-FR" altLang="fr-FR" sz="600" dirty="0"/>
              <a:t> </a:t>
            </a:r>
            <a:r>
              <a:rPr lang="fr-FR" altLang="fr-FR" sz="600" dirty="0" err="1"/>
              <a:t>material</a:t>
            </a:r>
            <a:r>
              <a:rPr lang="fr-FR" altLang="fr-FR" sz="600" dirty="0"/>
              <a:t> ; </a:t>
            </a:r>
            <a:r>
              <a:rPr lang="fr-FR" altLang="fr-FR" sz="600" dirty="0" err="1"/>
              <a:t>kombinált</a:t>
            </a:r>
            <a:r>
              <a:rPr lang="fr-FR" altLang="fr-FR" sz="600" dirty="0"/>
              <a:t> </a:t>
            </a:r>
            <a:r>
              <a:rPr lang="fr-FR" altLang="fr-FR" sz="600" dirty="0" err="1"/>
              <a:t>tulajdonságú</a:t>
            </a:r>
            <a:r>
              <a:rPr lang="fr-FR" altLang="fr-FR" sz="600" dirty="0"/>
              <a:t> </a:t>
            </a:r>
            <a:r>
              <a:rPr lang="fr-FR" altLang="fr-FR" sz="600" dirty="0" err="1"/>
              <a:t>alapanyag</a:t>
            </a:r>
            <a:r>
              <a:rPr lang="fr-FR" altLang="fr-FR" sz="600" dirty="0"/>
              <a:t> ; </a:t>
            </a:r>
            <a:r>
              <a:rPr lang="es-ES" altLang="fr-FR" sz="600" dirty="0">
                <a:solidFill>
                  <a:srgbClr val="000000"/>
                </a:solidFill>
              </a:rPr>
              <a:t>Materia conjunta</a:t>
            </a:r>
            <a:r>
              <a:rPr lang="es-ES" altLang="fr-FR" sz="600" dirty="0"/>
              <a:t> ; </a:t>
            </a:r>
            <a:r>
              <a:rPr lang="pt-PT" altLang="fr-FR" sz="600" dirty="0">
                <a:solidFill>
                  <a:srgbClr val="000000"/>
                </a:solidFill>
              </a:rPr>
              <a:t>material combinado</a:t>
            </a:r>
            <a:r>
              <a:rPr lang="pt-PT" altLang="fr-FR" sz="600" dirty="0"/>
              <a:t> ; </a:t>
            </a:r>
            <a:r>
              <a:rPr lang="sv-SE" altLang="fr-FR" sz="600" dirty="0">
                <a:solidFill>
                  <a:srgbClr val="000000"/>
                </a:solidFill>
              </a:rPr>
              <a:t>kombinerat material ; </a:t>
            </a:r>
            <a:r>
              <a:rPr lang="nl-NL" altLang="fr-FR" sz="600" dirty="0">
                <a:solidFill>
                  <a:srgbClr val="000000"/>
                </a:solidFill>
              </a:rPr>
              <a:t>gecombineerd materiaal</a:t>
            </a:r>
            <a:r>
              <a:rPr lang="fr-FR" altLang="fr-FR" sz="600" dirty="0"/>
              <a:t> ; </a:t>
            </a:r>
            <a:r>
              <a:rPr lang="fr-FR" altLang="fr-FR" sz="600" dirty="0" err="1">
                <a:solidFill>
                  <a:srgbClr val="000000"/>
                </a:solidFill>
              </a:rPr>
              <a:t>Yhdistetty</a:t>
            </a:r>
            <a:r>
              <a:rPr lang="fr-FR" altLang="fr-FR" sz="600" dirty="0">
                <a:solidFill>
                  <a:srgbClr val="000000"/>
                </a:solidFill>
              </a:rPr>
              <a:t> </a:t>
            </a:r>
            <a:r>
              <a:rPr lang="fr-FR" altLang="fr-FR" sz="600" dirty="0" err="1">
                <a:solidFill>
                  <a:srgbClr val="000000"/>
                </a:solidFill>
              </a:rPr>
              <a:t>materiaali</a:t>
            </a:r>
            <a:r>
              <a:rPr lang="fr-FR" altLang="fr-FR" sz="600" dirty="0">
                <a:solidFill>
                  <a:srgbClr val="000000"/>
                </a:solidFill>
              </a:rPr>
              <a:t> ;  </a:t>
            </a:r>
            <a:r>
              <a:rPr lang="da-DK" altLang="fr-FR" sz="600" dirty="0">
                <a:solidFill>
                  <a:srgbClr val="000000"/>
                </a:solidFill>
              </a:rPr>
              <a:t>materiale med kombineret advarselsfunktion. </a:t>
            </a:r>
            <a:r>
              <a:rPr lang="pl-PL" altLang="fr-FR" sz="600" dirty="0">
                <a:solidFill>
                  <a:srgbClr val="000000"/>
                </a:solidFill>
              </a:rPr>
              <a:t>materiał kombinowany</a:t>
            </a:r>
            <a:r>
              <a:rPr lang="fr-FR" altLang="fr-FR" sz="600" dirty="0">
                <a:solidFill>
                  <a:srgbClr val="000000"/>
                </a:solidFill>
              </a:rPr>
              <a:t>. </a:t>
            </a:r>
            <a:r>
              <a:rPr lang="et-EE" altLang="fr-FR" sz="600" dirty="0">
                <a:solidFill>
                  <a:srgbClr val="000000"/>
                </a:solidFill>
              </a:rPr>
              <a:t>kombineeritud materjal</a:t>
            </a:r>
            <a:r>
              <a:rPr lang="fr-FR" altLang="fr-FR" sz="600" dirty="0">
                <a:solidFill>
                  <a:srgbClr val="000000"/>
                </a:solidFill>
              </a:rPr>
              <a:t>. </a:t>
            </a:r>
            <a:r>
              <a:rPr lang="fr-FR" altLang="fr-FR" sz="600" dirty="0" err="1">
                <a:solidFill>
                  <a:srgbClr val="000000"/>
                </a:solidFill>
              </a:rPr>
              <a:t>комбинирана</a:t>
            </a:r>
            <a:r>
              <a:rPr lang="fr-FR" altLang="fr-FR" sz="600" dirty="0">
                <a:solidFill>
                  <a:srgbClr val="000000"/>
                </a:solidFill>
              </a:rPr>
              <a:t> </a:t>
            </a:r>
            <a:r>
              <a:rPr lang="fr-FR" altLang="fr-FR" sz="600" dirty="0" err="1">
                <a:solidFill>
                  <a:srgbClr val="000000"/>
                </a:solidFill>
              </a:rPr>
              <a:t>материя</a:t>
            </a:r>
            <a:r>
              <a:rPr lang="fr-FR" altLang="fr-FR" sz="600" dirty="0">
                <a:solidFill>
                  <a:srgbClr val="000000"/>
                </a:solidFill>
              </a:rPr>
              <a:t>. M</a:t>
            </a:r>
            <a:r>
              <a:rPr lang="ro-RO" altLang="fr-FR" sz="600" dirty="0">
                <a:solidFill>
                  <a:srgbClr val="000000"/>
                </a:solidFill>
              </a:rPr>
              <a:t>aterial combinat</a:t>
            </a:r>
            <a:r>
              <a:rPr lang="fr-FR" altLang="fr-FR" sz="600" dirty="0">
                <a:solidFill>
                  <a:srgbClr val="000000"/>
                </a:solidFill>
              </a:rPr>
              <a:t>. </a:t>
            </a:r>
            <a:r>
              <a:rPr lang="cs-CZ" altLang="fr-FR" sz="600" dirty="0">
                <a:solidFill>
                  <a:srgbClr val="000000"/>
                </a:solidFill>
              </a:rPr>
              <a:t>kombinovaný materiál</a:t>
            </a:r>
            <a:r>
              <a:rPr lang="fr-FR" altLang="fr-FR" sz="600" dirty="0">
                <a:solidFill>
                  <a:srgbClr val="000000"/>
                </a:solidFill>
              </a:rPr>
              <a:t>. </a:t>
            </a:r>
            <a:r>
              <a:rPr lang="sl-SI" altLang="fr-FR" sz="600" dirty="0">
                <a:solidFill>
                  <a:srgbClr val="000000"/>
                </a:solidFill>
              </a:rPr>
              <a:t>kombinirana snov</a:t>
            </a:r>
            <a:r>
              <a:rPr lang="fr-FR" altLang="fr-FR" sz="600" dirty="0">
                <a:solidFill>
                  <a:srgbClr val="000000"/>
                </a:solidFill>
              </a:rPr>
              <a:t>. </a:t>
            </a:r>
            <a:r>
              <a:rPr lang="sk-SK" altLang="fr-FR" sz="600" dirty="0">
                <a:solidFill>
                  <a:srgbClr val="000000"/>
                </a:solidFill>
              </a:rPr>
              <a:t>kombinovaný materiál</a:t>
            </a:r>
            <a:r>
              <a:rPr lang="fr-FR" altLang="fr-FR" sz="600" dirty="0">
                <a:solidFill>
                  <a:srgbClr val="000000"/>
                </a:solidFill>
              </a:rPr>
              <a:t>. </a:t>
            </a:r>
            <a:r>
              <a:rPr lang="el-GR" altLang="fr-FR" sz="600" dirty="0">
                <a:solidFill>
                  <a:srgbClr val="000000"/>
                </a:solidFill>
                <a:cs typeface="Times New Roman" panose="02020603050405020304" pitchFamily="18" charset="0"/>
              </a:rPr>
              <a:t>συνδυασμένο υλικό</a:t>
            </a:r>
            <a:r>
              <a:rPr lang="fr-FR" altLang="fr-FR" sz="600" dirty="0">
                <a:solidFill>
                  <a:srgbClr val="000000"/>
                </a:solidFill>
                <a:cs typeface="Times New Roman" panose="02020603050405020304" pitchFamily="18" charset="0"/>
              </a:rPr>
              <a:t>.</a:t>
            </a:r>
            <a:r>
              <a:rPr lang="fr-FR" altLang="fr-FR" sz="800" dirty="0">
                <a:solidFill>
                  <a:srgbClr val="000000"/>
                </a:solidFill>
                <a:cs typeface="Times New Roman" panose="02020603050405020304" pitchFamily="18" charset="0"/>
              </a:rPr>
              <a:t> </a:t>
            </a:r>
            <a:r>
              <a:rPr lang="ar-SA" altLang="fr-FR" sz="800" dirty="0">
                <a:solidFill>
                  <a:srgbClr val="000000"/>
                </a:solidFill>
                <a:latin typeface="Calibri" panose="020F0502020204030204" pitchFamily="34" charset="0"/>
                <a:cs typeface="Times New Roman" panose="02020603050405020304" pitchFamily="18" charset="0"/>
              </a:rPr>
              <a:t>المادة المركبة</a:t>
            </a:r>
            <a:r>
              <a:rPr lang="fr-FR" altLang="fr-FR" sz="800" dirty="0">
                <a:solidFill>
                  <a:srgbClr val="000000"/>
                </a:solidFill>
                <a:cs typeface="Times New Roman" panose="02020603050405020304" pitchFamily="18" charset="0"/>
              </a:rPr>
              <a:t> </a:t>
            </a:r>
            <a:r>
              <a:rPr lang="ru-RU" altLang="fr-FR" sz="600" dirty="0">
                <a:solidFill>
                  <a:srgbClr val="000000"/>
                </a:solidFill>
              </a:rPr>
              <a:t>комбинированный материал</a:t>
            </a:r>
            <a:r>
              <a:rPr lang="fr-FR" altLang="fr-FR" sz="600" dirty="0">
                <a:solidFill>
                  <a:srgbClr val="000000"/>
                </a:solidFill>
                <a:cs typeface="Times New Roman" panose="02020603050405020304" pitchFamily="18" charset="0"/>
              </a:rPr>
              <a:t> </a:t>
            </a:r>
            <a:r>
              <a:rPr lang="fr-FR" altLang="fr-FR" sz="800" dirty="0">
                <a:solidFill>
                  <a:srgbClr val="000000"/>
                </a:solidFill>
                <a:cs typeface="Times New Roman" panose="02020603050405020304" pitchFamily="18" charset="0"/>
              </a:rPr>
              <a:t>	</a:t>
            </a:r>
            <a:r>
              <a:rPr lang="fr-FR" altLang="fr-FR" sz="800" dirty="0">
                <a:solidFill>
                  <a:srgbClr val="000000"/>
                </a:solidFill>
              </a:rPr>
              <a:t>  </a:t>
            </a:r>
            <a:r>
              <a:rPr lang="sl-SI" altLang="fr-FR" sz="800" dirty="0">
                <a:solidFill>
                  <a:srgbClr val="000000"/>
                </a:solidFill>
              </a:rPr>
              <a:t> </a:t>
            </a:r>
            <a:r>
              <a:rPr lang="fr-FR" altLang="fr-FR" sz="800" dirty="0">
                <a:solidFill>
                  <a:srgbClr val="000000"/>
                </a:solidFill>
              </a:rPr>
              <a:t> </a:t>
            </a:r>
            <a:r>
              <a:rPr lang="ro-RO" altLang="fr-FR" sz="800" dirty="0">
                <a:solidFill>
                  <a:srgbClr val="000000"/>
                </a:solidFill>
              </a:rPr>
              <a:t> </a:t>
            </a:r>
            <a:r>
              <a:rPr lang="fr-FR" altLang="fr-FR" sz="800" dirty="0">
                <a:solidFill>
                  <a:srgbClr val="000000"/>
                </a:solidFill>
              </a:rPr>
              <a:t>	</a:t>
            </a:r>
            <a:r>
              <a:rPr lang="fr-FR" altLang="fr-FR" sz="800" dirty="0"/>
              <a:t>       </a:t>
            </a:r>
          </a:p>
        </p:txBody>
      </p:sp>
      <p:sp>
        <p:nvSpPr>
          <p:cNvPr id="2190" name="Text Box 420"/>
          <p:cNvSpPr txBox="1">
            <a:spLocks noChangeArrowheads="1"/>
          </p:cNvSpPr>
          <p:nvPr/>
        </p:nvSpPr>
        <p:spPr bwMode="auto">
          <a:xfrm>
            <a:off x="143168" y="3275890"/>
            <a:ext cx="90011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1148" tIns="20574" rIns="41148" bIns="20574">
            <a:spAutoFit/>
          </a:bodyPr>
          <a:lstStyle>
            <a:lvl1pPr defTabSz="411163">
              <a:spcBef>
                <a:spcPct val="20000"/>
              </a:spcBef>
              <a:buChar char="•"/>
              <a:defRPr sz="3200">
                <a:solidFill>
                  <a:schemeClr val="tx1"/>
                </a:solidFill>
                <a:latin typeface="Arial" panose="020B0604020202020204" pitchFamily="34" charset="0"/>
              </a:defRPr>
            </a:lvl1pPr>
            <a:lvl2pPr marL="742950" indent="-285750" defTabSz="411163">
              <a:spcBef>
                <a:spcPct val="20000"/>
              </a:spcBef>
              <a:buChar char="–"/>
              <a:defRPr sz="2800">
                <a:solidFill>
                  <a:schemeClr val="tx1"/>
                </a:solidFill>
                <a:latin typeface="Arial" panose="020B0604020202020204" pitchFamily="34" charset="0"/>
              </a:defRPr>
            </a:lvl2pPr>
            <a:lvl3pPr marL="1143000" indent="-228600" defTabSz="411163">
              <a:spcBef>
                <a:spcPct val="20000"/>
              </a:spcBef>
              <a:buChar char="•"/>
              <a:defRPr sz="2400">
                <a:solidFill>
                  <a:schemeClr val="tx1"/>
                </a:solidFill>
                <a:latin typeface="Arial" panose="020B0604020202020204" pitchFamily="34" charset="0"/>
              </a:defRPr>
            </a:lvl3pPr>
            <a:lvl4pPr marL="1600200" indent="-228600" defTabSz="411163">
              <a:spcBef>
                <a:spcPct val="20000"/>
              </a:spcBef>
              <a:buChar char="–"/>
              <a:defRPr sz="2000">
                <a:solidFill>
                  <a:schemeClr val="tx1"/>
                </a:solidFill>
                <a:latin typeface="Arial" panose="020B0604020202020204" pitchFamily="34" charset="0"/>
              </a:defRPr>
            </a:lvl4pPr>
            <a:lvl5pPr marL="2057400" indent="-228600" defTabSz="411163">
              <a:spcBef>
                <a:spcPct val="20000"/>
              </a:spcBef>
              <a:buChar char="»"/>
              <a:defRPr sz="2000">
                <a:solidFill>
                  <a:schemeClr val="tx1"/>
                </a:solidFill>
                <a:latin typeface="Arial" panose="020B0604020202020204" pitchFamily="34" charset="0"/>
              </a:defRPr>
            </a:lvl5pPr>
            <a:lvl6pPr marL="25146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fr-FR" altLang="fr-FR" sz="900" dirty="0"/>
              <a:t>EN14058:2017</a:t>
            </a:r>
          </a:p>
        </p:txBody>
      </p:sp>
      <p:sp>
        <p:nvSpPr>
          <p:cNvPr id="2191" name="Rectangle 421"/>
          <p:cNvSpPr>
            <a:spLocks noChangeArrowheads="1"/>
          </p:cNvSpPr>
          <p:nvPr/>
        </p:nvSpPr>
        <p:spPr bwMode="auto">
          <a:xfrm>
            <a:off x="75309" y="3262237"/>
            <a:ext cx="1141411" cy="90379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fr-FR" altLang="fr-FR" sz="1800"/>
          </a:p>
        </p:txBody>
      </p:sp>
      <p:sp>
        <p:nvSpPr>
          <p:cNvPr id="2192" name="Rectangle 422"/>
          <p:cNvSpPr>
            <a:spLocks noChangeArrowheads="1"/>
          </p:cNvSpPr>
          <p:nvPr/>
        </p:nvSpPr>
        <p:spPr bwMode="auto">
          <a:xfrm>
            <a:off x="586837" y="3468929"/>
            <a:ext cx="936624" cy="861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fr-FR" altLang="fr-FR" sz="800" b="1" dirty="0"/>
              <a:t>2</a:t>
            </a:r>
          </a:p>
          <a:p>
            <a:pPr eaLnBrk="1" hangingPunct="1">
              <a:spcBef>
                <a:spcPct val="0"/>
              </a:spcBef>
              <a:buFontTx/>
              <a:buNone/>
            </a:pPr>
            <a:r>
              <a:rPr lang="fr-FR" altLang="fr-FR" sz="800" b="1" dirty="0"/>
              <a:t>3</a:t>
            </a:r>
          </a:p>
          <a:p>
            <a:pPr eaLnBrk="1" hangingPunct="1">
              <a:spcBef>
                <a:spcPct val="0"/>
              </a:spcBef>
              <a:buFontTx/>
              <a:buNone/>
            </a:pPr>
            <a:r>
              <a:rPr lang="fr-FR" altLang="fr-FR" sz="700" b="1" dirty="0"/>
              <a:t>X</a:t>
            </a:r>
          </a:p>
          <a:p>
            <a:pPr eaLnBrk="1" hangingPunct="1">
              <a:spcBef>
                <a:spcPct val="0"/>
              </a:spcBef>
              <a:buFontTx/>
              <a:buNone/>
            </a:pPr>
            <a:r>
              <a:rPr lang="fr-FR" altLang="fr-FR" sz="800" b="1" dirty="0"/>
              <a:t>X</a:t>
            </a:r>
          </a:p>
          <a:p>
            <a:pPr eaLnBrk="1" hangingPunct="1">
              <a:spcBef>
                <a:spcPct val="0"/>
              </a:spcBef>
              <a:buFontTx/>
              <a:buNone/>
            </a:pPr>
            <a:endParaRPr lang="fr-FR" altLang="fr-FR" sz="1800" dirty="0"/>
          </a:p>
        </p:txBody>
      </p:sp>
      <p:sp>
        <p:nvSpPr>
          <p:cNvPr id="2193" name="Line 423"/>
          <p:cNvSpPr>
            <a:spLocks noChangeShapeType="1"/>
          </p:cNvSpPr>
          <p:nvPr/>
        </p:nvSpPr>
        <p:spPr bwMode="auto">
          <a:xfrm flipH="1">
            <a:off x="1208619" y="3252010"/>
            <a:ext cx="144463" cy="349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194" name="Rectangle 424"/>
          <p:cNvSpPr>
            <a:spLocks noChangeArrowheads="1"/>
          </p:cNvSpPr>
          <p:nvPr/>
        </p:nvSpPr>
        <p:spPr bwMode="auto">
          <a:xfrm>
            <a:off x="1367370" y="3130021"/>
            <a:ext cx="5400676" cy="313249"/>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tIns="10800" rIns="18000"/>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fr-FR" sz="700" dirty="0"/>
              <a:t>X/3 : </a:t>
            </a:r>
            <a:r>
              <a:rPr lang="fr-FR" altLang="fr-FR" sz="600" dirty="0"/>
              <a:t>résistance thermique ; </a:t>
            </a:r>
            <a:r>
              <a:rPr lang="fr-FR" altLang="fr-FR" sz="600" dirty="0" err="1">
                <a:ea typeface="Calibri" panose="020F0502020204030204" pitchFamily="34" charset="0"/>
                <a:cs typeface="Times New Roman" panose="02020603050405020304" pitchFamily="18" charset="0"/>
              </a:rPr>
              <a:t>Wärmewiderstand</a:t>
            </a:r>
            <a:r>
              <a:rPr lang="fr-FR" altLang="fr-FR" sz="600" dirty="0">
                <a:ea typeface="Calibri" panose="020F0502020204030204" pitchFamily="34" charset="0"/>
                <a:cs typeface="Times New Roman" panose="02020603050405020304" pitchFamily="18" charset="0"/>
              </a:rPr>
              <a:t> ; </a:t>
            </a:r>
            <a:r>
              <a:rPr lang="pt-PT" altLang="fr-FR" sz="600" dirty="0">
                <a:ea typeface="Calibri" panose="020F0502020204030204" pitchFamily="34" charset="0"/>
                <a:cs typeface="Times New Roman" panose="02020603050405020304" pitchFamily="18" charset="0"/>
              </a:rPr>
              <a:t>thermal resistance ; </a:t>
            </a:r>
            <a:r>
              <a:rPr lang="hu-HU" altLang="fr-FR" sz="600" dirty="0">
                <a:ea typeface="Calibri" panose="020F0502020204030204" pitchFamily="34" charset="0"/>
                <a:cs typeface="Times New Roman" panose="02020603050405020304" pitchFamily="18" charset="0"/>
              </a:rPr>
              <a:t>Hőellenállás</a:t>
            </a:r>
            <a:r>
              <a:rPr lang="fr-FR" altLang="fr-FR" sz="600" dirty="0">
                <a:ea typeface="Calibri" panose="020F0502020204030204" pitchFamily="34" charset="0"/>
                <a:cs typeface="Times New Roman" panose="02020603050405020304" pitchFamily="18" charset="0"/>
              </a:rPr>
              <a:t>; </a:t>
            </a:r>
            <a:r>
              <a:rPr lang="es-ES" altLang="fr-FR" sz="600" dirty="0">
                <a:ea typeface="Calibri" panose="020F0502020204030204" pitchFamily="34" charset="0"/>
                <a:cs typeface="Times New Roman" panose="02020603050405020304" pitchFamily="18" charset="0"/>
              </a:rPr>
              <a:t>Resistencia </a:t>
            </a:r>
            <a:r>
              <a:rPr lang="es-ES" altLang="fr-FR" sz="600" dirty="0">
                <a:solidFill>
                  <a:srgbClr val="000000"/>
                </a:solidFill>
                <a:ea typeface="Calibri" panose="020F0502020204030204" pitchFamily="34" charset="0"/>
                <a:cs typeface="Times New Roman" panose="02020603050405020304" pitchFamily="18" charset="0"/>
              </a:rPr>
              <a:t>térmica</a:t>
            </a:r>
            <a:r>
              <a:rPr lang="es-ES" altLang="fr-FR" sz="600" dirty="0">
                <a:ea typeface="Calibri" panose="020F0502020204030204" pitchFamily="34" charset="0"/>
                <a:cs typeface="Times New Roman" panose="02020603050405020304" pitchFamily="18" charset="0"/>
              </a:rPr>
              <a:t> ; </a:t>
            </a:r>
            <a:r>
              <a:rPr lang="pt-PT" altLang="fr-FR" sz="600" dirty="0">
                <a:solidFill>
                  <a:srgbClr val="000000"/>
                </a:solidFill>
                <a:ea typeface="Calibri" panose="020F0502020204030204" pitchFamily="34" charset="0"/>
                <a:cs typeface="Times New Roman" panose="02020603050405020304" pitchFamily="18" charset="0"/>
              </a:rPr>
              <a:t>resistência térmica</a:t>
            </a:r>
            <a:r>
              <a:rPr lang="fr-FR" altLang="fr-FR" sz="600" dirty="0">
                <a:ea typeface="Calibri" panose="020F0502020204030204" pitchFamily="34" charset="0"/>
                <a:cs typeface="Times New Roman" panose="02020603050405020304" pitchFamily="18" charset="0"/>
              </a:rPr>
              <a:t> ; </a:t>
            </a:r>
            <a:r>
              <a:rPr lang="sv-SE" altLang="fr-FR" sz="600" dirty="0">
                <a:solidFill>
                  <a:srgbClr val="000000"/>
                </a:solidFill>
                <a:ea typeface="Calibri" panose="020F0502020204030204" pitchFamily="34" charset="0"/>
                <a:cs typeface="Times New Roman" panose="02020603050405020304" pitchFamily="18" charset="0"/>
              </a:rPr>
              <a:t>värmemotstånd; </a:t>
            </a:r>
            <a:r>
              <a:rPr lang="fr-FR" altLang="fr-FR" sz="600" dirty="0" err="1">
                <a:solidFill>
                  <a:srgbClr val="000000"/>
                </a:solidFill>
                <a:ea typeface="Calibri" panose="020F0502020204030204" pitchFamily="34" charset="0"/>
                <a:cs typeface="Times New Roman" panose="02020603050405020304" pitchFamily="18" charset="0"/>
              </a:rPr>
              <a:t>lämpökestävyys</a:t>
            </a:r>
            <a:r>
              <a:rPr lang="fr-FR" altLang="fr-FR" sz="600" dirty="0">
                <a:ea typeface="Calibri" panose="020F0502020204030204" pitchFamily="34" charset="0"/>
                <a:cs typeface="Times New Roman" panose="02020603050405020304" pitchFamily="18" charset="0"/>
              </a:rPr>
              <a:t> ; </a:t>
            </a:r>
            <a:r>
              <a:rPr lang="da-DK" altLang="fr-FR" sz="600" dirty="0">
                <a:solidFill>
                  <a:srgbClr val="000000"/>
                </a:solidFill>
                <a:ea typeface="Calibri" panose="020F0502020204030204" pitchFamily="34" charset="0"/>
                <a:cs typeface="Times New Roman" panose="02020603050405020304" pitchFamily="18" charset="0"/>
              </a:rPr>
              <a:t>termisk modstandsdygtighed; </a:t>
            </a:r>
            <a:r>
              <a:rPr lang="pl-PL" altLang="fr-FR" sz="600" dirty="0">
                <a:solidFill>
                  <a:srgbClr val="000000"/>
                </a:solidFill>
                <a:ea typeface="Calibri" panose="020F0502020204030204" pitchFamily="34" charset="0"/>
                <a:cs typeface="Times New Roman" panose="02020603050405020304" pitchFamily="18" charset="0"/>
              </a:rPr>
              <a:t>odporność termiczna</a:t>
            </a:r>
            <a:r>
              <a:rPr lang="fr-FR" altLang="fr-FR" sz="600" dirty="0">
                <a:solidFill>
                  <a:srgbClr val="000000"/>
                </a:solidFill>
                <a:ea typeface="Calibri" panose="020F0502020204030204" pitchFamily="34" charset="0"/>
                <a:cs typeface="Times New Roman" panose="02020603050405020304" pitchFamily="18" charset="0"/>
              </a:rPr>
              <a:t>. </a:t>
            </a:r>
            <a:r>
              <a:rPr lang="et-EE" altLang="fr-FR" sz="600" dirty="0">
                <a:solidFill>
                  <a:srgbClr val="000000"/>
                </a:solidFill>
                <a:ea typeface="Calibri" panose="020F0502020204030204" pitchFamily="34" charset="0"/>
                <a:cs typeface="Times New Roman" panose="02020603050405020304" pitchFamily="18" charset="0"/>
              </a:rPr>
              <a:t>Temperatuuritaluvus</a:t>
            </a:r>
            <a:r>
              <a:rPr lang="fr-FR" altLang="fr-FR" sz="600" dirty="0">
                <a:solidFill>
                  <a:srgbClr val="000000"/>
                </a:solidFill>
                <a:ea typeface="Calibri" panose="020F0502020204030204" pitchFamily="34" charset="0"/>
                <a:cs typeface="Times New Roman" panose="02020603050405020304" pitchFamily="18" charset="0"/>
              </a:rPr>
              <a:t>. </a:t>
            </a:r>
            <a:r>
              <a:rPr lang="fr-FR" altLang="fr-FR" sz="600" dirty="0" err="1">
                <a:solidFill>
                  <a:srgbClr val="000000"/>
                </a:solidFill>
                <a:ea typeface="Calibri" panose="020F0502020204030204" pitchFamily="34" charset="0"/>
                <a:cs typeface="Times New Roman" panose="02020603050405020304" pitchFamily="18" charset="0"/>
              </a:rPr>
              <a:t>термична</a:t>
            </a:r>
            <a:r>
              <a:rPr lang="fr-FR" altLang="fr-FR" sz="600" dirty="0">
                <a:solidFill>
                  <a:srgbClr val="000000"/>
                </a:solidFill>
                <a:ea typeface="Calibri" panose="020F0502020204030204" pitchFamily="34" charset="0"/>
                <a:cs typeface="Times New Roman" panose="02020603050405020304" pitchFamily="18" charset="0"/>
              </a:rPr>
              <a:t> </a:t>
            </a:r>
            <a:r>
              <a:rPr lang="fr-FR" altLang="fr-FR" sz="600" dirty="0" err="1">
                <a:solidFill>
                  <a:srgbClr val="000000"/>
                </a:solidFill>
                <a:ea typeface="Calibri" panose="020F0502020204030204" pitchFamily="34" charset="0"/>
                <a:cs typeface="Times New Roman" panose="02020603050405020304" pitchFamily="18" charset="0"/>
              </a:rPr>
              <a:t>устойчивост</a:t>
            </a:r>
            <a:r>
              <a:rPr lang="fr-FR" altLang="fr-FR" sz="600" dirty="0">
                <a:solidFill>
                  <a:srgbClr val="000000"/>
                </a:solidFill>
                <a:ea typeface="Calibri" panose="020F0502020204030204" pitchFamily="34" charset="0"/>
                <a:cs typeface="Times New Roman" panose="02020603050405020304" pitchFamily="18" charset="0"/>
              </a:rPr>
              <a:t>. </a:t>
            </a:r>
            <a:r>
              <a:rPr lang="ro-RO" altLang="fr-FR" sz="600" dirty="0">
                <a:solidFill>
                  <a:srgbClr val="000000"/>
                </a:solidFill>
                <a:ea typeface="Calibri" panose="020F0502020204030204" pitchFamily="34" charset="0"/>
                <a:cs typeface="Times New Roman" panose="02020603050405020304" pitchFamily="18" charset="0"/>
              </a:rPr>
              <a:t>rezistenţă termică</a:t>
            </a:r>
            <a:r>
              <a:rPr lang="fr-FR" altLang="fr-FR" sz="600" dirty="0">
                <a:solidFill>
                  <a:srgbClr val="000000"/>
                </a:solidFill>
                <a:ea typeface="Calibri" panose="020F0502020204030204" pitchFamily="34" charset="0"/>
                <a:cs typeface="Times New Roman" panose="02020603050405020304" pitchFamily="18" charset="0"/>
              </a:rPr>
              <a:t>. </a:t>
            </a:r>
            <a:r>
              <a:rPr lang="cs-CZ" altLang="fr-FR" sz="600" dirty="0">
                <a:solidFill>
                  <a:srgbClr val="000000"/>
                </a:solidFill>
                <a:ea typeface="Calibri" panose="020F0502020204030204" pitchFamily="34" charset="0"/>
                <a:cs typeface="Times New Roman" panose="02020603050405020304" pitchFamily="18" charset="0"/>
              </a:rPr>
              <a:t>tepelný odpor</a:t>
            </a:r>
            <a:r>
              <a:rPr lang="fr-FR" altLang="fr-FR" sz="600" dirty="0">
                <a:solidFill>
                  <a:srgbClr val="000000"/>
                </a:solidFill>
                <a:ea typeface="Calibri" panose="020F0502020204030204" pitchFamily="34" charset="0"/>
                <a:cs typeface="Times New Roman" panose="02020603050405020304" pitchFamily="18" charset="0"/>
              </a:rPr>
              <a:t>.  </a:t>
            </a:r>
            <a:r>
              <a:rPr lang="sl-SI" altLang="fr-FR" sz="600" dirty="0">
                <a:solidFill>
                  <a:srgbClr val="000000"/>
                </a:solidFill>
                <a:ea typeface="Calibri" panose="020F0502020204030204" pitchFamily="34" charset="0"/>
                <a:cs typeface="Times New Roman" panose="02020603050405020304" pitchFamily="18" charset="0"/>
              </a:rPr>
              <a:t>toplotna odpornost</a:t>
            </a:r>
            <a:r>
              <a:rPr lang="fr-FR" altLang="fr-FR" sz="600" dirty="0">
                <a:solidFill>
                  <a:srgbClr val="000000"/>
                </a:solidFill>
                <a:ea typeface="Calibri" panose="020F0502020204030204" pitchFamily="34" charset="0"/>
                <a:cs typeface="Times New Roman" panose="02020603050405020304" pitchFamily="18" charset="0"/>
              </a:rPr>
              <a:t>. T</a:t>
            </a:r>
            <a:r>
              <a:rPr lang="sk-SK" altLang="fr-FR" sz="600" dirty="0">
                <a:solidFill>
                  <a:srgbClr val="000000"/>
                </a:solidFill>
                <a:ea typeface="Calibri" panose="020F0502020204030204" pitchFamily="34" charset="0"/>
                <a:cs typeface="Times New Roman" panose="02020603050405020304" pitchFamily="18" charset="0"/>
              </a:rPr>
              <a:t>epelný odpor</a:t>
            </a:r>
            <a:r>
              <a:rPr lang="fr-FR" altLang="fr-FR" sz="600" dirty="0">
                <a:solidFill>
                  <a:srgbClr val="000000"/>
                </a:solidFill>
                <a:ea typeface="Calibri" panose="020F0502020204030204" pitchFamily="34" charset="0"/>
                <a:cs typeface="Times New Roman" panose="02020603050405020304" pitchFamily="18" charset="0"/>
              </a:rPr>
              <a:t>.</a:t>
            </a:r>
            <a:r>
              <a:rPr lang="sk-SK" altLang="fr-FR" sz="600" dirty="0">
                <a:solidFill>
                  <a:srgbClr val="000000"/>
                </a:solidFill>
                <a:ea typeface="Calibri" panose="020F0502020204030204" pitchFamily="34" charset="0"/>
                <a:cs typeface="Times New Roman" panose="02020603050405020304" pitchFamily="18" charset="0"/>
              </a:rPr>
              <a:t> </a:t>
            </a:r>
            <a:r>
              <a:rPr lang="el-GR" altLang="fr-FR" sz="600" dirty="0">
                <a:solidFill>
                  <a:srgbClr val="000000"/>
                </a:solidFill>
                <a:ea typeface="Calibri" panose="020F0502020204030204" pitchFamily="34" charset="0"/>
                <a:cs typeface="Times New Roman" panose="02020603050405020304" pitchFamily="18" charset="0"/>
              </a:rPr>
              <a:t>θερμική εξάτμιση</a:t>
            </a:r>
            <a:r>
              <a:rPr lang="fr-FR" altLang="fr-FR" sz="600" dirty="0">
                <a:solidFill>
                  <a:srgbClr val="000000"/>
                </a:solidFill>
                <a:ea typeface="Calibri" panose="020F0502020204030204" pitchFamily="34" charset="0"/>
                <a:cs typeface="Times New Roman" panose="02020603050405020304" pitchFamily="18" charset="0"/>
              </a:rPr>
              <a:t> ; </a:t>
            </a:r>
            <a:r>
              <a:rPr lang="fr-FR" altLang="fr-FR" sz="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ar-SY" altLang="fr-FR" sz="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مقاومة للحرارة</a:t>
            </a:r>
            <a:r>
              <a:rPr lang="fr-FR" altLang="fr-FR" sz="800" dirty="0">
                <a:solidFill>
                  <a:srgbClr val="000000"/>
                </a:solidFill>
                <a:ea typeface="Calibri" panose="020F0502020204030204" pitchFamily="34" charset="0"/>
                <a:cs typeface="Times New Roman" panose="02020603050405020304" pitchFamily="18" charset="0"/>
              </a:rPr>
              <a:t>  </a:t>
            </a:r>
            <a:r>
              <a:rPr lang="ru-RU" altLang="fr-FR" sz="600" dirty="0">
                <a:solidFill>
                  <a:srgbClr val="000000"/>
                </a:solidFill>
                <a:ea typeface="Calibri" panose="020F0502020204030204" pitchFamily="34" charset="0"/>
                <a:cs typeface="Times New Roman" panose="02020603050405020304" pitchFamily="18" charset="0"/>
              </a:rPr>
              <a:t>сопротивление высоким температурам</a:t>
            </a:r>
            <a:r>
              <a:rPr lang="fr-FR" altLang="fr-FR" sz="600" dirty="0">
                <a:solidFill>
                  <a:srgbClr val="000000"/>
                </a:solidFill>
                <a:ea typeface="Calibri" panose="020F0502020204030204" pitchFamily="34" charset="0"/>
                <a:cs typeface="Times New Roman" panose="02020603050405020304" pitchFamily="18" charset="0"/>
              </a:rPr>
              <a:t> </a:t>
            </a:r>
            <a:r>
              <a:rPr lang="fr-FR" altLang="fr-FR" sz="800" dirty="0">
                <a:solidFill>
                  <a:srgbClr val="000000"/>
                </a:solidFill>
                <a:ea typeface="Calibri" panose="020F0502020204030204" pitchFamily="34" charset="0"/>
                <a:cs typeface="Times New Roman" panose="02020603050405020304" pitchFamily="18" charset="0"/>
              </a:rPr>
              <a:t>	  </a:t>
            </a:r>
            <a:r>
              <a:rPr lang="cs-CZ" altLang="fr-FR" sz="800" dirty="0">
                <a:solidFill>
                  <a:srgbClr val="000000"/>
                </a:solidFill>
                <a:ea typeface="Calibri" panose="020F0502020204030204" pitchFamily="34" charset="0"/>
                <a:cs typeface="Times New Roman" panose="02020603050405020304" pitchFamily="18" charset="0"/>
              </a:rPr>
              <a:t> </a:t>
            </a:r>
            <a:r>
              <a:rPr lang="ro-RO" altLang="fr-FR" sz="800" dirty="0">
                <a:solidFill>
                  <a:srgbClr val="000000"/>
                </a:solidFill>
                <a:ea typeface="Calibri" panose="020F0502020204030204" pitchFamily="34" charset="0"/>
                <a:cs typeface="Times New Roman" panose="02020603050405020304" pitchFamily="18" charset="0"/>
              </a:rPr>
              <a:t> </a:t>
            </a:r>
            <a:r>
              <a:rPr lang="fr-FR" altLang="fr-FR" sz="800" dirty="0">
                <a:solidFill>
                  <a:srgbClr val="000000"/>
                </a:solidFill>
                <a:ea typeface="Calibri" panose="020F0502020204030204" pitchFamily="34" charset="0"/>
                <a:cs typeface="Times New Roman" panose="02020603050405020304" pitchFamily="18" charset="0"/>
              </a:rPr>
              <a:t>	</a:t>
            </a:r>
            <a:r>
              <a:rPr lang="fr-FR" altLang="fr-FR" sz="800" dirty="0">
                <a:ea typeface="Calibri" panose="020F0502020204030204" pitchFamily="34" charset="0"/>
                <a:cs typeface="Times New Roman" panose="02020603050405020304" pitchFamily="18" charset="0"/>
              </a:rPr>
              <a:t>       </a:t>
            </a:r>
          </a:p>
        </p:txBody>
      </p:sp>
      <p:sp>
        <p:nvSpPr>
          <p:cNvPr id="2195" name="Line 425"/>
          <p:cNvSpPr>
            <a:spLocks noChangeShapeType="1"/>
          </p:cNvSpPr>
          <p:nvPr/>
        </p:nvSpPr>
        <p:spPr bwMode="auto">
          <a:xfrm flipH="1" flipV="1">
            <a:off x="1226856" y="3565737"/>
            <a:ext cx="144465" cy="50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196" name="Rectangle 426"/>
          <p:cNvSpPr>
            <a:spLocks noChangeArrowheads="1"/>
          </p:cNvSpPr>
          <p:nvPr/>
        </p:nvSpPr>
        <p:spPr bwMode="auto">
          <a:xfrm>
            <a:off x="1367002" y="3443487"/>
            <a:ext cx="5400676" cy="3165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tIns="108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fr-FR" sz="700" dirty="0"/>
              <a:t>X/3 </a:t>
            </a:r>
            <a:r>
              <a:rPr lang="fr-FR" altLang="fr-FR" sz="600" dirty="0"/>
              <a:t>: perméabilité à l’air ; </a:t>
            </a:r>
            <a:r>
              <a:rPr lang="fr-FR" altLang="fr-FR" sz="600" dirty="0" err="1">
                <a:ea typeface="Calibri" panose="020F0502020204030204" pitchFamily="34" charset="0"/>
                <a:cs typeface="Times New Roman" panose="02020603050405020304" pitchFamily="18" charset="0"/>
              </a:rPr>
              <a:t>Luftdurchlässigkeit</a:t>
            </a:r>
            <a:r>
              <a:rPr lang="fr-FR" altLang="fr-FR" sz="600" dirty="0"/>
              <a:t> ; </a:t>
            </a:r>
            <a:r>
              <a:rPr lang="en-GB" altLang="fr-FR" sz="600" dirty="0"/>
              <a:t>Air permeability ; </a:t>
            </a:r>
            <a:r>
              <a:rPr lang="fr-FR" altLang="fr-FR" sz="600" dirty="0" err="1"/>
              <a:t>Légáteresztő</a:t>
            </a:r>
            <a:r>
              <a:rPr lang="fr-FR" altLang="fr-FR" sz="600" dirty="0"/>
              <a:t> </a:t>
            </a:r>
            <a:r>
              <a:rPr lang="fr-FR" altLang="fr-FR" sz="600" dirty="0" err="1"/>
              <a:t>képesség</a:t>
            </a:r>
            <a:r>
              <a:rPr lang="fr-FR" altLang="fr-FR" sz="600" dirty="0"/>
              <a:t> ; </a:t>
            </a:r>
            <a:r>
              <a:rPr lang="es-ES" altLang="fr-FR" sz="600" dirty="0"/>
              <a:t>Permeabilidad </a:t>
            </a:r>
            <a:r>
              <a:rPr lang="es-ES" altLang="fr-FR" sz="600" dirty="0">
                <a:solidFill>
                  <a:srgbClr val="000000"/>
                </a:solidFill>
              </a:rPr>
              <a:t>al aire</a:t>
            </a:r>
            <a:r>
              <a:rPr lang="es-ES" altLang="fr-FR" sz="600" dirty="0"/>
              <a:t> ; </a:t>
            </a:r>
            <a:r>
              <a:rPr lang="pt-PT" altLang="fr-FR" sz="600" dirty="0">
                <a:solidFill>
                  <a:srgbClr val="000000"/>
                </a:solidFill>
              </a:rPr>
              <a:t>permeabilidade ao ar</a:t>
            </a:r>
            <a:r>
              <a:rPr lang="fr-FR" altLang="fr-FR" sz="600" dirty="0"/>
              <a:t> ; </a:t>
            </a:r>
            <a:r>
              <a:rPr lang="sv-SE" altLang="fr-FR" sz="600" dirty="0">
                <a:solidFill>
                  <a:srgbClr val="000000"/>
                </a:solidFill>
              </a:rPr>
              <a:t>luftgenomsläpplighet ; </a:t>
            </a:r>
            <a:r>
              <a:rPr lang="nl-NL" altLang="fr-FR" sz="600" dirty="0">
                <a:solidFill>
                  <a:srgbClr val="000000"/>
                </a:solidFill>
              </a:rPr>
              <a:t>thermische weerstand ; </a:t>
            </a:r>
            <a:r>
              <a:rPr lang="fr-FR" altLang="fr-FR" sz="600" dirty="0" err="1">
                <a:solidFill>
                  <a:srgbClr val="000000"/>
                </a:solidFill>
              </a:rPr>
              <a:t>ilmakestävyys</a:t>
            </a:r>
            <a:r>
              <a:rPr lang="fr-FR" altLang="fr-FR" sz="600" dirty="0">
                <a:solidFill>
                  <a:srgbClr val="000000"/>
                </a:solidFill>
              </a:rPr>
              <a:t> ; </a:t>
            </a:r>
            <a:r>
              <a:rPr lang="da-DK" altLang="fr-FR" sz="600" dirty="0">
                <a:solidFill>
                  <a:srgbClr val="000000"/>
                </a:solidFill>
              </a:rPr>
              <a:t>luftpermeabilitet; </a:t>
            </a:r>
            <a:r>
              <a:rPr lang="pl-PL" altLang="fr-FR" sz="600" dirty="0">
                <a:solidFill>
                  <a:srgbClr val="000000"/>
                </a:solidFill>
              </a:rPr>
              <a:t>przepuszczalność powietrza</a:t>
            </a:r>
            <a:r>
              <a:rPr lang="fr-FR" altLang="fr-FR" sz="600" dirty="0">
                <a:solidFill>
                  <a:srgbClr val="000000"/>
                </a:solidFill>
              </a:rPr>
              <a:t>. </a:t>
            </a:r>
            <a:r>
              <a:rPr lang="et-EE" altLang="fr-FR" sz="600" dirty="0">
                <a:solidFill>
                  <a:srgbClr val="000000"/>
                </a:solidFill>
              </a:rPr>
              <a:t>Õhuläbilaskvus</a:t>
            </a:r>
            <a:r>
              <a:rPr lang="fr-FR" altLang="fr-FR" sz="600" dirty="0">
                <a:solidFill>
                  <a:srgbClr val="000000"/>
                </a:solidFill>
              </a:rPr>
              <a:t>. </a:t>
            </a:r>
            <a:r>
              <a:rPr lang="ru-RU" altLang="fr-FR" sz="600" dirty="0">
                <a:solidFill>
                  <a:srgbClr val="000000"/>
                </a:solidFill>
              </a:rPr>
              <a:t>устойчивост на въздух</a:t>
            </a:r>
            <a:r>
              <a:rPr lang="fr-FR" altLang="fr-FR" sz="600" dirty="0">
                <a:solidFill>
                  <a:srgbClr val="000000"/>
                </a:solidFill>
              </a:rPr>
              <a:t>. </a:t>
            </a:r>
            <a:r>
              <a:rPr lang="ro-RO" altLang="fr-FR" sz="600" dirty="0">
                <a:solidFill>
                  <a:srgbClr val="000000"/>
                </a:solidFill>
              </a:rPr>
              <a:t>permeabilitate pentru aer</a:t>
            </a:r>
            <a:r>
              <a:rPr lang="fr-FR" altLang="fr-FR" sz="600" dirty="0">
                <a:solidFill>
                  <a:srgbClr val="000000"/>
                </a:solidFill>
              </a:rPr>
              <a:t>. </a:t>
            </a:r>
            <a:r>
              <a:rPr lang="cs-CZ" altLang="fr-FR" sz="600" dirty="0">
                <a:solidFill>
                  <a:srgbClr val="000000"/>
                </a:solidFill>
              </a:rPr>
              <a:t>propustnost vzduchu</a:t>
            </a:r>
            <a:r>
              <a:rPr lang="fr-FR" altLang="fr-FR" sz="600" dirty="0">
                <a:solidFill>
                  <a:srgbClr val="000000"/>
                </a:solidFill>
              </a:rPr>
              <a:t> </a:t>
            </a:r>
            <a:r>
              <a:rPr lang="sl-SI" altLang="fr-FR" sz="600" dirty="0">
                <a:solidFill>
                  <a:srgbClr val="000000"/>
                </a:solidFill>
              </a:rPr>
              <a:t>prepustnost za zrak</a:t>
            </a:r>
            <a:r>
              <a:rPr lang="fr-FR" altLang="fr-FR" sz="600" dirty="0">
                <a:solidFill>
                  <a:srgbClr val="000000"/>
                </a:solidFill>
              </a:rPr>
              <a:t>. </a:t>
            </a:r>
            <a:r>
              <a:rPr lang="sk-SK" altLang="fr-FR" sz="600" dirty="0">
                <a:solidFill>
                  <a:srgbClr val="000000"/>
                </a:solidFill>
              </a:rPr>
              <a:t>priepustnosť vzduchu</a:t>
            </a:r>
            <a:r>
              <a:rPr lang="fr-FR" altLang="fr-FR" sz="600" dirty="0">
                <a:solidFill>
                  <a:srgbClr val="000000"/>
                </a:solidFill>
              </a:rPr>
              <a:t>. </a:t>
            </a:r>
            <a:r>
              <a:rPr lang="el-GR" altLang="fr-FR" sz="600" dirty="0">
                <a:solidFill>
                  <a:srgbClr val="000000"/>
                </a:solidFill>
              </a:rPr>
              <a:t>διαπερατότητα στον αέρα</a:t>
            </a:r>
            <a:r>
              <a:rPr lang="fr-FR" altLang="fr-FR" sz="600" dirty="0">
                <a:solidFill>
                  <a:srgbClr val="000000"/>
                </a:solidFill>
              </a:rPr>
              <a:t>. </a:t>
            </a:r>
            <a:r>
              <a:rPr lang="fr-FR" altLang="fr-FR" sz="600" dirty="0">
                <a:solidFill>
                  <a:srgbClr val="000000"/>
                </a:solidFill>
                <a:latin typeface="Calibri" panose="020F0502020204030204" pitchFamily="34" charset="0"/>
                <a:cs typeface="Times New Roman" panose="02020603050405020304" pitchFamily="18" charset="0"/>
              </a:rPr>
              <a:t>: </a:t>
            </a:r>
            <a:r>
              <a:rPr lang="ar-SY" altLang="fr-FR" sz="600" dirty="0">
                <a:solidFill>
                  <a:srgbClr val="000000"/>
                </a:solidFill>
                <a:latin typeface="Calibri" panose="020F0502020204030204" pitchFamily="34" charset="0"/>
                <a:cs typeface="Times New Roman" panose="02020603050405020304" pitchFamily="18" charset="0"/>
              </a:rPr>
              <a:t>نفاذية للهواء</a:t>
            </a:r>
            <a:r>
              <a:rPr lang="fr-FR" altLang="fr-FR" sz="600" dirty="0">
                <a:solidFill>
                  <a:srgbClr val="000000"/>
                </a:solidFill>
                <a:cs typeface="Times New Roman" panose="02020603050405020304" pitchFamily="18" charset="0"/>
              </a:rPr>
              <a:t>  </a:t>
            </a:r>
            <a:r>
              <a:rPr lang="ru-RU" altLang="fr-FR" sz="600" dirty="0">
                <a:solidFill>
                  <a:srgbClr val="000000"/>
                </a:solidFill>
              </a:rPr>
              <a:t>воздухопроницаемость</a:t>
            </a:r>
            <a:r>
              <a:rPr lang="fr-FR" altLang="fr-FR" sz="600" dirty="0">
                <a:solidFill>
                  <a:srgbClr val="000000"/>
                </a:solidFill>
                <a:cs typeface="Times New Roman" panose="02020603050405020304" pitchFamily="18" charset="0"/>
              </a:rPr>
              <a:t> </a:t>
            </a:r>
            <a:r>
              <a:rPr lang="fr-FR" altLang="fr-FR" sz="600" dirty="0">
                <a:solidFill>
                  <a:srgbClr val="000000"/>
                </a:solidFill>
              </a:rPr>
              <a:t>  </a:t>
            </a:r>
            <a:r>
              <a:rPr lang="ru-RU" altLang="fr-FR" sz="600" dirty="0">
                <a:solidFill>
                  <a:srgbClr val="000000"/>
                </a:solidFill>
              </a:rPr>
              <a:t>	</a:t>
            </a:r>
            <a:r>
              <a:rPr lang="fr-FR" altLang="fr-FR" sz="600" dirty="0">
                <a:solidFill>
                  <a:srgbClr val="000000"/>
                </a:solidFill>
              </a:rPr>
              <a:t>   </a:t>
            </a:r>
            <a:r>
              <a:rPr lang="fr-FR" altLang="fr-FR" sz="800" dirty="0">
                <a:solidFill>
                  <a:srgbClr val="000000"/>
                </a:solidFill>
              </a:rPr>
              <a:t>	</a:t>
            </a:r>
            <a:r>
              <a:rPr lang="fr-FR" altLang="fr-FR" sz="800" dirty="0"/>
              <a:t>     </a:t>
            </a:r>
          </a:p>
        </p:txBody>
      </p:sp>
      <p:sp>
        <p:nvSpPr>
          <p:cNvPr id="2197" name="Rectangle 427"/>
          <p:cNvSpPr>
            <a:spLocks noChangeArrowheads="1"/>
          </p:cNvSpPr>
          <p:nvPr/>
        </p:nvSpPr>
        <p:spPr bwMode="auto">
          <a:xfrm>
            <a:off x="1364180" y="3996484"/>
            <a:ext cx="5400677" cy="4238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fr-FR" sz="600" dirty="0"/>
              <a:t>X/3 : résistance à la pénétration d’eau ; </a:t>
            </a:r>
            <a:r>
              <a:rPr lang="fr-FR" altLang="fr-FR" sz="600" dirty="0" err="1">
                <a:ea typeface="Calibri" panose="020F0502020204030204" pitchFamily="34" charset="0"/>
                <a:cs typeface="Times New Roman" panose="02020603050405020304" pitchFamily="18" charset="0"/>
              </a:rPr>
              <a:t>Wasserdurchgangwiderstand</a:t>
            </a:r>
            <a:r>
              <a:rPr lang="fr-FR" altLang="fr-FR" sz="600" dirty="0"/>
              <a:t> ; </a:t>
            </a:r>
            <a:r>
              <a:rPr lang="en-GB" altLang="fr-FR" sz="600" dirty="0"/>
              <a:t>Water Penetration Resistance ; </a:t>
            </a:r>
            <a:r>
              <a:rPr lang="hu-HU" altLang="fr-FR" sz="600" dirty="0"/>
              <a:t>Vízbehatolással szembeni ellenállás</a:t>
            </a:r>
            <a:r>
              <a:rPr lang="fr-FR" altLang="fr-FR" sz="600" dirty="0"/>
              <a:t> ; </a:t>
            </a:r>
            <a:r>
              <a:rPr lang="es-ES" altLang="fr-FR" sz="600" dirty="0"/>
              <a:t>Resistencia a la penetración del agua ; </a:t>
            </a:r>
            <a:r>
              <a:rPr lang="pt-PT" altLang="fr-FR" sz="600" dirty="0"/>
              <a:t>resistência à entrada de água</a:t>
            </a:r>
            <a:r>
              <a:rPr lang="fr-FR" altLang="fr-FR" sz="600" dirty="0"/>
              <a:t> ; </a:t>
            </a:r>
            <a:r>
              <a:rPr lang="sv-SE" altLang="fr-FR" sz="600" dirty="0"/>
              <a:t>Vattentäthet ; </a:t>
            </a:r>
            <a:r>
              <a:rPr lang="fr-FR" altLang="fr-FR" sz="600" dirty="0" err="1"/>
              <a:t>vesikestävyys</a:t>
            </a:r>
            <a:r>
              <a:rPr lang="fr-FR" altLang="fr-FR" sz="600" dirty="0"/>
              <a:t> ; </a:t>
            </a:r>
            <a:r>
              <a:rPr lang="da-DK" altLang="fr-FR" sz="600" dirty="0"/>
              <a:t>modstandsdygtighed mod vandgennemtrængning; </a:t>
            </a:r>
            <a:r>
              <a:rPr lang="pl-PL" altLang="fr-FR" sz="600" dirty="0"/>
              <a:t>przepuszczalność </a:t>
            </a:r>
            <a:r>
              <a:rPr lang="pl-PL" altLang="fr-FR" sz="600" dirty="0">
                <a:solidFill>
                  <a:srgbClr val="000000"/>
                </a:solidFill>
              </a:rPr>
              <a:t>wody</a:t>
            </a:r>
            <a:r>
              <a:rPr lang="fr-FR" altLang="fr-FR" sz="600" dirty="0">
                <a:solidFill>
                  <a:srgbClr val="000000"/>
                </a:solidFill>
              </a:rPr>
              <a:t>. </a:t>
            </a:r>
            <a:r>
              <a:rPr lang="et-EE" altLang="fr-FR" sz="600" dirty="0">
                <a:solidFill>
                  <a:srgbClr val="000000"/>
                </a:solidFill>
              </a:rPr>
              <a:t>Veekindlus</a:t>
            </a:r>
            <a:r>
              <a:rPr lang="fr-FR" altLang="fr-FR" sz="600" dirty="0">
                <a:solidFill>
                  <a:srgbClr val="000000"/>
                </a:solidFill>
              </a:rPr>
              <a:t>. </a:t>
            </a:r>
            <a:r>
              <a:rPr lang="ru-RU" altLang="fr-FR" sz="600" dirty="0">
                <a:solidFill>
                  <a:srgbClr val="000000"/>
                </a:solidFill>
              </a:rPr>
              <a:t>устойчивост на проникване на вода</a:t>
            </a:r>
            <a:r>
              <a:rPr lang="fr-FR" altLang="fr-FR" sz="600" dirty="0">
                <a:solidFill>
                  <a:srgbClr val="000000"/>
                </a:solidFill>
              </a:rPr>
              <a:t>. </a:t>
            </a:r>
            <a:r>
              <a:rPr lang="ro-RO" altLang="fr-FR" sz="600" dirty="0">
                <a:solidFill>
                  <a:srgbClr val="000000"/>
                </a:solidFill>
              </a:rPr>
              <a:t>rezistenţă la infiltrarea apei</a:t>
            </a:r>
            <a:r>
              <a:rPr lang="fr-FR" altLang="fr-FR" sz="600" dirty="0">
                <a:solidFill>
                  <a:srgbClr val="000000"/>
                </a:solidFill>
              </a:rPr>
              <a:t>. </a:t>
            </a:r>
            <a:r>
              <a:rPr lang="cs-CZ" altLang="fr-FR" sz="600" dirty="0">
                <a:solidFill>
                  <a:srgbClr val="000000"/>
                </a:solidFill>
              </a:rPr>
              <a:t>nepropustnost vody</a:t>
            </a:r>
            <a:r>
              <a:rPr lang="fr-FR" altLang="fr-FR" sz="600" dirty="0">
                <a:solidFill>
                  <a:srgbClr val="000000"/>
                </a:solidFill>
              </a:rPr>
              <a:t>. </a:t>
            </a:r>
            <a:r>
              <a:rPr lang="sk-SK" altLang="fr-FR" sz="600" dirty="0">
                <a:solidFill>
                  <a:srgbClr val="000000"/>
                </a:solidFill>
              </a:rPr>
              <a:t>nepriepustnosť vody</a:t>
            </a:r>
            <a:r>
              <a:rPr lang="fr-FR" altLang="fr-FR" sz="600" dirty="0">
                <a:solidFill>
                  <a:srgbClr val="000000"/>
                </a:solidFill>
              </a:rPr>
              <a:t>. </a:t>
            </a:r>
            <a:r>
              <a:rPr lang="sl-SI" altLang="fr-FR" sz="600" dirty="0">
                <a:solidFill>
                  <a:srgbClr val="000000"/>
                </a:solidFill>
              </a:rPr>
              <a:t>odpornost proti pronicanju vode</a:t>
            </a:r>
            <a:r>
              <a:rPr lang="fr-FR" altLang="fr-FR" sz="600" dirty="0">
                <a:solidFill>
                  <a:srgbClr val="000000"/>
                </a:solidFill>
              </a:rPr>
              <a:t>. </a:t>
            </a:r>
            <a:r>
              <a:rPr lang="el-GR" altLang="fr-FR" sz="600" dirty="0">
                <a:solidFill>
                  <a:srgbClr val="000000"/>
                </a:solidFill>
              </a:rPr>
              <a:t>αντίσταση στη διαπερατότητα νερού</a:t>
            </a:r>
            <a:r>
              <a:rPr lang="fr-FR" altLang="fr-FR" sz="600" dirty="0">
                <a:solidFill>
                  <a:srgbClr val="000000"/>
                </a:solidFill>
              </a:rPr>
              <a:t>. </a:t>
            </a:r>
            <a:r>
              <a:rPr lang="ar-SY" altLang="fr-FR" sz="700" dirty="0">
                <a:solidFill>
                  <a:srgbClr val="000000"/>
                </a:solidFill>
                <a:latin typeface="Calibri" panose="020F0502020204030204" pitchFamily="34" charset="0"/>
                <a:cs typeface="Times New Roman" panose="02020603050405020304" pitchFamily="18" charset="0"/>
              </a:rPr>
              <a:t>مقاومة تسرب المياه</a:t>
            </a:r>
            <a:r>
              <a:rPr lang="fr-FR" altLang="fr-FR" sz="700" dirty="0">
                <a:solidFill>
                  <a:srgbClr val="000000"/>
                </a:solidFill>
              </a:rPr>
              <a:t> </a:t>
            </a:r>
            <a:r>
              <a:rPr lang="ru-RU" altLang="fr-FR" sz="700" dirty="0">
                <a:solidFill>
                  <a:srgbClr val="000000"/>
                </a:solidFill>
              </a:rPr>
              <a:t>водонипроницаемость</a:t>
            </a:r>
            <a:endParaRPr lang="fr-FR" altLang="fr-FR" sz="700" dirty="0">
              <a:solidFill>
                <a:srgbClr val="000000"/>
              </a:solidFill>
            </a:endParaRPr>
          </a:p>
        </p:txBody>
      </p:sp>
      <p:pic>
        <p:nvPicPr>
          <p:cNvPr id="2198" name="Picture 42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8077" y="3465137"/>
            <a:ext cx="561975"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99" name="Rectangle 175"/>
          <p:cNvSpPr>
            <a:spLocks noChangeArrowheads="1"/>
          </p:cNvSpPr>
          <p:nvPr/>
        </p:nvSpPr>
        <p:spPr bwMode="auto">
          <a:xfrm>
            <a:off x="84375" y="7762756"/>
            <a:ext cx="6689250" cy="2620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fr-FR" sz="750" dirty="0"/>
              <a:t>2 : Orange fluo; </a:t>
            </a:r>
            <a:r>
              <a:rPr lang="fr-FR" altLang="fr-FR" sz="750" dirty="0">
                <a:solidFill>
                  <a:srgbClr val="000000"/>
                </a:solidFill>
                <a:cs typeface="Arial" panose="020B0604020202020204" pitchFamily="34" charset="0"/>
              </a:rPr>
              <a:t>Orange; Orange; </a:t>
            </a:r>
            <a:r>
              <a:rPr lang="fr-FR" altLang="fr-FR" sz="750" dirty="0" err="1">
                <a:solidFill>
                  <a:srgbClr val="000000"/>
                </a:solidFill>
                <a:cs typeface="Arial" panose="020B0604020202020204" pitchFamily="34" charset="0"/>
              </a:rPr>
              <a:t>Narancs</a:t>
            </a:r>
            <a:r>
              <a:rPr lang="fr-FR" altLang="fr-FR" sz="750" dirty="0"/>
              <a:t> ; </a:t>
            </a:r>
            <a:r>
              <a:rPr lang="fr-FR" altLang="fr-FR" sz="750" dirty="0" err="1">
                <a:solidFill>
                  <a:srgbClr val="000000"/>
                </a:solidFill>
                <a:cs typeface="Arial" panose="020B0604020202020204" pitchFamily="34" charset="0"/>
              </a:rPr>
              <a:t>Naranja</a:t>
            </a:r>
            <a:r>
              <a:rPr lang="fr-FR" altLang="fr-FR" sz="750" dirty="0">
                <a:solidFill>
                  <a:srgbClr val="000000"/>
                </a:solidFill>
                <a:cs typeface="Arial" panose="020B0604020202020204" pitchFamily="34" charset="0"/>
              </a:rPr>
              <a:t>; </a:t>
            </a:r>
            <a:r>
              <a:rPr lang="fr-FR" altLang="fr-FR" sz="750" dirty="0" err="1">
                <a:solidFill>
                  <a:srgbClr val="000000"/>
                </a:solidFill>
                <a:cs typeface="Arial" panose="020B0604020202020204" pitchFamily="34" charset="0"/>
              </a:rPr>
              <a:t>оранжево</a:t>
            </a:r>
            <a:r>
              <a:rPr lang="fr-FR" altLang="fr-FR" sz="750" dirty="0">
                <a:solidFill>
                  <a:srgbClr val="000000"/>
                </a:solidFill>
                <a:cs typeface="Arial" panose="020B0604020202020204" pitchFamily="34" charset="0"/>
              </a:rPr>
              <a:t>; </a:t>
            </a:r>
            <a:r>
              <a:rPr lang="fr-FR" altLang="fr-FR" sz="750" dirty="0" err="1">
                <a:solidFill>
                  <a:srgbClr val="000000"/>
                </a:solidFill>
                <a:cs typeface="Arial" panose="020B0604020202020204" pitchFamily="34" charset="0"/>
              </a:rPr>
              <a:t>laranja</a:t>
            </a:r>
            <a:r>
              <a:rPr lang="fr-FR" altLang="fr-FR" sz="750" dirty="0">
                <a:solidFill>
                  <a:srgbClr val="000000"/>
                </a:solidFill>
                <a:cs typeface="Arial" panose="020B0604020202020204" pitchFamily="34" charset="0"/>
              </a:rPr>
              <a:t>; </a:t>
            </a:r>
            <a:r>
              <a:rPr lang="fr-FR" altLang="fr-FR" sz="750" dirty="0" err="1">
                <a:solidFill>
                  <a:srgbClr val="000000"/>
                </a:solidFill>
                <a:cs typeface="Arial" panose="020B0604020202020204" pitchFamily="34" charset="0"/>
              </a:rPr>
              <a:t>oranje</a:t>
            </a:r>
            <a:r>
              <a:rPr lang="fr-FR" altLang="fr-FR" sz="750" dirty="0"/>
              <a:t>; </a:t>
            </a:r>
            <a:r>
              <a:rPr lang="fr-FR" altLang="fr-FR" sz="750" dirty="0">
                <a:solidFill>
                  <a:srgbClr val="000000"/>
                </a:solidFill>
                <a:cs typeface="Arial" panose="020B0604020202020204" pitchFamily="34" charset="0"/>
              </a:rPr>
              <a:t>orange; </a:t>
            </a:r>
            <a:r>
              <a:rPr lang="fr-FR" altLang="fr-FR" sz="750" dirty="0" err="1">
                <a:solidFill>
                  <a:srgbClr val="000000"/>
                </a:solidFill>
                <a:cs typeface="Arial" panose="020B0604020202020204" pitchFamily="34" charset="0"/>
              </a:rPr>
              <a:t>oranssi</a:t>
            </a:r>
            <a:r>
              <a:rPr lang="fr-FR" altLang="fr-FR" sz="750" dirty="0"/>
              <a:t>; </a:t>
            </a:r>
            <a:r>
              <a:rPr lang="fr-FR" altLang="fr-FR" sz="750" dirty="0" err="1">
                <a:solidFill>
                  <a:srgbClr val="000000"/>
                </a:solidFill>
                <a:cs typeface="Arial" panose="020B0604020202020204" pitchFamily="34" charset="0"/>
              </a:rPr>
              <a:t>pomarańczowy</a:t>
            </a:r>
            <a:r>
              <a:rPr lang="fr-FR" altLang="fr-FR" sz="750" dirty="0"/>
              <a:t> ; </a:t>
            </a:r>
            <a:r>
              <a:rPr lang="fr-FR" altLang="fr-FR" sz="750" dirty="0" err="1">
                <a:solidFill>
                  <a:srgbClr val="000000"/>
                </a:solidFill>
                <a:cs typeface="Arial" panose="020B0604020202020204" pitchFamily="34" charset="0"/>
              </a:rPr>
              <a:t>oranž</a:t>
            </a:r>
            <a:r>
              <a:rPr lang="fr-FR" altLang="fr-FR" sz="750" dirty="0"/>
              <a:t>; </a:t>
            </a:r>
            <a:r>
              <a:rPr lang="fr-FR" altLang="fr-FR" sz="750" dirty="0" err="1">
                <a:solidFill>
                  <a:srgbClr val="000000"/>
                </a:solidFill>
                <a:cs typeface="Arial" panose="020B0604020202020204" pitchFamily="34" charset="0"/>
              </a:rPr>
              <a:t>portocaliu</a:t>
            </a:r>
            <a:r>
              <a:rPr lang="fr-FR" altLang="fr-FR" sz="750" dirty="0">
                <a:solidFill>
                  <a:srgbClr val="000000"/>
                </a:solidFill>
                <a:cs typeface="Arial" panose="020B0604020202020204" pitchFamily="34" charset="0"/>
              </a:rPr>
              <a:t> ; </a:t>
            </a:r>
            <a:r>
              <a:rPr lang="fr-FR" altLang="fr-FR" sz="750" dirty="0" err="1">
                <a:solidFill>
                  <a:srgbClr val="000000"/>
                </a:solidFill>
                <a:cs typeface="Arial" panose="020B0604020202020204" pitchFamily="34" charset="0"/>
              </a:rPr>
              <a:t>oranžová</a:t>
            </a:r>
            <a:r>
              <a:rPr lang="fr-FR" altLang="fr-FR" sz="750" dirty="0"/>
              <a:t>; </a:t>
            </a:r>
            <a:r>
              <a:rPr lang="fr-FR" altLang="fr-FR" sz="750" dirty="0" err="1">
                <a:solidFill>
                  <a:srgbClr val="000000"/>
                </a:solidFill>
                <a:cs typeface="Arial" panose="020B0604020202020204" pitchFamily="34" charset="0"/>
              </a:rPr>
              <a:t>oranžová</a:t>
            </a:r>
            <a:r>
              <a:rPr lang="fr-FR" altLang="fr-FR" sz="750" dirty="0">
                <a:solidFill>
                  <a:srgbClr val="000000"/>
                </a:solidFill>
                <a:cs typeface="Arial" panose="020B0604020202020204" pitchFamily="34" charset="0"/>
              </a:rPr>
              <a:t> ; </a:t>
            </a:r>
            <a:r>
              <a:rPr lang="fr-FR" altLang="fr-FR" sz="750" dirty="0" err="1">
                <a:solidFill>
                  <a:srgbClr val="000000"/>
                </a:solidFill>
                <a:cs typeface="Arial" panose="020B0604020202020204" pitchFamily="34" charset="0"/>
              </a:rPr>
              <a:t>oranžna</a:t>
            </a:r>
            <a:r>
              <a:rPr lang="fr-FR" altLang="fr-FR" sz="750" dirty="0"/>
              <a:t> ; </a:t>
            </a:r>
            <a:r>
              <a:rPr lang="fr-FR" altLang="fr-FR" sz="750" dirty="0">
                <a:solidFill>
                  <a:srgbClr val="000000"/>
                </a:solidFill>
                <a:cs typeface="Arial" panose="020B0604020202020204" pitchFamily="34" charset="0"/>
              </a:rPr>
              <a:t>π</a:t>
            </a:r>
            <a:r>
              <a:rPr lang="fr-FR" altLang="fr-FR" sz="750" dirty="0" err="1">
                <a:solidFill>
                  <a:srgbClr val="000000"/>
                </a:solidFill>
                <a:cs typeface="Arial" panose="020B0604020202020204" pitchFamily="34" charset="0"/>
              </a:rPr>
              <a:t>ορτοκ</a:t>
            </a:r>
            <a:r>
              <a:rPr lang="fr-FR" altLang="fr-FR" sz="750" dirty="0">
                <a:solidFill>
                  <a:srgbClr val="000000"/>
                </a:solidFill>
                <a:cs typeface="Arial" panose="020B0604020202020204" pitchFamily="34" charset="0"/>
              </a:rPr>
              <a:t>αλί</a:t>
            </a:r>
            <a:r>
              <a:rPr lang="fr-FR" altLang="fr-FR" sz="750" dirty="0"/>
              <a:t> ; </a:t>
            </a:r>
            <a:r>
              <a:rPr lang="ar-SA" altLang="fr-FR" sz="750" dirty="0">
                <a:solidFill>
                  <a:srgbClr val="000000"/>
                </a:solidFill>
                <a:cs typeface="Arial" panose="020B0604020202020204" pitchFamily="34" charset="0"/>
              </a:rPr>
              <a:t>لأسود</a:t>
            </a:r>
            <a:r>
              <a:rPr lang="fr-FR" altLang="fr-FR" sz="750" dirty="0">
                <a:solidFill>
                  <a:srgbClr val="000000"/>
                </a:solidFill>
                <a:cs typeface="Arial" panose="020B0604020202020204" pitchFamily="34" charset="0"/>
              </a:rPr>
              <a:t>; </a:t>
            </a:r>
            <a:r>
              <a:rPr lang="fr-FR" altLang="fr-FR" sz="750" dirty="0" err="1">
                <a:solidFill>
                  <a:srgbClr val="000000"/>
                </a:solidFill>
                <a:cs typeface="Arial" panose="020B0604020202020204" pitchFamily="34" charset="0"/>
              </a:rPr>
              <a:t>желтый</a:t>
            </a:r>
            <a:endParaRPr lang="fr-FR" altLang="fr-FR" sz="750" dirty="0"/>
          </a:p>
        </p:txBody>
      </p:sp>
      <p:sp>
        <p:nvSpPr>
          <p:cNvPr id="2200" name="Rectangle 176"/>
          <p:cNvSpPr>
            <a:spLocks noChangeArrowheads="1"/>
          </p:cNvSpPr>
          <p:nvPr/>
        </p:nvSpPr>
        <p:spPr bwMode="auto">
          <a:xfrm>
            <a:off x="81782" y="7616923"/>
            <a:ext cx="6681736" cy="15044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fr-FR" sz="750" dirty="0"/>
              <a:t>1 : Jaune fluo; </a:t>
            </a:r>
            <a:r>
              <a:rPr lang="fr-FR" altLang="fr-FR" sz="750" dirty="0" err="1">
                <a:solidFill>
                  <a:srgbClr val="000000"/>
                </a:solidFill>
                <a:cs typeface="Arial" panose="020B0604020202020204" pitchFamily="34" charset="0"/>
              </a:rPr>
              <a:t>Gelb</a:t>
            </a:r>
            <a:r>
              <a:rPr lang="fr-FR" altLang="fr-FR" sz="750" dirty="0">
                <a:solidFill>
                  <a:srgbClr val="000000"/>
                </a:solidFill>
                <a:cs typeface="Arial" panose="020B0604020202020204" pitchFamily="34" charset="0"/>
              </a:rPr>
              <a:t> ; Yellow ; </a:t>
            </a:r>
            <a:r>
              <a:rPr lang="fr-FR" altLang="fr-FR" sz="750" dirty="0" err="1">
                <a:solidFill>
                  <a:srgbClr val="000000"/>
                </a:solidFill>
                <a:cs typeface="Arial" panose="020B0604020202020204" pitchFamily="34" charset="0"/>
              </a:rPr>
              <a:t>Sárga</a:t>
            </a:r>
            <a:r>
              <a:rPr lang="fr-FR" altLang="fr-FR" sz="750" dirty="0">
                <a:solidFill>
                  <a:srgbClr val="000000"/>
                </a:solidFill>
                <a:cs typeface="Arial" panose="020B0604020202020204" pitchFamily="34" charset="0"/>
              </a:rPr>
              <a:t> ; Amarillo ; </a:t>
            </a:r>
            <a:r>
              <a:rPr lang="fr-FR" altLang="fr-FR" sz="750" dirty="0" err="1">
                <a:solidFill>
                  <a:srgbClr val="000000"/>
                </a:solidFill>
                <a:cs typeface="Arial" panose="020B0604020202020204" pitchFamily="34" charset="0"/>
              </a:rPr>
              <a:t>Жълто</a:t>
            </a:r>
            <a:r>
              <a:rPr lang="fr-FR" altLang="fr-FR" sz="750" dirty="0">
                <a:solidFill>
                  <a:srgbClr val="000000"/>
                </a:solidFill>
                <a:cs typeface="Arial" panose="020B0604020202020204" pitchFamily="34" charset="0"/>
              </a:rPr>
              <a:t>; </a:t>
            </a:r>
            <a:r>
              <a:rPr lang="fr-FR" altLang="fr-FR" sz="750" dirty="0" err="1">
                <a:solidFill>
                  <a:srgbClr val="000000"/>
                </a:solidFill>
                <a:cs typeface="Arial" panose="020B0604020202020204" pitchFamily="34" charset="0"/>
              </a:rPr>
              <a:t>amarelo</a:t>
            </a:r>
            <a:r>
              <a:rPr lang="fr-FR" altLang="fr-FR" sz="750" dirty="0">
                <a:solidFill>
                  <a:srgbClr val="000000"/>
                </a:solidFill>
                <a:cs typeface="Arial" panose="020B0604020202020204" pitchFamily="34" charset="0"/>
              </a:rPr>
              <a:t> ; </a:t>
            </a:r>
            <a:r>
              <a:rPr lang="fr-FR" altLang="fr-FR" sz="750" dirty="0" err="1">
                <a:solidFill>
                  <a:srgbClr val="000000"/>
                </a:solidFill>
                <a:cs typeface="Arial" panose="020B0604020202020204" pitchFamily="34" charset="0"/>
              </a:rPr>
              <a:t>geel</a:t>
            </a:r>
            <a:r>
              <a:rPr lang="fr-FR" altLang="fr-FR" sz="750" dirty="0">
                <a:solidFill>
                  <a:srgbClr val="000000"/>
                </a:solidFill>
                <a:cs typeface="Arial" panose="020B0604020202020204" pitchFamily="34" charset="0"/>
              </a:rPr>
              <a:t> ; </a:t>
            </a:r>
            <a:r>
              <a:rPr lang="fr-FR" altLang="fr-FR" sz="750" dirty="0" err="1">
                <a:solidFill>
                  <a:srgbClr val="000000"/>
                </a:solidFill>
                <a:cs typeface="Arial" panose="020B0604020202020204" pitchFamily="34" charset="0"/>
              </a:rPr>
              <a:t>gul</a:t>
            </a:r>
            <a:r>
              <a:rPr lang="fr-FR" altLang="fr-FR" sz="750" dirty="0">
                <a:solidFill>
                  <a:srgbClr val="000000"/>
                </a:solidFill>
                <a:cs typeface="Arial" panose="020B0604020202020204" pitchFamily="34" charset="0"/>
              </a:rPr>
              <a:t> ; </a:t>
            </a:r>
            <a:r>
              <a:rPr lang="fr-FR" altLang="fr-FR" sz="750" dirty="0" err="1">
                <a:solidFill>
                  <a:srgbClr val="000000"/>
                </a:solidFill>
                <a:cs typeface="Arial" panose="020B0604020202020204" pitchFamily="34" charset="0"/>
              </a:rPr>
              <a:t>keltainen</a:t>
            </a:r>
            <a:r>
              <a:rPr lang="fr-FR" altLang="fr-FR" sz="750" dirty="0">
                <a:solidFill>
                  <a:srgbClr val="000000"/>
                </a:solidFill>
                <a:cs typeface="Arial" panose="020B0604020202020204" pitchFamily="34" charset="0"/>
              </a:rPr>
              <a:t> ; </a:t>
            </a:r>
            <a:r>
              <a:rPr lang="fr-FR" altLang="fr-FR" sz="750" dirty="0" err="1">
                <a:solidFill>
                  <a:srgbClr val="000000"/>
                </a:solidFill>
                <a:cs typeface="Arial" panose="020B0604020202020204" pitchFamily="34" charset="0"/>
              </a:rPr>
              <a:t>żółty</a:t>
            </a:r>
            <a:r>
              <a:rPr lang="fr-FR" altLang="fr-FR" sz="750" dirty="0">
                <a:solidFill>
                  <a:srgbClr val="000000"/>
                </a:solidFill>
                <a:cs typeface="Arial" panose="020B0604020202020204" pitchFamily="34" charset="0"/>
              </a:rPr>
              <a:t> ; </a:t>
            </a:r>
            <a:r>
              <a:rPr lang="fr-FR" altLang="fr-FR" sz="750" dirty="0" err="1">
                <a:solidFill>
                  <a:srgbClr val="000000"/>
                </a:solidFill>
                <a:cs typeface="Arial" panose="020B0604020202020204" pitchFamily="34" charset="0"/>
              </a:rPr>
              <a:t>kollane</a:t>
            </a:r>
            <a:r>
              <a:rPr lang="fr-FR" altLang="fr-FR" sz="750" dirty="0">
                <a:solidFill>
                  <a:srgbClr val="000000"/>
                </a:solidFill>
                <a:cs typeface="Arial" panose="020B0604020202020204" pitchFamily="34" charset="0"/>
              </a:rPr>
              <a:t>; </a:t>
            </a:r>
            <a:r>
              <a:rPr lang="fr-FR" altLang="fr-FR" sz="750" dirty="0" err="1">
                <a:solidFill>
                  <a:srgbClr val="000000"/>
                </a:solidFill>
                <a:cs typeface="Arial" panose="020B0604020202020204" pitchFamily="34" charset="0"/>
              </a:rPr>
              <a:t>galben</a:t>
            </a:r>
            <a:r>
              <a:rPr lang="fr-FR" altLang="fr-FR" sz="750" dirty="0">
                <a:solidFill>
                  <a:srgbClr val="000000"/>
                </a:solidFill>
                <a:cs typeface="Arial" panose="020B0604020202020204" pitchFamily="34" charset="0"/>
              </a:rPr>
              <a:t>; </a:t>
            </a:r>
            <a:r>
              <a:rPr lang="fr-FR" altLang="fr-FR" sz="750" dirty="0" err="1">
                <a:solidFill>
                  <a:srgbClr val="000000"/>
                </a:solidFill>
                <a:cs typeface="Arial" panose="020B0604020202020204" pitchFamily="34" charset="0"/>
              </a:rPr>
              <a:t>žlutá</a:t>
            </a:r>
            <a:r>
              <a:rPr lang="fr-FR" altLang="fr-FR" sz="750" dirty="0">
                <a:solidFill>
                  <a:srgbClr val="000000"/>
                </a:solidFill>
                <a:cs typeface="Arial" panose="020B0604020202020204" pitchFamily="34" charset="0"/>
              </a:rPr>
              <a:t>/ ; </a:t>
            </a:r>
            <a:r>
              <a:rPr lang="fr-FR" altLang="fr-FR" sz="750" dirty="0" err="1">
                <a:solidFill>
                  <a:srgbClr val="000000"/>
                </a:solidFill>
                <a:cs typeface="Arial" panose="020B0604020202020204" pitchFamily="34" charset="0"/>
              </a:rPr>
              <a:t>žltá</a:t>
            </a:r>
            <a:r>
              <a:rPr lang="fr-FR" altLang="fr-FR" sz="750" dirty="0">
                <a:solidFill>
                  <a:srgbClr val="000000"/>
                </a:solidFill>
                <a:cs typeface="Arial" panose="020B0604020202020204" pitchFamily="34" charset="0"/>
              </a:rPr>
              <a:t>  ; </a:t>
            </a:r>
            <a:r>
              <a:rPr lang="fr-FR" altLang="fr-FR" sz="750" dirty="0" err="1">
                <a:solidFill>
                  <a:srgbClr val="000000"/>
                </a:solidFill>
                <a:cs typeface="Arial" panose="020B0604020202020204" pitchFamily="34" charset="0"/>
              </a:rPr>
              <a:t>rumeno</a:t>
            </a:r>
            <a:r>
              <a:rPr lang="fr-FR" altLang="fr-FR" sz="750" dirty="0">
                <a:solidFill>
                  <a:srgbClr val="000000"/>
                </a:solidFill>
                <a:cs typeface="Arial" panose="020B0604020202020204" pitchFamily="34" charset="0"/>
              </a:rPr>
              <a:t>; </a:t>
            </a:r>
            <a:r>
              <a:rPr lang="fr-FR" altLang="fr-FR" sz="750" dirty="0" err="1">
                <a:solidFill>
                  <a:srgbClr val="000000"/>
                </a:solidFill>
                <a:cs typeface="Arial" panose="020B0604020202020204" pitchFamily="34" charset="0"/>
              </a:rPr>
              <a:t>κίτρινο</a:t>
            </a:r>
            <a:r>
              <a:rPr lang="fr-FR" altLang="fr-FR" sz="750" dirty="0">
                <a:solidFill>
                  <a:srgbClr val="000000"/>
                </a:solidFill>
                <a:cs typeface="Arial" panose="020B0604020202020204" pitchFamily="34" charset="0"/>
              </a:rPr>
              <a:t> ; </a:t>
            </a:r>
            <a:r>
              <a:rPr lang="ar-SA" altLang="fr-FR" sz="750" dirty="0">
                <a:solidFill>
                  <a:srgbClr val="000000"/>
                </a:solidFill>
                <a:cs typeface="Arial" panose="020B0604020202020204" pitchFamily="34" charset="0"/>
              </a:rPr>
              <a:t>الأسود</a:t>
            </a:r>
            <a:r>
              <a:rPr lang="fr-FR" altLang="fr-FR" sz="750" dirty="0">
                <a:solidFill>
                  <a:srgbClr val="000000"/>
                </a:solidFill>
                <a:cs typeface="Arial" panose="020B0604020202020204" pitchFamily="34" charset="0"/>
              </a:rPr>
              <a:t>; </a:t>
            </a:r>
            <a:r>
              <a:rPr lang="fr-FR" altLang="fr-FR" sz="750" dirty="0" err="1">
                <a:solidFill>
                  <a:srgbClr val="000000"/>
                </a:solidFill>
                <a:cs typeface="Arial" panose="020B0604020202020204" pitchFamily="34" charset="0"/>
              </a:rPr>
              <a:t>желтый</a:t>
            </a:r>
            <a:endParaRPr lang="fr-FR" altLang="fr-FR" sz="750" dirty="0"/>
          </a:p>
        </p:txBody>
      </p:sp>
      <p:sp>
        <p:nvSpPr>
          <p:cNvPr id="2201" name="ZoneTexte 1"/>
          <p:cNvSpPr txBox="1">
            <a:spLocks noChangeArrowheads="1"/>
          </p:cNvSpPr>
          <p:nvPr/>
        </p:nvSpPr>
        <p:spPr bwMode="auto">
          <a:xfrm>
            <a:off x="5108575" y="293688"/>
            <a:ext cx="639763"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fr-FR" altLang="fr-FR" sz="700" dirty="0">
                <a:latin typeface="Calibri" panose="020F0502020204030204" pitchFamily="34" charset="0"/>
              </a:rPr>
              <a:t>v.20200612</a:t>
            </a:r>
          </a:p>
        </p:txBody>
      </p:sp>
      <p:sp>
        <p:nvSpPr>
          <p:cNvPr id="2202" name="Text Box 9"/>
          <p:cNvSpPr txBox="1">
            <a:spLocks noChangeArrowheads="1"/>
          </p:cNvSpPr>
          <p:nvPr/>
        </p:nvSpPr>
        <p:spPr bwMode="auto">
          <a:xfrm>
            <a:off x="189606" y="1168351"/>
            <a:ext cx="977368" cy="319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41148" tIns="20574" rIns="41148" bIns="20574">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fr-FR" altLang="fr-FR" sz="900" dirty="0"/>
              <a:t>EN20471:2013+ A1:2016</a:t>
            </a:r>
          </a:p>
        </p:txBody>
      </p:sp>
      <p:sp>
        <p:nvSpPr>
          <p:cNvPr id="2203" name="Text Box 13"/>
          <p:cNvSpPr txBox="1">
            <a:spLocks noChangeArrowheads="1"/>
          </p:cNvSpPr>
          <p:nvPr/>
        </p:nvSpPr>
        <p:spPr bwMode="auto">
          <a:xfrm>
            <a:off x="884700" y="1540194"/>
            <a:ext cx="211137" cy="195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1148" tIns="20574" rIns="41148" bIns="20574">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fr-FR" altLang="fr-FR" sz="1000" b="1"/>
              <a:t>3</a:t>
            </a:r>
          </a:p>
        </p:txBody>
      </p:sp>
      <p:sp>
        <p:nvSpPr>
          <p:cNvPr id="2204" name="Rectangle 56"/>
          <p:cNvSpPr>
            <a:spLocks noChangeArrowheads="1"/>
          </p:cNvSpPr>
          <p:nvPr/>
        </p:nvSpPr>
        <p:spPr bwMode="auto">
          <a:xfrm>
            <a:off x="130637" y="1158797"/>
            <a:ext cx="965200" cy="9413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fr-FR" altLang="fr-FR" sz="800"/>
          </a:p>
        </p:txBody>
      </p:sp>
      <p:pic>
        <p:nvPicPr>
          <p:cNvPr id="2205" name="Image 57"/>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256429" y="1436884"/>
            <a:ext cx="639762"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06" name="Text Box 51"/>
          <p:cNvSpPr txBox="1">
            <a:spLocks noChangeArrowheads="1"/>
          </p:cNvSpPr>
          <p:nvPr/>
        </p:nvSpPr>
        <p:spPr bwMode="auto">
          <a:xfrm>
            <a:off x="3850519" y="9324471"/>
            <a:ext cx="2935287" cy="56323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buFontTx/>
              <a:buNone/>
            </a:pPr>
            <a:r>
              <a:rPr lang="en-GB" altLang="fr-FR" sz="900" dirty="0">
                <a:solidFill>
                  <a:srgbClr val="000000"/>
                </a:solidFill>
                <a:cs typeface="Times New Roman" panose="02020603050405020304" pitchFamily="18" charset="0"/>
              </a:rPr>
              <a:t>Certified by :</a:t>
            </a:r>
          </a:p>
          <a:p>
            <a:pPr>
              <a:buFontTx/>
              <a:buNone/>
            </a:pPr>
            <a:r>
              <a:rPr lang="en-GB" altLang="fr-FR" sz="900" u="sng" dirty="0">
                <a:solidFill>
                  <a:srgbClr val="000000"/>
                </a:solidFill>
                <a:cs typeface="Times New Roman" panose="02020603050405020304" pitchFamily="18" charset="0"/>
              </a:rPr>
              <a:t>SATRA Technology Europe Ltd n°2777</a:t>
            </a:r>
          </a:p>
          <a:p>
            <a:pPr>
              <a:buFontTx/>
              <a:buNone/>
            </a:pPr>
            <a:r>
              <a:rPr lang="en-GB" altLang="fr-FR" sz="900" dirty="0" err="1"/>
              <a:t>Bracetown</a:t>
            </a:r>
            <a:r>
              <a:rPr lang="en-GB" altLang="fr-FR" sz="900" dirty="0"/>
              <a:t> Business Park, </a:t>
            </a:r>
            <a:r>
              <a:rPr lang="en-GB" altLang="fr-FR" sz="900" dirty="0" err="1"/>
              <a:t>Clonee</a:t>
            </a:r>
            <a:r>
              <a:rPr lang="en-GB" altLang="fr-FR" sz="900" dirty="0"/>
              <a:t>, D15 YN2P, Ireland</a:t>
            </a:r>
            <a:endParaRPr lang="en-US" altLang="fr-FR" sz="900" dirty="0">
              <a:solidFill>
                <a:srgbClr val="000000"/>
              </a:solidFill>
              <a:cs typeface="Times New Roman" panose="02020603050405020304" pitchFamily="18" charset="0"/>
            </a:endParaRPr>
          </a:p>
        </p:txBody>
      </p:sp>
      <p:sp>
        <p:nvSpPr>
          <p:cNvPr id="2207" name="Text Box 52"/>
          <p:cNvSpPr txBox="1">
            <a:spLocks noChangeArrowheads="1"/>
          </p:cNvSpPr>
          <p:nvPr/>
        </p:nvSpPr>
        <p:spPr bwMode="auto">
          <a:xfrm>
            <a:off x="113941" y="9331014"/>
            <a:ext cx="3733800" cy="4762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80000"/>
              </a:lnSpc>
              <a:buFontTx/>
              <a:buNone/>
            </a:pPr>
            <a:r>
              <a:rPr lang="fr-FR" altLang="fr-FR" sz="900" u="sng" dirty="0"/>
              <a:t>Pour plus d’ information contacter :</a:t>
            </a:r>
          </a:p>
          <a:p>
            <a:pPr eaLnBrk="1" hangingPunct="1">
              <a:lnSpc>
                <a:spcPct val="80000"/>
              </a:lnSpc>
              <a:buFontTx/>
              <a:buNone/>
            </a:pPr>
            <a:r>
              <a:rPr lang="en-GB" altLang="fr-FR" sz="900" dirty="0">
                <a:solidFill>
                  <a:srgbClr val="000000"/>
                </a:solidFill>
                <a:cs typeface="Times New Roman" panose="02020603050405020304" pitchFamily="18" charset="0"/>
              </a:rPr>
              <a:t>WORLDWIDE EURO PROTECTION - </a:t>
            </a:r>
            <a:r>
              <a:rPr lang="fr-FR" altLang="fr-FR" sz="800" dirty="0"/>
              <a:t>555 route de la Dombes, 01700 Les </a:t>
            </a:r>
            <a:r>
              <a:rPr lang="fr-FR" altLang="fr-FR" sz="800" dirty="0" err="1"/>
              <a:t>Echets</a:t>
            </a:r>
            <a:r>
              <a:rPr lang="fr-FR" altLang="fr-FR" sz="800" dirty="0"/>
              <a:t>, MIRIBEL. France. **  </a:t>
            </a:r>
            <a:r>
              <a:rPr lang="fr-FR" altLang="fr-FR" sz="800" u="sng" dirty="0">
                <a:hlinkClick r:id="rId9"/>
              </a:rPr>
              <a:t>https://wep.ovh/files/declaration</a:t>
            </a:r>
            <a:r>
              <a:rPr lang="fr-FR" altLang="fr-FR" sz="800" u="sng" dirty="0">
                <a:hlinkClick r:id="rId10"/>
              </a:rPr>
              <a:t> </a:t>
            </a:r>
            <a:r>
              <a:rPr lang="fr-FR" altLang="fr-FR" sz="800" u="sng" dirty="0" err="1">
                <a:hlinkClick r:id="rId10"/>
              </a:rPr>
              <a:t>conformity</a:t>
            </a:r>
            <a:r>
              <a:rPr lang="fr-FR" altLang="fr-FR" sz="800" u="sng" dirty="0">
                <a:hlinkClick r:id="rId10"/>
              </a:rPr>
              <a:t>/</a:t>
            </a:r>
            <a:endParaRPr lang="fr-FR" altLang="fr-FR" sz="800" dirty="0"/>
          </a:p>
        </p:txBody>
      </p:sp>
      <p:pic>
        <p:nvPicPr>
          <p:cNvPr id="51" name="Image 22" descr="Une image contenant clipart&#10;&#10;Description générée automatiquement">
            <a:extLst>
              <a:ext uri="{FF2B5EF4-FFF2-40B4-BE49-F238E27FC236}">
                <a16:creationId xmlns:a16="http://schemas.microsoft.com/office/drawing/2014/main" id="{5EFD7607-4F6A-42DB-A616-CD401C454722}"/>
              </a:ext>
            </a:extLst>
          </p:cNvPr>
          <p:cNvPicPr>
            <a:picLocks noChangeAspect="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08077" y="188291"/>
            <a:ext cx="1710224" cy="6470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 name="Rectangle 427">
            <a:extLst>
              <a:ext uri="{FF2B5EF4-FFF2-40B4-BE49-F238E27FC236}">
                <a16:creationId xmlns:a16="http://schemas.microsoft.com/office/drawing/2014/main" id="{3AEED6F3-C891-4F26-B4C6-030FB5CA79D3}"/>
              </a:ext>
            </a:extLst>
          </p:cNvPr>
          <p:cNvSpPr>
            <a:spLocks noChangeArrowheads="1"/>
          </p:cNvSpPr>
          <p:nvPr/>
        </p:nvSpPr>
        <p:spPr bwMode="auto">
          <a:xfrm>
            <a:off x="1364181" y="3760588"/>
            <a:ext cx="5400677" cy="234389"/>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fr-FR" sz="600" dirty="0"/>
              <a:t>m²/KW : </a:t>
            </a:r>
            <a:r>
              <a:rPr lang="fr-FR" altLang="fr-FR" sz="600" dirty="0" err="1"/>
              <a:t>Icler</a:t>
            </a:r>
            <a:r>
              <a:rPr lang="fr-FR" altLang="fr-FR" sz="600" dirty="0"/>
              <a:t> : isolation thermique; thermal </a:t>
            </a:r>
            <a:r>
              <a:rPr lang="fr-FR" altLang="fr-FR" sz="600" dirty="0" err="1"/>
              <a:t>insualtion</a:t>
            </a:r>
            <a:r>
              <a:rPr lang="fr-FR" altLang="fr-FR" sz="600" dirty="0"/>
              <a:t> </a:t>
            </a:r>
            <a:endParaRPr lang="fr-FR" altLang="fr-FR" sz="700" dirty="0">
              <a:solidFill>
                <a:srgbClr val="000000"/>
              </a:solidFill>
            </a:endParaRPr>
          </a:p>
        </p:txBody>
      </p:sp>
      <p:sp>
        <p:nvSpPr>
          <p:cNvPr id="53" name="Line 331">
            <a:extLst>
              <a:ext uri="{FF2B5EF4-FFF2-40B4-BE49-F238E27FC236}">
                <a16:creationId xmlns:a16="http://schemas.microsoft.com/office/drawing/2014/main" id="{CD6A2D38-7D10-4068-BFA9-278EDDA33118}"/>
              </a:ext>
            </a:extLst>
          </p:cNvPr>
          <p:cNvSpPr>
            <a:spLocks noChangeShapeType="1"/>
          </p:cNvSpPr>
          <p:nvPr/>
        </p:nvSpPr>
        <p:spPr bwMode="auto">
          <a:xfrm flipH="1" flipV="1">
            <a:off x="1216507" y="3729479"/>
            <a:ext cx="136575" cy="1540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pic>
        <p:nvPicPr>
          <p:cNvPr id="1026" name="Picture 45" descr="image005">
            <a:extLst>
              <a:ext uri="{FF2B5EF4-FFF2-40B4-BE49-F238E27FC236}">
                <a16:creationId xmlns:a16="http://schemas.microsoft.com/office/drawing/2014/main" id="{8DDD37C4-87B1-46F2-B0E7-357BD4E90516}"/>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494342" y="4740693"/>
            <a:ext cx="1975644" cy="1235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ZoneTexte 2">
            <a:extLst>
              <a:ext uri="{FF2B5EF4-FFF2-40B4-BE49-F238E27FC236}">
                <a16:creationId xmlns:a16="http://schemas.microsoft.com/office/drawing/2014/main" id="{F5B273DC-0F49-4C8C-BD29-AE34D4295729}"/>
              </a:ext>
            </a:extLst>
          </p:cNvPr>
          <p:cNvSpPr txBox="1"/>
          <p:nvPr/>
        </p:nvSpPr>
        <p:spPr>
          <a:xfrm>
            <a:off x="5444059" y="5808377"/>
            <a:ext cx="1376552" cy="188119"/>
          </a:xfrm>
          <a:prstGeom prst="rect">
            <a:avLst/>
          </a:prstGeom>
          <a:noFill/>
        </p:spPr>
        <p:txBody>
          <a:bodyPr wrap="square" lIns="36000" tIns="36000" rIns="36000" bIns="36000" rtlCol="0">
            <a:spAutoFit/>
          </a:bodyPr>
          <a:lstStyle/>
          <a:p>
            <a:r>
              <a:rPr lang="en-GB" sz="750" dirty="0"/>
              <a:t>&lt; minimum temperature, °C</a:t>
            </a:r>
            <a:endParaRPr lang="fr-FR" sz="750" dirty="0"/>
          </a:p>
        </p:txBody>
      </p:sp>
      <p:sp>
        <p:nvSpPr>
          <p:cNvPr id="56" name="Text Box 419">
            <a:extLst>
              <a:ext uri="{FF2B5EF4-FFF2-40B4-BE49-F238E27FC236}">
                <a16:creationId xmlns:a16="http://schemas.microsoft.com/office/drawing/2014/main" id="{359A7231-08AD-48FB-A8B0-7AED4291BC0E}"/>
              </a:ext>
            </a:extLst>
          </p:cNvPr>
          <p:cNvSpPr txBox="1">
            <a:spLocks noChangeArrowheads="1"/>
          </p:cNvSpPr>
          <p:nvPr/>
        </p:nvSpPr>
        <p:spPr bwMode="auto">
          <a:xfrm>
            <a:off x="3507154" y="4557917"/>
            <a:ext cx="1965480" cy="1804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36000" tIns="36000" rIns="36000" bIns="3600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fr-FR" altLang="fr-FR" sz="700" b="1" dirty="0" err="1"/>
              <a:t>Tab.</a:t>
            </a:r>
            <a:r>
              <a:rPr lang="fr-FR" altLang="fr-FR" sz="700" b="1" dirty="0"/>
              <a:t> 2</a:t>
            </a:r>
            <a:endParaRPr lang="fr-FR" altLang="fr-FR" sz="700" b="1" dirty="0">
              <a:highlight>
                <a:srgbClr val="FFFF00"/>
              </a:highlight>
            </a:endParaRPr>
          </a:p>
        </p:txBody>
      </p:sp>
      <p:pic>
        <p:nvPicPr>
          <p:cNvPr id="57" name="Picture 3">
            <a:extLst>
              <a:ext uri="{FF2B5EF4-FFF2-40B4-BE49-F238E27FC236}">
                <a16:creationId xmlns:a16="http://schemas.microsoft.com/office/drawing/2014/main" id="{4F45B59F-C495-436C-8313-389CB2F492F8}"/>
              </a:ext>
            </a:extLst>
          </p:cNvPr>
          <p:cNvPicPr>
            <a:picLocks noChangeAspect="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5406116" y="8774566"/>
            <a:ext cx="387651" cy="3876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3"/>
          <p:cNvSpPr>
            <a:spLocks noChangeArrowheads="1"/>
          </p:cNvSpPr>
          <p:nvPr/>
        </p:nvSpPr>
        <p:spPr bwMode="auto">
          <a:xfrm>
            <a:off x="115888" y="28575"/>
            <a:ext cx="6626225" cy="1727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fr-FR" altLang="fr-FR" sz="700" u="sng" dirty="0" err="1">
                <a:ea typeface="Calibri" panose="020F0502020204030204" pitchFamily="34" charset="0"/>
                <a:cs typeface="Times New Roman" panose="02020603050405020304" pitchFamily="18" charset="0"/>
              </a:rPr>
              <a:t>Materialen</a:t>
            </a:r>
            <a:r>
              <a:rPr lang="fr-FR" altLang="fr-FR" sz="700" u="sng" dirty="0">
                <a:ea typeface="Calibri" panose="020F0502020204030204" pitchFamily="34" charset="0"/>
                <a:cs typeface="Times New Roman" panose="02020603050405020304" pitchFamily="18" charset="0"/>
              </a:rPr>
              <a:t> : </a:t>
            </a:r>
            <a:r>
              <a:rPr lang="de-DE" altLang="fr-FR" sz="700" dirty="0">
                <a:solidFill>
                  <a:srgbClr val="000000"/>
                </a:solidFill>
                <a:ea typeface="Calibri" panose="020F0502020204030204" pitchFamily="34" charset="0"/>
                <a:cs typeface="Times New Roman" panose="02020603050405020304" pitchFamily="18" charset="0"/>
              </a:rPr>
              <a:t>PU-beschichtetes Polyestergewebe. </a:t>
            </a:r>
            <a:r>
              <a:rPr lang="fr-FR" altLang="fr-FR" sz="700" u="sng" dirty="0" err="1">
                <a:solidFill>
                  <a:srgbClr val="000000"/>
                </a:solidFill>
                <a:ea typeface="Calibri" panose="020F0502020204030204" pitchFamily="34" charset="0"/>
                <a:cs typeface="Times New Roman" panose="02020603050405020304" pitchFamily="18" charset="0"/>
              </a:rPr>
              <a:t>Benutzungsbeschränkungen</a:t>
            </a:r>
            <a:r>
              <a:rPr lang="fr-FR" altLang="fr-FR" sz="700" u="sng" dirty="0">
                <a:solidFill>
                  <a:srgbClr val="000000"/>
                </a:solidFill>
                <a:ea typeface="Calibri" panose="020F0502020204030204" pitchFamily="34" charset="0"/>
                <a:cs typeface="Times New Roman" panose="02020603050405020304" pitchFamily="18" charset="0"/>
              </a:rPr>
              <a:t> :</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dieses</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Kleidungsstück</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gehört</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zur</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Warnschutzbekleidung</a:t>
            </a:r>
            <a:r>
              <a:rPr lang="fr-FR" altLang="fr-FR" sz="700" dirty="0">
                <a:solidFill>
                  <a:srgbClr val="000000"/>
                </a:solidFill>
                <a:ea typeface="Calibri" panose="020F0502020204030204" pitchFamily="34" charset="0"/>
                <a:cs typeface="Times New Roman" panose="02020603050405020304" pitchFamily="18" charset="0"/>
              </a:rPr>
              <a:t>.</a:t>
            </a:r>
            <a:r>
              <a:rPr lang="fr-FR" altLang="fr-FR" sz="700" u="sng" dirty="0">
                <a:solidFill>
                  <a:srgbClr val="FF0000"/>
                </a:solidFill>
                <a:ea typeface="Calibri" panose="020F0502020204030204" pitchFamily="34" charset="0"/>
                <a:cs typeface="Times New Roman" panose="02020603050405020304" pitchFamily="18" charset="0"/>
              </a:rPr>
              <a:t> </a:t>
            </a:r>
            <a:r>
              <a:rPr lang="de-DE" altLang="fr-FR" sz="700" dirty="0">
                <a:solidFill>
                  <a:srgbClr val="000000"/>
                </a:solidFill>
                <a:ea typeface="Calibri" panose="020F0502020204030204" pitchFamily="34" charset="0"/>
                <a:cs typeface="Times New Roman" panose="02020603050405020304" pitchFamily="18" charset="0"/>
              </a:rPr>
              <a:t>Dieses </a:t>
            </a:r>
          </a:p>
          <a:p>
            <a:pPr eaLnBrk="1" hangingPunct="1">
              <a:spcBef>
                <a:spcPct val="0"/>
              </a:spcBef>
              <a:buFontTx/>
              <a:buNone/>
            </a:pPr>
            <a:r>
              <a:rPr lang="de-DE" altLang="fr-FR" sz="700" dirty="0">
                <a:solidFill>
                  <a:srgbClr val="000000"/>
                </a:solidFill>
                <a:ea typeface="Calibri" panose="020F0502020204030204" pitchFamily="34" charset="0"/>
                <a:cs typeface="Times New Roman" panose="02020603050405020304" pitchFamily="18" charset="0"/>
              </a:rPr>
              <a:t>Kleidungsstück  muss immer verschlossen getragen werden und nicht von anderen Kleidern überdeckt werden. Um optimale Sichtbarkeit zu gewährleisten, </a:t>
            </a:r>
          </a:p>
          <a:p>
            <a:pPr eaLnBrk="1" hangingPunct="1">
              <a:spcBef>
                <a:spcPct val="0"/>
              </a:spcBef>
              <a:buFontTx/>
              <a:buNone/>
            </a:pPr>
            <a:r>
              <a:rPr lang="de-DE" altLang="fr-FR" sz="700" dirty="0">
                <a:solidFill>
                  <a:srgbClr val="000000"/>
                </a:solidFill>
                <a:ea typeface="Calibri" panose="020F0502020204030204" pitchFamily="34" charset="0"/>
                <a:cs typeface="Times New Roman" panose="02020603050405020304" pitchFamily="18" charset="0"/>
              </a:rPr>
              <a:t>muss das Kleidungsstück  sauber sein und  jedes Jahr mit einem neuen verglichen  werden.</a:t>
            </a:r>
            <a:r>
              <a:rPr lang="fr-FR" altLang="fr-FR" sz="700" dirty="0">
                <a:solidFill>
                  <a:srgbClr val="FF0000"/>
                </a:solidFill>
                <a:ea typeface="Calibri" panose="020F0502020204030204" pitchFamily="34" charset="0"/>
                <a:cs typeface="Times New Roman" panose="02020603050405020304" pitchFamily="18" charset="0"/>
              </a:rPr>
              <a:t> </a:t>
            </a:r>
            <a:r>
              <a:rPr lang="de-DE" altLang="fr-FR" sz="700" dirty="0">
                <a:solidFill>
                  <a:srgbClr val="000000"/>
                </a:solidFill>
                <a:ea typeface="Calibri" panose="020F0502020204030204" pitchFamily="34" charset="0"/>
                <a:cs typeface="Times New Roman" panose="02020603050405020304" pitchFamily="18" charset="0"/>
              </a:rPr>
              <a:t>Achtung, eine Kapuze tragen verringert das  </a:t>
            </a:r>
            <a:r>
              <a:rPr lang="de-DE" altLang="fr-FR" sz="700" dirty="0" err="1">
                <a:solidFill>
                  <a:srgbClr val="000000"/>
                </a:solidFill>
                <a:ea typeface="Calibri" panose="020F0502020204030204" pitchFamily="34" charset="0"/>
                <a:cs typeface="Times New Roman" panose="02020603050405020304" pitchFamily="18" charset="0"/>
              </a:rPr>
              <a:t>Sichtsfeld</a:t>
            </a:r>
            <a:r>
              <a:rPr lang="de-DE" altLang="fr-FR" sz="700" dirty="0">
                <a:solidFill>
                  <a:srgbClr val="000000"/>
                </a:solidFill>
                <a:ea typeface="Calibri" panose="020F0502020204030204" pitchFamily="34" charset="0"/>
                <a:cs typeface="Times New Roman" panose="02020603050405020304" pitchFamily="18" charset="0"/>
              </a:rPr>
              <a:t> und beeinträchtigt das Hören.</a:t>
            </a:r>
            <a:r>
              <a:rPr lang="fr-FR" altLang="fr-FR" sz="700" dirty="0">
                <a:solidFill>
                  <a:srgbClr val="FF0000"/>
                </a:solidFill>
                <a:ea typeface="Calibri" panose="020F0502020204030204" pitchFamily="34" charset="0"/>
                <a:cs typeface="Times New Roman" panose="02020603050405020304" pitchFamily="18" charset="0"/>
              </a:rPr>
              <a:t> </a:t>
            </a:r>
            <a:r>
              <a:rPr lang="de-DE" altLang="fr-FR" sz="700" u="sng" dirty="0">
                <a:solidFill>
                  <a:srgbClr val="000000"/>
                </a:solidFill>
                <a:ea typeface="Calibri" panose="020F0502020204030204" pitchFamily="34" charset="0"/>
                <a:cs typeface="Times New Roman" panose="02020603050405020304" pitchFamily="18" charset="0"/>
              </a:rPr>
              <a:t>Lagerung und Transport :</a:t>
            </a:r>
            <a:r>
              <a:rPr lang="de-DE" altLang="fr-FR" sz="700" dirty="0">
                <a:solidFill>
                  <a:srgbClr val="000000"/>
                </a:solidFill>
                <a:ea typeface="Calibri" panose="020F0502020204030204" pitchFamily="34" charset="0"/>
                <a:cs typeface="Times New Roman" panose="02020603050405020304" pitchFamily="18" charset="0"/>
              </a:rPr>
              <a:t> immer in einem sauberen und trockenen Raum lagern. Nicht in einem Raum  lagern, wo die  Kleidungsstücke direkt dem Sonnenlicht ausgesetzt werden könnten.</a:t>
            </a:r>
            <a:r>
              <a:rPr lang="fr-FR" altLang="fr-FR" sz="700" dirty="0">
                <a:solidFill>
                  <a:srgbClr val="FF0000"/>
                </a:solidFill>
                <a:ea typeface="Calibri" panose="020F0502020204030204" pitchFamily="34" charset="0"/>
                <a:cs typeface="Times New Roman" panose="02020603050405020304" pitchFamily="18" charset="0"/>
              </a:rPr>
              <a:t> </a:t>
            </a:r>
            <a:r>
              <a:rPr lang="de-DE" altLang="fr-FR" sz="700" dirty="0">
                <a:solidFill>
                  <a:srgbClr val="000000"/>
                </a:solidFill>
                <a:ea typeface="Calibri" panose="020F0502020204030204" pitchFamily="34" charset="0"/>
                <a:cs typeface="Times New Roman" panose="02020603050405020304" pitchFamily="18" charset="0"/>
              </a:rPr>
              <a:t>Dieses Kleidungsstück muss befördert werden, so wie es vom Hersteller geliefert wurde. </a:t>
            </a:r>
            <a:r>
              <a:rPr lang="de-DE" altLang="fr-FR" sz="700" u="sng" dirty="0">
                <a:solidFill>
                  <a:srgbClr val="000000"/>
                </a:solidFill>
                <a:ea typeface="Calibri" panose="020F0502020204030204" pitchFamily="34" charset="0"/>
                <a:cs typeface="Times New Roman" panose="02020603050405020304" pitchFamily="18" charset="0"/>
              </a:rPr>
              <a:t>Reparatur :</a:t>
            </a:r>
            <a:r>
              <a:rPr lang="de-DE" altLang="fr-FR" sz="700" dirty="0">
                <a:solidFill>
                  <a:srgbClr val="000000"/>
                </a:solidFill>
                <a:ea typeface="Calibri" panose="020F0502020204030204" pitchFamily="34" charset="0"/>
                <a:cs typeface="Times New Roman" panose="02020603050405020304" pitchFamily="18" charset="0"/>
              </a:rPr>
              <a:t> wenn das Produkt beschädigt wird,  wird es keinen optimalen Schutz nicht </a:t>
            </a:r>
            <a:r>
              <a:rPr lang="de-DE" altLang="fr-FR" sz="700" dirty="0" err="1">
                <a:solidFill>
                  <a:srgbClr val="000000"/>
                </a:solidFill>
                <a:ea typeface="Calibri" panose="020F0502020204030204" pitchFamily="34" charset="0"/>
                <a:cs typeface="Times New Roman" panose="02020603050405020304" pitchFamily="18" charset="0"/>
              </a:rPr>
              <a:t>gewähleisten</a:t>
            </a:r>
            <a:r>
              <a:rPr lang="de-DE" altLang="fr-FR" sz="700" dirty="0">
                <a:solidFill>
                  <a:srgbClr val="000000"/>
                </a:solidFill>
                <a:ea typeface="Calibri" panose="020F0502020204030204" pitchFamily="34" charset="0"/>
                <a:cs typeface="Times New Roman" panose="02020603050405020304" pitchFamily="18" charset="0"/>
              </a:rPr>
              <a:t>. Deshalb muss es sofort repariert oder ersetzt werden. Ein beschädigtes Produkt darf nie benutzt werden.</a:t>
            </a:r>
            <a:r>
              <a:rPr lang="fr-FR" altLang="fr-FR" sz="700" dirty="0">
                <a:solidFill>
                  <a:srgbClr val="FF0000"/>
                </a:solidFill>
                <a:ea typeface="Calibri" panose="020F0502020204030204" pitchFamily="34" charset="0"/>
                <a:cs typeface="Times New Roman" panose="02020603050405020304" pitchFamily="18" charset="0"/>
              </a:rPr>
              <a:t> </a:t>
            </a:r>
            <a:r>
              <a:rPr lang="de-DE" altLang="fr-FR" sz="700" dirty="0">
                <a:solidFill>
                  <a:srgbClr val="000000"/>
                </a:solidFill>
                <a:ea typeface="Calibri" panose="020F0502020204030204" pitchFamily="34" charset="0"/>
                <a:cs typeface="Times New Roman" panose="02020603050405020304" pitchFamily="18" charset="0"/>
              </a:rPr>
              <a:t>Reparatur dieses Produkts ist nur gestatten, wenn seine Eigenschaften nicht beeinträchtigt werden. Falls ein Zweifel besteht,  nehmen Sie bitte Kontakt mit dem unten genannten Hersteller auf, bevor Sie versuchen, das Produkt zu reparieren.</a:t>
            </a:r>
            <a:r>
              <a:rPr lang="fr-FR" altLang="fr-FR" sz="700" dirty="0">
                <a:solidFill>
                  <a:srgbClr val="FF0000"/>
                </a:solidFill>
                <a:ea typeface="Calibri" panose="020F0502020204030204" pitchFamily="34" charset="0"/>
                <a:cs typeface="Times New Roman" panose="02020603050405020304" pitchFamily="18" charset="0"/>
              </a:rPr>
              <a:t> </a:t>
            </a:r>
            <a:r>
              <a:rPr lang="de-DE" altLang="fr-FR" sz="700" dirty="0">
                <a:solidFill>
                  <a:srgbClr val="000000"/>
                </a:solidFill>
                <a:ea typeface="Calibri" panose="020F0502020204030204" pitchFamily="34" charset="0"/>
                <a:cs typeface="Times New Roman" panose="02020603050405020304" pitchFamily="18" charset="0"/>
              </a:rPr>
              <a:t>Nehmen Sie bitte Kontakt mit der Müllentsorgungsfirma auf, die das Kleidungsstück </a:t>
            </a:r>
            <a:r>
              <a:rPr lang="de-DE" altLang="fr-FR" sz="700" dirty="0" err="1">
                <a:solidFill>
                  <a:srgbClr val="000000"/>
                </a:solidFill>
                <a:ea typeface="Calibri" panose="020F0502020204030204" pitchFamily="34" charset="0"/>
                <a:cs typeface="Times New Roman" panose="02020603050405020304" pitchFamily="18" charset="0"/>
              </a:rPr>
              <a:t>ordnungsgemäss</a:t>
            </a:r>
            <a:r>
              <a:rPr lang="de-DE" altLang="fr-FR" sz="700" dirty="0">
                <a:solidFill>
                  <a:srgbClr val="000000"/>
                </a:solidFill>
                <a:ea typeface="Calibri" panose="020F0502020204030204" pitchFamily="34" charset="0"/>
                <a:cs typeface="Times New Roman" panose="02020603050405020304" pitchFamily="18" charset="0"/>
              </a:rPr>
              <a:t> beseitigen wird.</a:t>
            </a:r>
            <a:r>
              <a:rPr lang="fr-FR" altLang="fr-FR" sz="700" dirty="0">
                <a:solidFill>
                  <a:srgbClr val="FF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Achtung</a:t>
            </a:r>
            <a:r>
              <a:rPr lang="fr-FR" altLang="fr-FR" sz="700" dirty="0">
                <a:solidFill>
                  <a:srgbClr val="000000"/>
                </a:solidFill>
                <a:ea typeface="Calibri" panose="020F0502020204030204" pitchFamily="34" charset="0"/>
                <a:cs typeface="Times New Roman" panose="02020603050405020304" pitchFamily="18" charset="0"/>
              </a:rPr>
              <a:t>, die </a:t>
            </a:r>
            <a:r>
              <a:rPr lang="fr-FR" altLang="fr-FR" sz="700" dirty="0" err="1">
                <a:solidFill>
                  <a:srgbClr val="000000"/>
                </a:solidFill>
                <a:ea typeface="Calibri" panose="020F0502020204030204" pitchFamily="34" charset="0"/>
                <a:cs typeface="Times New Roman" panose="02020603050405020304" pitchFamily="18" charset="0"/>
              </a:rPr>
              <a:t>thermische</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Isolierung</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kann</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nach</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Reinigung</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verringert</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werden</a:t>
            </a:r>
            <a:r>
              <a:rPr lang="fr-FR" altLang="fr-FR" sz="700" dirty="0">
                <a:solidFill>
                  <a:srgbClr val="000000"/>
                </a:solidFill>
                <a:ea typeface="Calibri" panose="020F0502020204030204" pitchFamily="34" charset="0"/>
                <a:cs typeface="Times New Roman" panose="02020603050405020304" pitchFamily="18" charset="0"/>
              </a:rPr>
              <a:t>.</a:t>
            </a:r>
            <a:r>
              <a:rPr lang="fr-FR" altLang="fr-FR" sz="700" dirty="0">
                <a:solidFill>
                  <a:srgbClr val="FF0000"/>
                </a:solidFill>
                <a:ea typeface="Calibri" panose="020F0502020204030204" pitchFamily="34" charset="0"/>
                <a:cs typeface="Times New Roman" panose="02020603050405020304" pitchFamily="18" charset="0"/>
              </a:rPr>
              <a:t> </a:t>
            </a:r>
            <a:r>
              <a:rPr lang="de-DE" altLang="fr-FR" sz="700" dirty="0">
                <a:solidFill>
                  <a:srgbClr val="000000"/>
                </a:solidFill>
                <a:ea typeface="Calibri" panose="020F0502020204030204" pitchFamily="34" charset="0"/>
                <a:cs typeface="Times New Roman" panose="02020603050405020304" pitchFamily="18" charset="0"/>
              </a:rPr>
              <a:t>Die thermische Isolierung  und die Benutzungsmindesttemperaturen wurden zusammen mit der Standardunterwäsche  bestimmt (Anlage A von EN 14058). Sie sind nur gültig, wenn das Kleidungsstück  zusammen mit einem anderen getragen wird, dessen thermische Isolierung mindestens gleichwertig ist. Hände, </a:t>
            </a:r>
            <a:r>
              <a:rPr lang="de-DE" altLang="fr-FR" sz="700" dirty="0" err="1">
                <a:solidFill>
                  <a:srgbClr val="000000"/>
                </a:solidFill>
                <a:ea typeface="Calibri" panose="020F0502020204030204" pitchFamily="34" charset="0"/>
                <a:cs typeface="Times New Roman" panose="02020603050405020304" pitchFamily="18" charset="0"/>
              </a:rPr>
              <a:t>Füsse</a:t>
            </a:r>
            <a:r>
              <a:rPr lang="de-DE" altLang="fr-FR" sz="700" dirty="0">
                <a:solidFill>
                  <a:srgbClr val="000000"/>
                </a:solidFill>
                <a:ea typeface="Calibri" panose="020F0502020204030204" pitchFamily="34" charset="0"/>
                <a:cs typeface="Times New Roman" panose="02020603050405020304" pitchFamily="18" charset="0"/>
              </a:rPr>
              <a:t> und Kopf müssen auch entsprechend geschützt werden.</a:t>
            </a:r>
            <a:r>
              <a:rPr lang="fr-FR" altLang="fr-FR" sz="700" dirty="0">
                <a:solidFill>
                  <a:srgbClr val="FF0000"/>
                </a:solidFill>
                <a:ea typeface="Calibri" panose="020F0502020204030204" pitchFamily="34" charset="0"/>
                <a:cs typeface="Times New Roman" panose="02020603050405020304" pitchFamily="18" charset="0"/>
              </a:rPr>
              <a:t> </a:t>
            </a:r>
            <a:r>
              <a:rPr lang="de-DE" altLang="fr-FR" sz="700" dirty="0">
                <a:solidFill>
                  <a:srgbClr val="000000"/>
                </a:solidFill>
                <a:ea typeface="Calibri" panose="020F0502020204030204" pitchFamily="34" charset="0"/>
                <a:cs typeface="Times New Roman" panose="02020603050405020304" pitchFamily="18" charset="0"/>
              </a:rPr>
              <a:t>Diese Werte wurden ohne Wind und bei einer Strahlungstemperatur  bestimmt, die der Raumtemperatur gleicht.</a:t>
            </a:r>
            <a:r>
              <a:rPr lang="fr-FR" altLang="fr-FR" sz="700" dirty="0">
                <a:solidFill>
                  <a:srgbClr val="FF0000"/>
                </a:solidFill>
                <a:ea typeface="Calibri" panose="020F0502020204030204" pitchFamily="34" charset="0"/>
                <a:cs typeface="Times New Roman" panose="02020603050405020304" pitchFamily="18" charset="0"/>
              </a:rPr>
              <a:t> </a:t>
            </a:r>
            <a:r>
              <a:rPr lang="de-DE" altLang="fr-FR" sz="700" dirty="0">
                <a:ea typeface="Calibri" panose="020F0502020204030204" pitchFamily="34" charset="0"/>
                <a:cs typeface="Times New Roman" panose="02020603050405020304" pitchFamily="18" charset="0"/>
              </a:rPr>
              <a:t>Die angegebene maximale Anzahl von Reinigungszyklen ist nicht der einzige Faktor, der für die Lebensdauer des Kleidungsstücks entscheidend ist. Seine Lebensdauer hängt auch von der Nutzung, Pflege und den Lagerungsbedingungen etc. ab. </a:t>
            </a:r>
            <a:r>
              <a:rPr lang="fr-FR" altLang="fr-FR" sz="700" dirty="0">
                <a:ea typeface="Calibri" panose="020F0502020204030204" pitchFamily="34" charset="0"/>
                <a:cs typeface="Times New Roman" panose="02020603050405020304" pitchFamily="18" charset="0"/>
              </a:rPr>
              <a:t>Die CE-</a:t>
            </a:r>
            <a:r>
              <a:rPr lang="fr-FR" altLang="fr-FR" sz="700" dirty="0" err="1">
                <a:ea typeface="Calibri" panose="020F0502020204030204" pitchFamily="34" charset="0"/>
                <a:cs typeface="Times New Roman" panose="02020603050405020304" pitchFamily="18" charset="0"/>
              </a:rPr>
              <a:t>Kennzeichnung</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auf</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diesem</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Gerät</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bedeutet</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dass</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alle</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Spezifikationen</a:t>
            </a:r>
            <a:r>
              <a:rPr lang="fr-FR" altLang="fr-FR" sz="700" dirty="0">
                <a:ea typeface="Calibri" panose="020F0502020204030204" pitchFamily="34" charset="0"/>
                <a:cs typeface="Times New Roman" panose="02020603050405020304" pitchFamily="18" charset="0"/>
              </a:rPr>
              <a:t> der </a:t>
            </a:r>
            <a:r>
              <a:rPr lang="fr-FR" altLang="fr-FR" sz="700" dirty="0" err="1">
                <a:ea typeface="Calibri" panose="020F0502020204030204" pitchFamily="34" charset="0"/>
                <a:cs typeface="Times New Roman" panose="02020603050405020304" pitchFamily="18" charset="0"/>
              </a:rPr>
              <a:t>europäischen</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Richtlinie</a:t>
            </a:r>
            <a:r>
              <a:rPr lang="fr-FR" altLang="fr-FR" sz="700" dirty="0">
                <a:ea typeface="Calibri" panose="020F0502020204030204" pitchFamily="34" charset="0"/>
                <a:cs typeface="Times New Roman" panose="02020603050405020304" pitchFamily="18" charset="0"/>
              </a:rPr>
              <a:t> 2016/425 </a:t>
            </a:r>
            <a:r>
              <a:rPr lang="fr-FR" altLang="fr-FR" sz="700" dirty="0" err="1">
                <a:ea typeface="Calibri" panose="020F0502020204030204" pitchFamily="34" charset="0"/>
                <a:cs typeface="Times New Roman" panose="02020603050405020304" pitchFamily="18" charset="0"/>
              </a:rPr>
              <a:t>eingehalten</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wurden</a:t>
            </a:r>
            <a:r>
              <a:rPr lang="fr-FR" altLang="fr-FR" sz="700" dirty="0">
                <a:ea typeface="Calibri" panose="020F0502020204030204" pitchFamily="34" charset="0"/>
                <a:cs typeface="Times New Roman" panose="02020603050405020304" pitchFamily="18" charset="0"/>
              </a:rPr>
              <a:t>. </a:t>
            </a:r>
            <a:r>
              <a:rPr lang="de-DE" altLang="fr-FR" sz="700" dirty="0">
                <a:ea typeface="Calibri" panose="020F0502020204030204" pitchFamily="34" charset="0"/>
                <a:cs typeface="Times New Roman" panose="02020603050405020304" pitchFamily="18" charset="0"/>
              </a:rPr>
              <a:t>Die Konformitätserklärung finden Sie auf unserer Webseite: **</a:t>
            </a:r>
          </a:p>
          <a:p>
            <a:pPr eaLnBrk="1" hangingPunct="1">
              <a:lnSpc>
                <a:spcPct val="80000"/>
              </a:lnSpc>
              <a:buFontTx/>
              <a:buNone/>
            </a:pPr>
            <a:endParaRPr lang="fr-FR" altLang="fr-FR" sz="700" dirty="0">
              <a:solidFill>
                <a:srgbClr val="FF0000"/>
              </a:solidFill>
              <a:ea typeface="Calibri" panose="020F0502020204030204" pitchFamily="34" charset="0"/>
              <a:cs typeface="Times New Roman" panose="02020603050405020304" pitchFamily="18" charset="0"/>
            </a:endParaRPr>
          </a:p>
        </p:txBody>
      </p:sp>
      <p:sp>
        <p:nvSpPr>
          <p:cNvPr id="3075" name="Rectangle 15"/>
          <p:cNvSpPr>
            <a:spLocks noChangeArrowheads="1"/>
          </p:cNvSpPr>
          <p:nvPr/>
        </p:nvSpPr>
        <p:spPr bwMode="auto">
          <a:xfrm>
            <a:off x="115888" y="1749425"/>
            <a:ext cx="6626225" cy="133985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fr-FR" altLang="fr-FR" sz="700" u="sng" dirty="0">
                <a:solidFill>
                  <a:srgbClr val="000000"/>
                </a:solidFill>
                <a:ea typeface="Calibri" panose="020F0502020204030204" pitchFamily="34" charset="0"/>
                <a:cs typeface="Times New Roman" panose="02020603050405020304" pitchFamily="18" charset="0"/>
              </a:rPr>
              <a:t>FABRIC</a:t>
            </a:r>
            <a:r>
              <a:rPr lang="fr-FR" altLang="fr-FR" sz="700" dirty="0">
                <a:ea typeface="Calibri" panose="020F0502020204030204" pitchFamily="34" charset="0"/>
                <a:cs typeface="Times New Roman" panose="02020603050405020304" pitchFamily="18" charset="0"/>
              </a:rPr>
              <a:t> polyester </a:t>
            </a:r>
            <a:r>
              <a:rPr lang="fr-FR" altLang="fr-FR" sz="700" dirty="0" err="1">
                <a:ea typeface="Calibri" panose="020F0502020204030204" pitchFamily="34" charset="0"/>
                <a:cs typeface="Times New Roman" panose="02020603050405020304" pitchFamily="18" charset="0"/>
              </a:rPr>
              <a:t>coated</a:t>
            </a:r>
            <a:r>
              <a:rPr lang="fr-FR" altLang="fr-FR" sz="700" dirty="0">
                <a:ea typeface="Calibri" panose="020F0502020204030204" pitchFamily="34" charset="0"/>
                <a:cs typeface="Times New Roman" panose="02020603050405020304" pitchFamily="18" charset="0"/>
              </a:rPr>
              <a:t> PU</a:t>
            </a:r>
            <a:endParaRPr lang="fr-FR" altLang="fr-FR" sz="700" u="sng" dirty="0">
              <a:solidFill>
                <a:srgbClr val="FF0000"/>
              </a:solidFill>
              <a:ea typeface="Calibri" panose="020F0502020204030204" pitchFamily="34" charset="0"/>
              <a:cs typeface="Times New Roman" panose="02020603050405020304" pitchFamily="18" charset="0"/>
            </a:endParaRPr>
          </a:p>
          <a:p>
            <a:pPr eaLnBrk="1" hangingPunct="1">
              <a:lnSpc>
                <a:spcPct val="80000"/>
              </a:lnSpc>
              <a:buFontTx/>
              <a:buNone/>
            </a:pPr>
            <a:r>
              <a:rPr lang="en-GB" altLang="fr-FR" sz="700" u="sng" dirty="0">
                <a:solidFill>
                  <a:srgbClr val="000000"/>
                </a:solidFill>
                <a:ea typeface="Calibri" panose="020F0502020204030204" pitchFamily="34" charset="0"/>
                <a:cs typeface="Times New Roman" panose="02020603050405020304" pitchFamily="18" charset="0"/>
              </a:rPr>
              <a:t>Limitations of use</a:t>
            </a:r>
            <a:r>
              <a:rPr lang="en-GB" altLang="fr-FR" sz="700" dirty="0">
                <a:solidFill>
                  <a:srgbClr val="000000"/>
                </a:solidFill>
                <a:ea typeface="Calibri" panose="020F0502020204030204" pitchFamily="34" charset="0"/>
                <a:cs typeface="Times New Roman" panose="02020603050405020304" pitchFamily="18" charset="0"/>
              </a:rPr>
              <a:t>. This Garment is a High-visibility garment.</a:t>
            </a:r>
            <a:r>
              <a:rPr lang="fr-FR" altLang="fr-FR" sz="700" u="sng" dirty="0">
                <a:solidFill>
                  <a:srgbClr val="FF0000"/>
                </a:solidFill>
                <a:ea typeface="Calibri" panose="020F0502020204030204" pitchFamily="34" charset="0"/>
                <a:cs typeface="Times New Roman" panose="02020603050405020304" pitchFamily="18" charset="0"/>
              </a:rPr>
              <a:t> </a:t>
            </a:r>
            <a:r>
              <a:rPr lang="en-GB" altLang="fr-FR" sz="700" dirty="0">
                <a:solidFill>
                  <a:srgbClr val="000000"/>
                </a:solidFill>
                <a:ea typeface="Calibri" panose="020F0502020204030204" pitchFamily="34" charset="0"/>
                <a:cs typeface="Times New Roman" panose="02020603050405020304" pitchFamily="18" charset="0"/>
              </a:rPr>
              <a:t>Always wear the garment fastened at all times and uncovered by other garments.</a:t>
            </a:r>
            <a:r>
              <a:rPr lang="fr-FR" altLang="fr-FR" sz="700" dirty="0">
                <a:solidFill>
                  <a:srgbClr val="FF0000"/>
                </a:solidFill>
                <a:ea typeface="Calibri" panose="020F0502020204030204" pitchFamily="34" charset="0"/>
                <a:cs typeface="Times New Roman" panose="02020603050405020304" pitchFamily="18" charset="0"/>
              </a:rPr>
              <a:t> </a:t>
            </a:r>
            <a:r>
              <a:rPr lang="en-GB" altLang="fr-FR" sz="700" dirty="0">
                <a:solidFill>
                  <a:srgbClr val="000000"/>
                </a:solidFill>
                <a:ea typeface="Calibri" panose="020F0502020204030204" pitchFamily="34" charset="0"/>
                <a:cs typeface="Times New Roman" panose="02020603050405020304" pitchFamily="18" charset="0"/>
              </a:rPr>
              <a:t>To ensure </a:t>
            </a:r>
          </a:p>
          <a:p>
            <a:pPr eaLnBrk="1" hangingPunct="1">
              <a:lnSpc>
                <a:spcPct val="80000"/>
              </a:lnSpc>
              <a:buFontTx/>
              <a:buNone/>
            </a:pPr>
            <a:r>
              <a:rPr lang="en-GB" altLang="fr-FR" sz="700" dirty="0">
                <a:solidFill>
                  <a:srgbClr val="000000"/>
                </a:solidFill>
                <a:ea typeface="Calibri" panose="020F0502020204030204" pitchFamily="34" charset="0"/>
                <a:cs typeface="Times New Roman" panose="02020603050405020304" pitchFamily="18" charset="0"/>
              </a:rPr>
              <a:t>optimum </a:t>
            </a:r>
            <a:r>
              <a:rPr lang="en-US" altLang="fr-FR" sz="700" dirty="0">
                <a:solidFill>
                  <a:srgbClr val="000000"/>
                </a:solidFill>
                <a:ea typeface="Calibri" panose="020F0502020204030204" pitchFamily="34" charset="0"/>
                <a:cs typeface="Times New Roman" panose="02020603050405020304" pitchFamily="18" charset="0"/>
              </a:rPr>
              <a:t>conspicuity </a:t>
            </a:r>
            <a:r>
              <a:rPr lang="en-GB" altLang="fr-FR" sz="700" dirty="0">
                <a:solidFill>
                  <a:srgbClr val="000000"/>
                </a:solidFill>
                <a:ea typeface="Calibri" panose="020F0502020204030204" pitchFamily="34" charset="0"/>
                <a:cs typeface="Times New Roman" panose="02020603050405020304" pitchFamily="18" charset="0"/>
              </a:rPr>
              <a:t>this garment must be kept clean and regular comparisons are </a:t>
            </a:r>
            <a:r>
              <a:rPr lang="en-US" altLang="fr-FR" sz="700" dirty="0">
                <a:solidFill>
                  <a:srgbClr val="000000"/>
                </a:solidFill>
                <a:ea typeface="Calibri" panose="020F0502020204030204" pitchFamily="34" charset="0"/>
                <a:cs typeface="Times New Roman" panose="02020603050405020304" pitchFamily="18" charset="0"/>
              </a:rPr>
              <a:t>recommended against a new garment. </a:t>
            </a:r>
            <a:r>
              <a:rPr lang="en-GB" altLang="fr-FR" sz="700" dirty="0">
                <a:solidFill>
                  <a:srgbClr val="000000"/>
                </a:solidFill>
                <a:ea typeface="Calibri" panose="020F0502020204030204" pitchFamily="34" charset="0"/>
                <a:cs typeface="Times New Roman" panose="02020603050405020304" pitchFamily="18" charset="0"/>
              </a:rPr>
              <a:t>Warning: Hearing and peripheral vision may be impaired when wearing the hood.</a:t>
            </a:r>
            <a:r>
              <a:rPr lang="en-GB" altLang="fr-FR" sz="700" dirty="0">
                <a:solidFill>
                  <a:srgbClr val="FF0000"/>
                </a:solidFill>
                <a:ea typeface="Calibri" panose="020F0502020204030204" pitchFamily="34" charset="0"/>
                <a:cs typeface="Times New Roman" panose="02020603050405020304" pitchFamily="18" charset="0"/>
              </a:rPr>
              <a:t> </a:t>
            </a:r>
            <a:r>
              <a:rPr lang="en-GB" altLang="fr-FR" sz="700" u="sng" dirty="0">
                <a:solidFill>
                  <a:srgbClr val="000000"/>
                </a:solidFill>
                <a:ea typeface="Calibri" panose="020F0502020204030204" pitchFamily="34" charset="0"/>
                <a:cs typeface="Times New Roman" panose="02020603050405020304" pitchFamily="18" charset="0"/>
              </a:rPr>
              <a:t>Storage &amp; Transportation: </a:t>
            </a:r>
            <a:r>
              <a:rPr lang="en-GB" altLang="fr-FR" sz="700" dirty="0">
                <a:solidFill>
                  <a:srgbClr val="000000"/>
                </a:solidFill>
                <a:ea typeface="Calibri" panose="020F0502020204030204" pitchFamily="34" charset="0"/>
                <a:cs typeface="Times New Roman" panose="02020603050405020304" pitchFamily="18" charset="0"/>
              </a:rPr>
              <a:t>Always store in clean, dry conditions.</a:t>
            </a:r>
            <a:r>
              <a:rPr lang="en-GB" altLang="fr-FR" sz="700" u="sng" dirty="0">
                <a:solidFill>
                  <a:srgbClr val="FF0000"/>
                </a:solidFill>
                <a:ea typeface="Calibri" panose="020F0502020204030204" pitchFamily="34" charset="0"/>
                <a:cs typeface="Times New Roman" panose="02020603050405020304" pitchFamily="18" charset="0"/>
              </a:rPr>
              <a:t> </a:t>
            </a:r>
            <a:r>
              <a:rPr lang="en-GB" altLang="fr-FR" sz="700" dirty="0">
                <a:solidFill>
                  <a:srgbClr val="000000"/>
                </a:solidFill>
                <a:ea typeface="Calibri" panose="020F0502020204030204" pitchFamily="34" charset="0"/>
                <a:cs typeface="Times New Roman" panose="02020603050405020304" pitchFamily="18" charset="0"/>
              </a:rPr>
              <a:t>Do NOT store in places subject to direct, strong sunlight.</a:t>
            </a:r>
            <a:r>
              <a:rPr lang="fr-FR" altLang="fr-FR" sz="700" dirty="0">
                <a:solidFill>
                  <a:srgbClr val="FF0000"/>
                </a:solidFill>
                <a:ea typeface="Calibri" panose="020F0502020204030204" pitchFamily="34" charset="0"/>
                <a:cs typeface="Times New Roman" panose="02020603050405020304" pitchFamily="18" charset="0"/>
              </a:rPr>
              <a:t> </a:t>
            </a:r>
            <a:r>
              <a:rPr lang="en-GB" altLang="fr-FR" sz="700" dirty="0">
                <a:solidFill>
                  <a:srgbClr val="000000"/>
                </a:solidFill>
                <a:ea typeface="Calibri" panose="020F0502020204030204" pitchFamily="34" charset="0"/>
                <a:cs typeface="Times New Roman" panose="02020603050405020304" pitchFamily="18" charset="0"/>
              </a:rPr>
              <a:t>This garment is suitable for transportations as supplied by the manufacturer.</a:t>
            </a:r>
            <a:r>
              <a:rPr lang="en-GB" altLang="fr-FR" sz="700" dirty="0">
                <a:solidFill>
                  <a:srgbClr val="FF0000"/>
                </a:solidFill>
                <a:ea typeface="Calibri" panose="020F0502020204030204" pitchFamily="34" charset="0"/>
                <a:cs typeface="Times New Roman" panose="02020603050405020304" pitchFamily="18" charset="0"/>
              </a:rPr>
              <a:t> </a:t>
            </a:r>
            <a:r>
              <a:rPr lang="en-GB" altLang="fr-FR" sz="700" u="sng" dirty="0">
                <a:solidFill>
                  <a:srgbClr val="000000"/>
                </a:solidFill>
                <a:ea typeface="Calibri" panose="020F0502020204030204" pitchFamily="34" charset="0"/>
                <a:cs typeface="Times New Roman" panose="02020603050405020304" pitchFamily="18" charset="0"/>
              </a:rPr>
              <a:t>REPAIR</a:t>
            </a:r>
            <a:r>
              <a:rPr lang="en-GB" altLang="fr-FR" sz="700" dirty="0">
                <a:solidFill>
                  <a:srgbClr val="000000"/>
                </a:solidFill>
                <a:ea typeface="Calibri" panose="020F0502020204030204" pitchFamily="34" charset="0"/>
                <a:cs typeface="Times New Roman" panose="02020603050405020304" pitchFamily="18" charset="0"/>
              </a:rPr>
              <a:t>: If the product becomes damaged, it will NOT provide the optimum level of protection, and therefore should be immediately either replaced or repaired.</a:t>
            </a:r>
            <a:r>
              <a:rPr lang="en-GB" altLang="fr-FR" sz="700" u="sng" dirty="0">
                <a:solidFill>
                  <a:srgbClr val="FF0000"/>
                </a:solidFill>
                <a:ea typeface="Calibri" panose="020F0502020204030204" pitchFamily="34" charset="0"/>
                <a:cs typeface="Times New Roman" panose="02020603050405020304" pitchFamily="18" charset="0"/>
              </a:rPr>
              <a:t> </a:t>
            </a:r>
            <a:r>
              <a:rPr lang="en-GB" altLang="fr-FR" sz="700" dirty="0">
                <a:solidFill>
                  <a:srgbClr val="000000"/>
                </a:solidFill>
                <a:ea typeface="Calibri" panose="020F0502020204030204" pitchFamily="34" charset="0"/>
                <a:cs typeface="Times New Roman" panose="02020603050405020304" pitchFamily="18" charset="0"/>
              </a:rPr>
              <a:t>Never use the damaged product.</a:t>
            </a:r>
            <a:r>
              <a:rPr lang="fr-FR" altLang="fr-FR" sz="700" dirty="0">
                <a:solidFill>
                  <a:srgbClr val="FF0000"/>
                </a:solidFill>
                <a:ea typeface="Calibri" panose="020F0502020204030204" pitchFamily="34" charset="0"/>
                <a:cs typeface="Times New Roman" panose="02020603050405020304" pitchFamily="18" charset="0"/>
              </a:rPr>
              <a:t> </a:t>
            </a:r>
            <a:r>
              <a:rPr lang="en-GB" altLang="fr-FR" sz="700" dirty="0">
                <a:solidFill>
                  <a:srgbClr val="000000"/>
                </a:solidFill>
                <a:ea typeface="Calibri" panose="020F0502020204030204" pitchFamily="34" charset="0"/>
                <a:cs typeface="Times New Roman" panose="02020603050405020304" pitchFamily="18" charset="0"/>
              </a:rPr>
              <a:t>Repair of this product is permitted, provided that it does not affect the jacket’s norms </a:t>
            </a:r>
            <a:r>
              <a:rPr lang="en-GB" altLang="fr-FR" sz="700" dirty="0">
                <a:ea typeface="Calibri" panose="020F0502020204030204" pitchFamily="34" charset="0"/>
                <a:cs typeface="Times New Roman" panose="02020603050405020304" pitchFamily="18" charset="0"/>
              </a:rPr>
              <a:t>requirement.</a:t>
            </a:r>
            <a:r>
              <a:rPr lang="fr-FR" altLang="fr-FR" sz="700" dirty="0">
                <a:ea typeface="Calibri" panose="020F0502020204030204" pitchFamily="34" charset="0"/>
                <a:cs typeface="Times New Roman" panose="02020603050405020304" pitchFamily="18" charset="0"/>
              </a:rPr>
              <a:t> </a:t>
            </a:r>
            <a:r>
              <a:rPr lang="en-GB" altLang="fr-FR" sz="700" dirty="0">
                <a:ea typeface="Calibri" panose="020F0502020204030204" pitchFamily="34" charset="0"/>
                <a:cs typeface="Times New Roman" panose="02020603050405020304" pitchFamily="18" charset="0"/>
              </a:rPr>
              <a:t>If any doubt, always consult the manufacturer before attempting a repair.</a:t>
            </a:r>
            <a:r>
              <a:rPr lang="fr-FR" altLang="fr-FR" sz="700" dirty="0">
                <a:ea typeface="Calibri" panose="020F0502020204030204" pitchFamily="34" charset="0"/>
                <a:cs typeface="Times New Roman" panose="02020603050405020304" pitchFamily="18" charset="0"/>
              </a:rPr>
              <a:t> C</a:t>
            </a:r>
            <a:r>
              <a:rPr lang="en-GB" altLang="fr-FR" sz="700" dirty="0" err="1">
                <a:ea typeface="Calibri" panose="020F0502020204030204" pitchFamily="34" charset="0"/>
                <a:cs typeface="Times New Roman" panose="02020603050405020304" pitchFamily="18" charset="0"/>
              </a:rPr>
              <a:t>ontact</a:t>
            </a:r>
            <a:r>
              <a:rPr lang="en-GB" altLang="fr-FR" sz="700" dirty="0">
                <a:ea typeface="Calibri" panose="020F0502020204030204" pitchFamily="34" charset="0"/>
                <a:cs typeface="Times New Roman" panose="02020603050405020304" pitchFamily="18" charset="0"/>
              </a:rPr>
              <a:t> your waste provider for a correct disposal of the garment.</a:t>
            </a:r>
            <a:r>
              <a:rPr lang="fr-FR" altLang="fr-FR" sz="700" dirty="0">
                <a:ea typeface="Calibri" panose="020F0502020204030204" pitchFamily="34" charset="0"/>
                <a:cs typeface="Times New Roman" panose="02020603050405020304" pitchFamily="18" charset="0"/>
              </a:rPr>
              <a:t> </a:t>
            </a:r>
            <a:r>
              <a:rPr lang="en-GB" altLang="fr-FR" sz="700" dirty="0">
                <a:solidFill>
                  <a:srgbClr val="000000"/>
                </a:solidFill>
                <a:ea typeface="Calibri" panose="020F0502020204030204" pitchFamily="34" charset="0"/>
                <a:cs typeface="Times New Roman" panose="02020603050405020304" pitchFamily="18" charset="0"/>
              </a:rPr>
              <a:t>Thermal insulation can decrease after washing process.</a:t>
            </a:r>
            <a:r>
              <a:rPr lang="fr-FR" altLang="fr-FR" sz="700" dirty="0">
                <a:solidFill>
                  <a:srgbClr val="FF0000"/>
                </a:solidFill>
                <a:ea typeface="Calibri" panose="020F0502020204030204" pitchFamily="34" charset="0"/>
                <a:cs typeface="Times New Roman" panose="02020603050405020304" pitchFamily="18" charset="0"/>
              </a:rPr>
              <a:t> </a:t>
            </a:r>
            <a:r>
              <a:rPr lang="en-GB" altLang="fr-FR" sz="700" dirty="0">
                <a:solidFill>
                  <a:srgbClr val="000000"/>
                </a:solidFill>
                <a:ea typeface="Calibri" panose="020F0502020204030204" pitchFamily="34" charset="0"/>
                <a:cs typeface="Times New Roman" panose="02020603050405020304" pitchFamily="18" charset="0"/>
              </a:rPr>
              <a:t>The thermal insulation and the minimal temperatures have been determine in combination with a standard undergarment (Annex A EN 14058).</a:t>
            </a:r>
            <a:r>
              <a:rPr lang="fr-FR" altLang="fr-FR" sz="700" dirty="0">
                <a:solidFill>
                  <a:srgbClr val="FF0000"/>
                </a:solidFill>
                <a:ea typeface="Calibri" panose="020F0502020204030204" pitchFamily="34" charset="0"/>
                <a:cs typeface="Times New Roman" panose="02020603050405020304" pitchFamily="18" charset="0"/>
              </a:rPr>
              <a:t> </a:t>
            </a:r>
            <a:r>
              <a:rPr lang="fr-FR" altLang="fr-FR" sz="700" dirty="0">
                <a:ea typeface="Calibri" panose="020F0502020204030204" pitchFamily="34" charset="0"/>
                <a:cs typeface="Times New Roman" panose="02020603050405020304" pitchFamily="18" charset="0"/>
              </a:rPr>
              <a:t>T</a:t>
            </a:r>
            <a:r>
              <a:rPr lang="en-GB" altLang="fr-FR" sz="700" dirty="0">
                <a:solidFill>
                  <a:srgbClr val="000000"/>
                </a:solidFill>
                <a:ea typeface="Calibri" panose="020F0502020204030204" pitchFamily="34" charset="0"/>
                <a:cs typeface="Times New Roman" panose="02020603050405020304" pitchFamily="18" charset="0"/>
              </a:rPr>
              <a:t>here are valid only if the garment is worn in combination with a garment of equal thermal insulation at least.</a:t>
            </a:r>
            <a:r>
              <a:rPr lang="en-GB" altLang="fr-FR" sz="700" dirty="0">
                <a:solidFill>
                  <a:srgbClr val="FF0000"/>
                </a:solidFill>
                <a:ea typeface="Calibri" panose="020F0502020204030204" pitchFamily="34" charset="0"/>
                <a:cs typeface="Times New Roman" panose="02020603050405020304" pitchFamily="18" charset="0"/>
              </a:rPr>
              <a:t> </a:t>
            </a:r>
            <a:r>
              <a:rPr lang="en-GB" altLang="fr-FR" sz="700" dirty="0">
                <a:solidFill>
                  <a:srgbClr val="000000"/>
                </a:solidFill>
                <a:ea typeface="Calibri" panose="020F0502020204030204" pitchFamily="34" charset="0"/>
                <a:cs typeface="Times New Roman" panose="02020603050405020304" pitchFamily="18" charset="0"/>
              </a:rPr>
              <a:t>An appropriate protection must be provided locally, for the hands, the foot and the</a:t>
            </a:r>
            <a:r>
              <a:rPr lang="en-GB" altLang="fr-FR" sz="700" dirty="0">
                <a:solidFill>
                  <a:srgbClr val="FF0000"/>
                </a:solidFill>
                <a:ea typeface="Calibri" panose="020F0502020204030204" pitchFamily="34" charset="0"/>
                <a:cs typeface="Times New Roman" panose="02020603050405020304" pitchFamily="18" charset="0"/>
              </a:rPr>
              <a:t> </a:t>
            </a:r>
            <a:r>
              <a:rPr lang="en-GB" altLang="fr-FR" sz="700" dirty="0">
                <a:ea typeface="Calibri" panose="020F0502020204030204" pitchFamily="34" charset="0"/>
                <a:cs typeface="Times New Roman" panose="02020603050405020304" pitchFamily="18" charset="0"/>
              </a:rPr>
              <a:t>head. T</a:t>
            </a:r>
            <a:r>
              <a:rPr lang="en-GB" altLang="fr-FR" sz="700" dirty="0">
                <a:solidFill>
                  <a:srgbClr val="000000"/>
                </a:solidFill>
                <a:ea typeface="Calibri" panose="020F0502020204030204" pitchFamily="34" charset="0"/>
                <a:cs typeface="Times New Roman" panose="02020603050405020304" pitchFamily="18" charset="0"/>
              </a:rPr>
              <a:t>hese results have be determined without wind and at a radiation temperature equal to the room temperature.</a:t>
            </a:r>
            <a:r>
              <a:rPr lang="en-GB" altLang="fr-FR" sz="700" dirty="0">
                <a:solidFill>
                  <a:srgbClr val="FF0000"/>
                </a:solidFill>
                <a:ea typeface="Calibri" panose="020F0502020204030204" pitchFamily="34" charset="0"/>
                <a:cs typeface="Times New Roman" panose="02020603050405020304" pitchFamily="18" charset="0"/>
              </a:rPr>
              <a:t> </a:t>
            </a:r>
            <a:r>
              <a:rPr lang="en-US" altLang="fr-FR" sz="700" dirty="0">
                <a:solidFill>
                  <a:srgbClr val="000000"/>
                </a:solidFill>
                <a:cs typeface="Times New Roman" panose="02020603050405020304" pitchFamily="18" charset="0"/>
              </a:rPr>
              <a:t>The minimum temperatures in degrees Celsius for wear times of 8 hours and 1 hour are shown in Table 2 where </a:t>
            </a:r>
            <a:r>
              <a:rPr lang="en-US" altLang="fr-FR" sz="700" dirty="0" err="1">
                <a:solidFill>
                  <a:srgbClr val="000000"/>
                </a:solidFill>
                <a:cs typeface="Times New Roman" panose="02020603050405020304" pitchFamily="18" charset="0"/>
              </a:rPr>
              <a:t>Va</a:t>
            </a:r>
            <a:r>
              <a:rPr lang="en-US" altLang="fr-FR" sz="700" dirty="0">
                <a:solidFill>
                  <a:srgbClr val="000000"/>
                </a:solidFill>
                <a:cs typeface="Times New Roman" panose="02020603050405020304" pitchFamily="18" charset="0"/>
              </a:rPr>
              <a:t> represents the wind velocity  the wearer is exposed to. </a:t>
            </a:r>
            <a:r>
              <a:rPr lang="en-US" altLang="fr-FR" sz="700" dirty="0">
                <a:ea typeface="Calibri" panose="020F0502020204030204" pitchFamily="34" charset="0"/>
                <a:cs typeface="Times New Roman" panose="02020603050405020304" pitchFamily="18" charset="0"/>
              </a:rPr>
              <a:t>The maximal washing cycle mentioned is not the only factor linked with the garment’s life time. Its life time also depends of its using, its cleaning, stockage conditions… The CE mark on the product represents that it meets the requirements of the European regulation 2016/425</a:t>
            </a:r>
            <a:r>
              <a:rPr lang="fr-FR" altLang="fr-FR" sz="700" dirty="0">
                <a:ea typeface="Calibri" panose="020F0502020204030204" pitchFamily="34" charset="0"/>
                <a:cs typeface="Times New Roman" panose="02020603050405020304" pitchFamily="18" charset="0"/>
              </a:rPr>
              <a:t>. </a:t>
            </a:r>
            <a:r>
              <a:rPr lang="en-US" altLang="fr-FR" sz="700" dirty="0">
                <a:ea typeface="Calibri" panose="020F0502020204030204" pitchFamily="34" charset="0"/>
                <a:cs typeface="Times New Roman" panose="02020603050405020304" pitchFamily="18" charset="0"/>
              </a:rPr>
              <a:t>The declaration of conformity is available on the web site : see **.</a:t>
            </a:r>
          </a:p>
          <a:p>
            <a:pPr eaLnBrk="1" hangingPunct="1">
              <a:lnSpc>
                <a:spcPct val="80000"/>
              </a:lnSpc>
              <a:buFontTx/>
              <a:buNone/>
            </a:pPr>
            <a:endParaRPr lang="fr-FR" altLang="fr-FR" sz="700" dirty="0">
              <a:solidFill>
                <a:srgbClr val="FF0000"/>
              </a:solidFill>
              <a:ea typeface="Calibri" panose="020F0502020204030204" pitchFamily="34" charset="0"/>
              <a:cs typeface="Times New Roman" panose="02020603050405020304" pitchFamily="18" charset="0"/>
            </a:endParaRPr>
          </a:p>
        </p:txBody>
      </p:sp>
      <p:sp>
        <p:nvSpPr>
          <p:cNvPr id="3076" name="Rectangle 17"/>
          <p:cNvSpPr>
            <a:spLocks noChangeArrowheads="1"/>
          </p:cNvSpPr>
          <p:nvPr/>
        </p:nvSpPr>
        <p:spPr bwMode="auto">
          <a:xfrm>
            <a:off x="115888" y="3089276"/>
            <a:ext cx="6626225" cy="16081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fr-FR" altLang="fr-FR" sz="700" dirty="0">
                <a:ea typeface="Calibri" panose="020F0502020204030204" pitchFamily="34" charset="0"/>
                <a:cs typeface="Times New Roman" panose="02020603050405020304" pitchFamily="18" charset="0"/>
              </a:rPr>
              <a:t>ALAPANYAG : </a:t>
            </a:r>
            <a:r>
              <a:rPr lang="hu-HU" altLang="fr-FR" sz="700" dirty="0">
                <a:ea typeface="Calibri" panose="020F0502020204030204" pitchFamily="34" charset="0"/>
                <a:cs typeface="Times New Roman" panose="02020603050405020304" pitchFamily="18" charset="0"/>
              </a:rPr>
              <a:t>PU-bevonatú poliészter</a:t>
            </a:r>
            <a:endParaRPr lang="fr-FR" altLang="fr-FR" sz="700" dirty="0">
              <a:ea typeface="Calibri" panose="020F0502020204030204" pitchFamily="34" charset="0"/>
              <a:cs typeface="Times New Roman" panose="02020603050405020304" pitchFamily="18" charset="0"/>
            </a:endParaRPr>
          </a:p>
          <a:p>
            <a:pPr eaLnBrk="1" hangingPunct="1">
              <a:spcBef>
                <a:spcPct val="0"/>
              </a:spcBef>
              <a:buFontTx/>
              <a:buNone/>
            </a:pPr>
            <a:r>
              <a:rPr lang="fr-FR" altLang="fr-FR" sz="700" dirty="0" err="1">
                <a:ea typeface="Calibri" panose="020F0502020204030204" pitchFamily="34" charset="0"/>
                <a:cs typeface="Times New Roman" panose="02020603050405020304" pitchFamily="18" charset="0"/>
              </a:rPr>
              <a:t>Használhatóság</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korlátai</a:t>
            </a:r>
            <a:r>
              <a:rPr lang="fr-FR" altLang="fr-FR" sz="700" dirty="0">
                <a:ea typeface="Calibri" panose="020F0502020204030204" pitchFamily="34" charset="0"/>
                <a:cs typeface="Times New Roman" panose="02020603050405020304" pitchFamily="18" charset="0"/>
              </a:rPr>
              <a:t> :  </a:t>
            </a:r>
            <a:r>
              <a:rPr lang="fr-FR" altLang="fr-FR" sz="700" dirty="0" err="1">
                <a:ea typeface="Calibri" panose="020F0502020204030204" pitchFamily="34" charset="0"/>
                <a:cs typeface="Times New Roman" panose="02020603050405020304" pitchFamily="18" charset="0"/>
              </a:rPr>
              <a:t>Ez</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egy</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jó</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láthatóságot</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biztosító</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védőruha</a:t>
            </a:r>
            <a:r>
              <a:rPr lang="fr-FR" altLang="fr-FR" sz="700" dirty="0">
                <a:ea typeface="Calibri" panose="020F0502020204030204" pitchFamily="34" charset="0"/>
                <a:cs typeface="Times New Roman" panose="02020603050405020304" pitchFamily="18" charset="0"/>
              </a:rPr>
              <a:t>. </a:t>
            </a:r>
            <a:r>
              <a:rPr lang="hu-HU" altLang="fr-FR" sz="700" dirty="0">
                <a:ea typeface="Calibri" panose="020F0502020204030204" pitchFamily="34" charset="0"/>
                <a:cs typeface="Times New Roman" panose="02020603050405020304" pitchFamily="18" charset="0"/>
              </a:rPr>
              <a:t>A védőruhát mindig zártan, a felsőruházat felett, mással nem eltakarva viseljük</a:t>
            </a:r>
            <a:r>
              <a:rPr lang="fr-FR" altLang="fr-FR" sz="700" dirty="0">
                <a:ea typeface="Calibri" panose="020F0502020204030204" pitchFamily="34" charset="0"/>
                <a:cs typeface="Times New Roman" panose="02020603050405020304" pitchFamily="18" charset="0"/>
              </a:rPr>
              <a:t>. </a:t>
            </a:r>
            <a:r>
              <a:rPr lang="hu-HU" altLang="fr-FR" sz="700" dirty="0">
                <a:ea typeface="Calibri" panose="020F0502020204030204" pitchFamily="34" charset="0"/>
                <a:cs typeface="Times New Roman" panose="02020603050405020304" pitchFamily="18" charset="0"/>
              </a:rPr>
              <a:t>Azért, </a:t>
            </a:r>
            <a:endParaRPr lang="fr-FR" altLang="fr-FR" sz="700" dirty="0">
              <a:ea typeface="Calibri" panose="020F0502020204030204" pitchFamily="34" charset="0"/>
              <a:cs typeface="Times New Roman" panose="02020603050405020304" pitchFamily="18" charset="0"/>
            </a:endParaRPr>
          </a:p>
          <a:p>
            <a:pPr eaLnBrk="1" hangingPunct="1">
              <a:spcBef>
                <a:spcPct val="0"/>
              </a:spcBef>
              <a:buFontTx/>
              <a:buNone/>
            </a:pPr>
            <a:r>
              <a:rPr lang="hu-HU" altLang="fr-FR" sz="700" dirty="0">
                <a:ea typeface="Calibri" panose="020F0502020204030204" pitchFamily="34" charset="0"/>
                <a:cs typeface="Times New Roman" panose="02020603050405020304" pitchFamily="18" charset="0"/>
              </a:rPr>
              <a:t>hogy biztosítani tudjuk az eszköz optimális láthatóságát, megfelelő védelmi képességét, mindig tartsuk tisztán és ennek megállapítására ajánlott rendszeresen összehasonlítani egy teljesen új állapotban lévő védőruhával.</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Figyelem</a:t>
            </a:r>
            <a:r>
              <a:rPr lang="fr-FR" altLang="fr-FR" sz="700" dirty="0">
                <a:ea typeface="Calibri" panose="020F0502020204030204" pitchFamily="34" charset="0"/>
                <a:cs typeface="Times New Roman" panose="02020603050405020304" pitchFamily="18" charset="0"/>
              </a:rPr>
              <a:t> ! A </a:t>
            </a:r>
            <a:r>
              <a:rPr lang="fr-FR" altLang="fr-FR" sz="700" dirty="0" err="1">
                <a:ea typeface="Calibri" panose="020F0502020204030204" pitchFamily="34" charset="0"/>
                <a:cs typeface="Times New Roman" panose="02020603050405020304" pitchFamily="18" charset="0"/>
              </a:rPr>
              <a:t>kapucni</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használata</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esetén</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romolhat</a:t>
            </a:r>
            <a:r>
              <a:rPr lang="fr-FR" altLang="fr-FR" sz="700" dirty="0">
                <a:ea typeface="Calibri" panose="020F0502020204030204" pitchFamily="34" charset="0"/>
                <a:cs typeface="Times New Roman" panose="02020603050405020304" pitchFamily="18" charset="0"/>
              </a:rPr>
              <a:t> a </a:t>
            </a:r>
            <a:r>
              <a:rPr lang="fr-FR" altLang="fr-FR" sz="700" dirty="0" err="1">
                <a:ea typeface="Calibri" panose="020F0502020204030204" pitchFamily="34" charset="0"/>
                <a:cs typeface="Times New Roman" panose="02020603050405020304" pitchFamily="18" charset="0"/>
              </a:rPr>
              <a:t>hallás</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és</a:t>
            </a:r>
            <a:r>
              <a:rPr lang="fr-FR" altLang="fr-FR" sz="700" dirty="0">
                <a:ea typeface="Calibri" panose="020F0502020204030204" pitchFamily="34" charset="0"/>
                <a:cs typeface="Times New Roman" panose="02020603050405020304" pitchFamily="18" charset="0"/>
              </a:rPr>
              <a:t> a </a:t>
            </a:r>
            <a:r>
              <a:rPr lang="fr-FR" altLang="fr-FR" sz="700" dirty="0" err="1">
                <a:ea typeface="Calibri" panose="020F0502020204030204" pitchFamily="34" charset="0"/>
                <a:cs typeface="Times New Roman" panose="02020603050405020304" pitchFamily="18" charset="0"/>
              </a:rPr>
              <a:t>periférikus</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látás</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képessége</a:t>
            </a:r>
            <a:r>
              <a:rPr lang="fr-FR" altLang="fr-FR" sz="700" dirty="0">
                <a:ea typeface="Calibri" panose="020F0502020204030204" pitchFamily="34" charset="0"/>
                <a:cs typeface="Times New Roman" panose="02020603050405020304" pitchFamily="18" charset="0"/>
              </a:rPr>
              <a:t>. </a:t>
            </a:r>
            <a:r>
              <a:rPr lang="hu-HU" altLang="fr-FR" sz="700" dirty="0">
                <a:ea typeface="Calibri" panose="020F0502020204030204" pitchFamily="34" charset="0"/>
                <a:cs typeface="Times New Roman" panose="02020603050405020304" pitchFamily="18" charset="0"/>
              </a:rPr>
              <a:t>Tárolás és szállítás</a:t>
            </a:r>
            <a:r>
              <a:rPr lang="en-GB" altLang="fr-FR" sz="700" dirty="0">
                <a:ea typeface="Calibri" panose="020F0502020204030204" pitchFamily="34" charset="0"/>
                <a:cs typeface="Times New Roman" panose="02020603050405020304" pitchFamily="18" charset="0"/>
              </a:rPr>
              <a:t>:  </a:t>
            </a:r>
            <a:r>
              <a:rPr lang="hu-HU" altLang="fr-FR" sz="700" dirty="0">
                <a:ea typeface="Calibri" panose="020F0502020204030204" pitchFamily="34" charset="0"/>
                <a:cs typeface="Times New Roman" panose="02020603050405020304" pitchFamily="18" charset="0"/>
              </a:rPr>
              <a:t>Mindig száraz és tiszta körülmények közt tároljuk</a:t>
            </a:r>
            <a:r>
              <a:rPr lang="fr-FR" altLang="fr-FR" sz="700" dirty="0">
                <a:ea typeface="Calibri" panose="020F0502020204030204" pitchFamily="34" charset="0"/>
                <a:cs typeface="Times New Roman" panose="02020603050405020304" pitchFamily="18" charset="0"/>
              </a:rPr>
              <a:t>. </a:t>
            </a:r>
            <a:r>
              <a:rPr lang="hu-HU" altLang="fr-FR" sz="700" dirty="0">
                <a:ea typeface="Calibri" panose="020F0502020204030204" pitchFamily="34" charset="0"/>
                <a:cs typeface="Times New Roman" panose="02020603050405020304" pitchFamily="18" charset="0"/>
              </a:rPr>
              <a:t>NE tegyük ki a terméket közvetlen erős napfény hatásának</a:t>
            </a:r>
            <a:r>
              <a:rPr lang="fr-FR" altLang="fr-FR" sz="700" dirty="0">
                <a:ea typeface="Calibri" panose="020F0502020204030204" pitchFamily="34" charset="0"/>
                <a:cs typeface="Times New Roman" panose="02020603050405020304" pitchFamily="18" charset="0"/>
              </a:rPr>
              <a:t>. </a:t>
            </a:r>
            <a:r>
              <a:rPr lang="hu-HU" altLang="fr-FR" sz="700" dirty="0">
                <a:ea typeface="Calibri" panose="020F0502020204030204" pitchFamily="34" charset="0"/>
                <a:cs typeface="Times New Roman" panose="02020603050405020304" pitchFamily="18" charset="0"/>
              </a:rPr>
              <a:t>A védőruhát csak az eredeti, gyártói csomagolásban szabad szállítani</a:t>
            </a:r>
            <a:r>
              <a:rPr lang="fr-FR" altLang="fr-FR" sz="700" dirty="0">
                <a:ea typeface="Calibri" panose="020F0502020204030204" pitchFamily="34" charset="0"/>
                <a:cs typeface="Times New Roman" panose="02020603050405020304" pitchFamily="18" charset="0"/>
              </a:rPr>
              <a:t>. </a:t>
            </a:r>
            <a:r>
              <a:rPr lang="hu-HU" altLang="fr-FR" sz="700" dirty="0">
                <a:ea typeface="Calibri" panose="020F0502020204030204" pitchFamily="34" charset="0"/>
                <a:cs typeface="Times New Roman" panose="02020603050405020304" pitchFamily="18" charset="0"/>
              </a:rPr>
              <a:t>JAVÍTÁS:  Amennyiben a védőruha megrongálódik és már nem  képes biztosítani a megfelelő védelmi szintet, haladéktalanul meg kell javítani, vagy le kell cserélni.</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Soha</a:t>
            </a:r>
            <a:r>
              <a:rPr lang="fr-FR" altLang="fr-FR" sz="700" dirty="0">
                <a:ea typeface="Calibri" panose="020F0502020204030204" pitchFamily="34" charset="0"/>
                <a:cs typeface="Times New Roman" panose="02020603050405020304" pitchFamily="18" charset="0"/>
              </a:rPr>
              <a:t> ne </a:t>
            </a:r>
            <a:r>
              <a:rPr lang="fr-FR" altLang="fr-FR" sz="700" dirty="0" err="1">
                <a:ea typeface="Calibri" panose="020F0502020204030204" pitchFamily="34" charset="0"/>
                <a:cs typeface="Times New Roman" panose="02020603050405020304" pitchFamily="18" charset="0"/>
              </a:rPr>
              <a:t>használjon</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sérült</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védőruhát</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Megengedett</a:t>
            </a:r>
            <a:r>
              <a:rPr lang="fr-FR" altLang="fr-FR" sz="700" dirty="0">
                <a:ea typeface="Calibri" panose="020F0502020204030204" pitchFamily="34" charset="0"/>
                <a:cs typeface="Times New Roman" panose="02020603050405020304" pitchFamily="18" charset="0"/>
              </a:rPr>
              <a:t> a </a:t>
            </a:r>
            <a:r>
              <a:rPr lang="fr-FR" altLang="fr-FR" sz="700" dirty="0" err="1">
                <a:ea typeface="Calibri" panose="020F0502020204030204" pitchFamily="34" charset="0"/>
                <a:cs typeface="Times New Roman" panose="02020603050405020304" pitchFamily="18" charset="0"/>
              </a:rPr>
              <a:t>termék</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javítása</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amennyiben</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az</a:t>
            </a:r>
            <a:r>
              <a:rPr lang="fr-FR" altLang="fr-FR" sz="700" dirty="0">
                <a:ea typeface="Calibri" panose="020F0502020204030204" pitchFamily="34" charset="0"/>
                <a:cs typeface="Times New Roman" panose="02020603050405020304" pitchFamily="18" charset="0"/>
              </a:rPr>
              <a:t> nem </a:t>
            </a:r>
            <a:r>
              <a:rPr lang="fr-FR" altLang="fr-FR" sz="700" dirty="0" err="1">
                <a:ea typeface="Calibri" panose="020F0502020204030204" pitchFamily="34" charset="0"/>
                <a:cs typeface="Times New Roman" panose="02020603050405020304" pitchFamily="18" charset="0"/>
              </a:rPr>
              <a:t>befolyásolja</a:t>
            </a:r>
            <a:r>
              <a:rPr lang="fr-FR" altLang="fr-FR" sz="700" dirty="0">
                <a:ea typeface="Calibri" panose="020F0502020204030204" pitchFamily="34" charset="0"/>
                <a:cs typeface="Times New Roman" panose="02020603050405020304" pitchFamily="18" charset="0"/>
              </a:rPr>
              <a:t> a </a:t>
            </a:r>
            <a:r>
              <a:rPr lang="fr-FR" altLang="fr-FR" sz="700" dirty="0" err="1">
                <a:ea typeface="Calibri" panose="020F0502020204030204" pitchFamily="34" charset="0"/>
                <a:cs typeface="Times New Roman" panose="02020603050405020304" pitchFamily="18" charset="0"/>
              </a:rPr>
              <a:t>védőruhára</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vonatkozó</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szabvány</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követelményeit</a:t>
            </a:r>
            <a:r>
              <a:rPr lang="fr-FR" altLang="fr-FR" sz="700" dirty="0">
                <a:ea typeface="Calibri" panose="020F0502020204030204" pitchFamily="34" charset="0"/>
                <a:cs typeface="Times New Roman" panose="02020603050405020304" pitchFamily="18" charset="0"/>
              </a:rPr>
              <a:t>. </a:t>
            </a:r>
            <a:r>
              <a:rPr lang="hu-HU" altLang="fr-FR" sz="700" dirty="0">
                <a:ea typeface="Calibri" panose="020F0502020204030204" pitchFamily="34" charset="0"/>
                <a:cs typeface="Times New Roman" panose="02020603050405020304" pitchFamily="18" charset="0"/>
              </a:rPr>
              <a:t>A javítás elkezdése előtt, a felmerülő problémákról kérjen tájékoztatást a gyártótól</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Kérjük</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vegye</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fel</a:t>
            </a:r>
            <a:r>
              <a:rPr lang="fr-FR" altLang="fr-FR" sz="700" dirty="0">
                <a:ea typeface="Calibri" panose="020F0502020204030204" pitchFamily="34" charset="0"/>
                <a:cs typeface="Times New Roman" panose="02020603050405020304" pitchFamily="18" charset="0"/>
              </a:rPr>
              <a:t> a </a:t>
            </a:r>
            <a:r>
              <a:rPr lang="fr-FR" altLang="fr-FR" sz="700" dirty="0" err="1">
                <a:ea typeface="Calibri" panose="020F0502020204030204" pitchFamily="34" charset="0"/>
                <a:cs typeface="Times New Roman" panose="02020603050405020304" pitchFamily="18" charset="0"/>
              </a:rPr>
              <a:t>kapcsolatot</a:t>
            </a:r>
            <a:r>
              <a:rPr lang="fr-FR" altLang="fr-FR" sz="700" dirty="0">
                <a:ea typeface="Calibri" panose="020F0502020204030204" pitchFamily="34" charset="0"/>
                <a:cs typeface="Times New Roman" panose="02020603050405020304" pitchFamily="18" charset="0"/>
              </a:rPr>
              <a:t> a </a:t>
            </a:r>
            <a:r>
              <a:rPr lang="fr-FR" altLang="fr-FR" sz="700" dirty="0" err="1">
                <a:ea typeface="Calibri" panose="020F0502020204030204" pitchFamily="34" charset="0"/>
                <a:cs typeface="Times New Roman" panose="02020603050405020304" pitchFamily="18" charset="0"/>
              </a:rPr>
              <a:t>szolgáltatójával</a:t>
            </a:r>
            <a:r>
              <a:rPr lang="fr-FR" altLang="fr-FR" sz="700" dirty="0">
                <a:ea typeface="Calibri" panose="020F0502020204030204" pitchFamily="34" charset="0"/>
                <a:cs typeface="Times New Roman" panose="02020603050405020304" pitchFamily="18" charset="0"/>
              </a:rPr>
              <a:t> a </a:t>
            </a:r>
            <a:r>
              <a:rPr lang="fr-FR" altLang="fr-FR" sz="700" dirty="0" err="1">
                <a:ea typeface="Calibri" panose="020F0502020204030204" pitchFamily="34" charset="0"/>
                <a:cs typeface="Times New Roman" panose="02020603050405020304" pitchFamily="18" charset="0"/>
              </a:rPr>
              <a:t>védőruha</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megfelelő</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leselejtezésének</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és</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ártalmatlanításának</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érdekében</a:t>
            </a:r>
            <a:r>
              <a:rPr lang="fr-FR" altLang="fr-FR" sz="700" dirty="0">
                <a:ea typeface="Calibri" panose="020F0502020204030204" pitchFamily="34" charset="0"/>
                <a:cs typeface="Times New Roman" panose="02020603050405020304" pitchFamily="18" charset="0"/>
              </a:rPr>
              <a:t>. A </a:t>
            </a:r>
            <a:r>
              <a:rPr lang="fr-FR" altLang="fr-FR" sz="700" dirty="0" err="1">
                <a:ea typeface="Calibri" panose="020F0502020204030204" pitchFamily="34" charset="0"/>
                <a:cs typeface="Times New Roman" panose="02020603050405020304" pitchFamily="18" charset="0"/>
              </a:rPr>
              <a:t>hőszigetelési</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képesség</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csökkenhet</a:t>
            </a:r>
            <a:r>
              <a:rPr lang="fr-FR" altLang="fr-FR" sz="700" dirty="0">
                <a:ea typeface="Calibri" panose="020F0502020204030204" pitchFamily="34" charset="0"/>
                <a:cs typeface="Times New Roman" panose="02020603050405020304" pitchFamily="18" charset="0"/>
              </a:rPr>
              <a:t> a </a:t>
            </a:r>
            <a:r>
              <a:rPr lang="fr-FR" altLang="fr-FR" sz="700" dirty="0" err="1">
                <a:ea typeface="Calibri" panose="020F0502020204030204" pitchFamily="34" charset="0"/>
                <a:cs typeface="Times New Roman" panose="02020603050405020304" pitchFamily="18" charset="0"/>
              </a:rPr>
              <a:t>mosás</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vagy</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tisztítás</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után</a:t>
            </a:r>
            <a:r>
              <a:rPr lang="fr-FR" altLang="fr-FR" sz="700" dirty="0">
                <a:ea typeface="Calibri" panose="020F0502020204030204" pitchFamily="34" charset="0"/>
                <a:cs typeface="Times New Roman" panose="02020603050405020304" pitchFamily="18" charset="0"/>
              </a:rPr>
              <a:t>. A </a:t>
            </a:r>
            <a:r>
              <a:rPr lang="fr-FR" altLang="fr-FR" sz="700" dirty="0" err="1">
                <a:ea typeface="Calibri" panose="020F0502020204030204" pitchFamily="34" charset="0"/>
                <a:cs typeface="Times New Roman" panose="02020603050405020304" pitchFamily="18" charset="0"/>
              </a:rPr>
              <a:t>hőszigetelés</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és</a:t>
            </a:r>
            <a:r>
              <a:rPr lang="fr-FR" altLang="fr-FR" sz="700" dirty="0">
                <a:ea typeface="Calibri" panose="020F0502020204030204" pitchFamily="34" charset="0"/>
                <a:cs typeface="Times New Roman" panose="02020603050405020304" pitchFamily="18" charset="0"/>
              </a:rPr>
              <a:t> a </a:t>
            </a:r>
            <a:r>
              <a:rPr lang="fr-FR" altLang="fr-FR" sz="700" dirty="0" err="1">
                <a:ea typeface="Calibri" panose="020F0502020204030204" pitchFamily="34" charset="0"/>
                <a:cs typeface="Times New Roman" panose="02020603050405020304" pitchFamily="18" charset="0"/>
              </a:rPr>
              <a:t>minimális</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használati</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hőmérsékletek</a:t>
            </a:r>
            <a:r>
              <a:rPr lang="fr-FR" altLang="fr-FR" sz="700" dirty="0">
                <a:ea typeface="Calibri" panose="020F0502020204030204" pitchFamily="34" charset="0"/>
                <a:cs typeface="Times New Roman" panose="02020603050405020304" pitchFamily="18" charset="0"/>
              </a:rPr>
              <a:t> a </a:t>
            </a:r>
            <a:r>
              <a:rPr lang="fr-FR" altLang="fr-FR" sz="700" dirty="0" err="1">
                <a:ea typeface="Calibri" panose="020F0502020204030204" pitchFamily="34" charset="0"/>
                <a:cs typeface="Times New Roman" panose="02020603050405020304" pitchFamily="18" charset="0"/>
              </a:rPr>
              <a:t>szabvány</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szerinti</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alsóruházattal</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együtt</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lettek</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meghatározva</a:t>
            </a:r>
            <a:r>
              <a:rPr lang="fr-FR" altLang="fr-FR" sz="700" dirty="0">
                <a:ea typeface="Calibri" panose="020F0502020204030204" pitchFamily="34" charset="0"/>
                <a:cs typeface="Times New Roman" panose="02020603050405020304" pitchFamily="18" charset="0"/>
              </a:rPr>
              <a:t> (EN 14058 A </a:t>
            </a:r>
            <a:r>
              <a:rPr lang="fr-FR" altLang="fr-FR" sz="700" dirty="0" err="1">
                <a:ea typeface="Calibri" panose="020F0502020204030204" pitchFamily="34" charset="0"/>
                <a:cs typeface="Times New Roman" panose="02020603050405020304" pitchFamily="18" charset="0"/>
              </a:rPr>
              <a:t>melléklete</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Abban</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az</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esetben</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érvényes</a:t>
            </a:r>
            <a:r>
              <a:rPr lang="fr-FR" altLang="fr-FR" sz="700" dirty="0">
                <a:ea typeface="Calibri" panose="020F0502020204030204" pitchFamily="34" charset="0"/>
                <a:cs typeface="Times New Roman" panose="02020603050405020304" pitchFamily="18" charset="0"/>
              </a:rPr>
              <a:t>, ha a </a:t>
            </a:r>
            <a:r>
              <a:rPr lang="fr-FR" altLang="fr-FR" sz="700" dirty="0" err="1">
                <a:ea typeface="Calibri" panose="020F0502020204030204" pitchFamily="34" charset="0"/>
                <a:cs typeface="Times New Roman" panose="02020603050405020304" pitchFamily="18" charset="0"/>
              </a:rPr>
              <a:t>ruházatot</a:t>
            </a:r>
            <a:r>
              <a:rPr lang="fr-FR" altLang="fr-FR" sz="700" dirty="0">
                <a:ea typeface="Calibri" panose="020F0502020204030204" pitchFamily="34" charset="0"/>
                <a:cs typeface="Times New Roman" panose="02020603050405020304" pitchFamily="18" charset="0"/>
              </a:rPr>
              <a:t>  minimum  </a:t>
            </a:r>
            <a:r>
              <a:rPr lang="fr-FR" altLang="fr-FR" sz="700" dirty="0" err="1">
                <a:ea typeface="Calibri" panose="020F0502020204030204" pitchFamily="34" charset="0"/>
                <a:cs typeface="Times New Roman" panose="02020603050405020304" pitchFamily="18" charset="0"/>
              </a:rPr>
              <a:t>egyenértékű</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hőszígetelő</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ruhával</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együtt</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viseljük</a:t>
            </a:r>
            <a:r>
              <a:rPr lang="fr-FR" altLang="fr-FR" sz="700" dirty="0">
                <a:ea typeface="Calibri" panose="020F0502020204030204" pitchFamily="34" charset="0"/>
                <a:cs typeface="Times New Roman" panose="02020603050405020304" pitchFamily="18" charset="0"/>
              </a:rPr>
              <a:t>. A </a:t>
            </a:r>
            <a:r>
              <a:rPr lang="fr-FR" altLang="fr-FR" sz="700" dirty="0" err="1">
                <a:ea typeface="Calibri" panose="020F0502020204030204" pitchFamily="34" charset="0"/>
                <a:cs typeface="Times New Roman" panose="02020603050405020304" pitchFamily="18" charset="0"/>
              </a:rPr>
              <a:t>megfelelő</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védelem</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eléréséhez</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szükséges</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azt</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kiegészítésként</a:t>
            </a:r>
            <a:r>
              <a:rPr lang="fr-FR" altLang="fr-FR" sz="700" dirty="0">
                <a:ea typeface="Calibri" panose="020F0502020204030204" pitchFamily="34" charset="0"/>
                <a:cs typeface="Times New Roman" panose="02020603050405020304" pitchFamily="18" charset="0"/>
              </a:rPr>
              <a:t> a </a:t>
            </a:r>
            <a:r>
              <a:rPr lang="fr-FR" altLang="fr-FR" sz="700" dirty="0" err="1">
                <a:ea typeface="Calibri" panose="020F0502020204030204" pitchFamily="34" charset="0"/>
                <a:cs typeface="Times New Roman" panose="02020603050405020304" pitchFamily="18" charset="0"/>
              </a:rPr>
              <a:t>kéz</a:t>
            </a:r>
            <a:r>
              <a:rPr lang="fr-FR" altLang="fr-FR" sz="700" dirty="0">
                <a:ea typeface="Calibri" panose="020F0502020204030204" pitchFamily="34" charset="0"/>
                <a:cs typeface="Times New Roman" panose="02020603050405020304" pitchFamily="18" charset="0"/>
              </a:rPr>
              <a:t>, a </a:t>
            </a:r>
            <a:r>
              <a:rPr lang="fr-FR" altLang="fr-FR" sz="700" dirty="0" err="1">
                <a:ea typeface="Calibri" panose="020F0502020204030204" pitchFamily="34" charset="0"/>
                <a:cs typeface="Times New Roman" panose="02020603050405020304" pitchFamily="18" charset="0"/>
              </a:rPr>
              <a:t>láb</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és</a:t>
            </a:r>
            <a:r>
              <a:rPr lang="fr-FR" altLang="fr-FR" sz="700" dirty="0">
                <a:ea typeface="Calibri" panose="020F0502020204030204" pitchFamily="34" charset="0"/>
                <a:cs typeface="Times New Roman" panose="02020603050405020304" pitchFamily="18" charset="0"/>
              </a:rPr>
              <a:t> a </a:t>
            </a:r>
            <a:r>
              <a:rPr lang="fr-FR" altLang="fr-FR" sz="700" dirty="0" err="1">
                <a:ea typeface="Calibri" panose="020F0502020204030204" pitchFamily="34" charset="0"/>
                <a:cs typeface="Times New Roman" panose="02020603050405020304" pitchFamily="18" charset="0"/>
              </a:rPr>
              <a:t>fej</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szintjein</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is</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biztosítani</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Ezek</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az</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értékek</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szélcsendben</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és</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olyan</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körülmények</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között</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lettek</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megállapítva</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ahol</a:t>
            </a:r>
            <a:r>
              <a:rPr lang="fr-FR" altLang="fr-FR" sz="700" dirty="0">
                <a:ea typeface="Calibri" panose="020F0502020204030204" pitchFamily="34" charset="0"/>
                <a:cs typeface="Times New Roman" panose="02020603050405020304" pitchFamily="18" charset="0"/>
              </a:rPr>
              <a:t> a </a:t>
            </a:r>
            <a:r>
              <a:rPr lang="fr-FR" altLang="fr-FR" sz="700" dirty="0" err="1">
                <a:ea typeface="Calibri" panose="020F0502020204030204" pitchFamily="34" charset="0"/>
                <a:cs typeface="Times New Roman" panose="02020603050405020304" pitchFamily="18" charset="0"/>
              </a:rPr>
              <a:t>sugárzó</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hőmérséklet</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megegyezik</a:t>
            </a:r>
            <a:r>
              <a:rPr lang="fr-FR" altLang="fr-FR" sz="700" dirty="0">
                <a:ea typeface="Calibri" panose="020F0502020204030204" pitchFamily="34" charset="0"/>
                <a:cs typeface="Times New Roman" panose="02020603050405020304" pitchFamily="18" charset="0"/>
              </a:rPr>
              <a:t>  a </a:t>
            </a:r>
            <a:r>
              <a:rPr lang="fr-FR" altLang="fr-FR" sz="700" dirty="0" err="1">
                <a:ea typeface="Calibri" panose="020F0502020204030204" pitchFamily="34" charset="0"/>
                <a:cs typeface="Times New Roman" panose="02020603050405020304" pitchFamily="18" charset="0"/>
              </a:rPr>
              <a:t>környezeti</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hőmérséklettel</a:t>
            </a:r>
            <a:r>
              <a:rPr lang="fr-FR" altLang="fr-FR" sz="700" dirty="0">
                <a:ea typeface="Calibri" panose="020F0502020204030204" pitchFamily="34" charset="0"/>
                <a:cs typeface="Times New Roman" panose="02020603050405020304" pitchFamily="18" charset="0"/>
              </a:rPr>
              <a:t>. A </a:t>
            </a:r>
            <a:r>
              <a:rPr lang="fr-FR" altLang="fr-FR" sz="700" dirty="0" err="1">
                <a:ea typeface="Calibri" panose="020F0502020204030204" pitchFamily="34" charset="0"/>
                <a:cs typeface="Times New Roman" panose="02020603050405020304" pitchFamily="18" charset="0"/>
              </a:rPr>
              <a:t>ruhák</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élettartamát</a:t>
            </a:r>
            <a:r>
              <a:rPr lang="fr-FR" altLang="fr-FR" sz="700" dirty="0">
                <a:ea typeface="Calibri" panose="020F0502020204030204" pitchFamily="34" charset="0"/>
                <a:cs typeface="Times New Roman" panose="02020603050405020304" pitchFamily="18" charset="0"/>
              </a:rPr>
              <a:t> nem </a:t>
            </a:r>
            <a:r>
              <a:rPr lang="fr-FR" altLang="fr-FR" sz="700" dirty="0" err="1">
                <a:ea typeface="Calibri" panose="020F0502020204030204" pitchFamily="34" charset="0"/>
                <a:cs typeface="Times New Roman" panose="02020603050405020304" pitchFamily="18" charset="0"/>
              </a:rPr>
              <a:t>csak</a:t>
            </a:r>
            <a:r>
              <a:rPr lang="fr-FR" altLang="fr-FR" sz="700" dirty="0">
                <a:ea typeface="Calibri" panose="020F0502020204030204" pitchFamily="34" charset="0"/>
                <a:cs typeface="Times New Roman" panose="02020603050405020304" pitchFamily="18" charset="0"/>
              </a:rPr>
              <a:t> a </a:t>
            </a:r>
            <a:r>
              <a:rPr lang="fr-FR" altLang="fr-FR" sz="700" dirty="0" err="1">
                <a:ea typeface="Calibri" panose="020F0502020204030204" pitchFamily="34" charset="0"/>
                <a:cs typeface="Times New Roman" panose="02020603050405020304" pitchFamily="18" charset="0"/>
              </a:rPr>
              <a:t>megadott</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mosási</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ciklus</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szám</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határozza</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meg</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Az</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élettartam</a:t>
            </a:r>
            <a:r>
              <a:rPr lang="fr-FR" altLang="fr-FR" sz="700" dirty="0">
                <a:ea typeface="Calibri" panose="020F0502020204030204" pitchFamily="34" charset="0"/>
                <a:cs typeface="Times New Roman" panose="02020603050405020304" pitchFamily="18" charset="0"/>
              </a:rPr>
              <a:t> a </a:t>
            </a:r>
            <a:r>
              <a:rPr lang="fr-FR" altLang="fr-FR" sz="700" dirty="0" err="1">
                <a:ea typeface="Calibri" panose="020F0502020204030204" pitchFamily="34" charset="0"/>
                <a:cs typeface="Times New Roman" panose="02020603050405020304" pitchFamily="18" charset="0"/>
              </a:rPr>
              <a:t>használattól</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ápolástól</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tárolástól</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stb</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is</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függ</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Az</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eszközön</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szereplő</a:t>
            </a:r>
            <a:r>
              <a:rPr lang="fr-FR" altLang="fr-FR" sz="700" dirty="0">
                <a:ea typeface="Calibri" panose="020F0502020204030204" pitchFamily="34" charset="0"/>
                <a:cs typeface="Times New Roman" panose="02020603050405020304" pitchFamily="18" charset="0"/>
              </a:rPr>
              <a:t> CE </a:t>
            </a:r>
            <a:r>
              <a:rPr lang="fr-FR" altLang="fr-FR" sz="700" dirty="0" err="1">
                <a:ea typeface="Calibri" panose="020F0502020204030204" pitchFamily="34" charset="0"/>
                <a:cs typeface="Times New Roman" panose="02020603050405020304" pitchFamily="18" charset="0"/>
              </a:rPr>
              <a:t>jelölés</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arról</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tájékoztat</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hogy</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az</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egyéni</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védőeszköz</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eleget</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tesz</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az</a:t>
            </a:r>
            <a:r>
              <a:rPr lang="fr-FR" altLang="fr-FR" sz="700" dirty="0">
                <a:ea typeface="Calibri" panose="020F0502020204030204" pitchFamily="34" charset="0"/>
                <a:cs typeface="Times New Roman" panose="02020603050405020304" pitchFamily="18" charset="0"/>
              </a:rPr>
              <a:t> (EU) 2016/425 </a:t>
            </a:r>
            <a:r>
              <a:rPr lang="fr-FR" altLang="fr-FR" sz="700" dirty="0" err="1">
                <a:ea typeface="Calibri" panose="020F0502020204030204" pitchFamily="34" charset="0"/>
                <a:cs typeface="Times New Roman" panose="02020603050405020304" pitchFamily="18" charset="0"/>
              </a:rPr>
              <a:t>rendelet</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előírásainak</a:t>
            </a:r>
            <a:r>
              <a:rPr lang="fr-FR" altLang="fr-FR" sz="700" dirty="0">
                <a:ea typeface="Calibri" panose="020F0502020204030204" pitchFamily="34" charset="0"/>
                <a:cs typeface="Times New Roman" panose="02020603050405020304" pitchFamily="18" charset="0"/>
              </a:rPr>
              <a:t>. A </a:t>
            </a:r>
            <a:r>
              <a:rPr lang="fr-FR" altLang="fr-FR" sz="700" dirty="0" err="1">
                <a:ea typeface="Calibri" panose="020F0502020204030204" pitchFamily="34" charset="0"/>
                <a:cs typeface="Times New Roman" panose="02020603050405020304" pitchFamily="18" charset="0"/>
              </a:rPr>
              <a:t>megfelelőségi</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nyilatkozat</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elérhető</a:t>
            </a:r>
            <a:r>
              <a:rPr lang="fr-FR" altLang="fr-FR" sz="700" dirty="0">
                <a:ea typeface="Calibri" panose="020F0502020204030204" pitchFamily="34" charset="0"/>
                <a:cs typeface="Times New Roman" panose="02020603050405020304" pitchFamily="18" charset="0"/>
              </a:rPr>
              <a:t> a </a:t>
            </a:r>
            <a:r>
              <a:rPr lang="fr-FR" altLang="fr-FR" sz="700" dirty="0" err="1">
                <a:ea typeface="Calibri" panose="020F0502020204030204" pitchFamily="34" charset="0"/>
                <a:cs typeface="Times New Roman" panose="02020603050405020304" pitchFamily="18" charset="0"/>
              </a:rPr>
              <a:t>weboldalon</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lásd</a:t>
            </a:r>
            <a:r>
              <a:rPr lang="fr-FR" altLang="fr-FR" sz="700" dirty="0">
                <a:ea typeface="Calibri" panose="020F0502020204030204" pitchFamily="34" charset="0"/>
                <a:cs typeface="Times New Roman" panose="02020603050405020304" pitchFamily="18" charset="0"/>
              </a:rPr>
              <a:t> **. </a:t>
            </a:r>
            <a:r>
              <a:rPr lang="fr-FR" altLang="fr-FR" sz="700" dirty="0">
                <a:solidFill>
                  <a:srgbClr val="800000"/>
                </a:solidFill>
                <a:ea typeface="Calibri" panose="020F0502020204030204" pitchFamily="34" charset="0"/>
                <a:cs typeface="Times New Roman" panose="02020603050405020304" pitchFamily="18" charset="0"/>
              </a:rPr>
              <a:t>	   	 	      </a:t>
            </a:r>
            <a:r>
              <a:rPr lang="hu-HU" altLang="fr-FR" sz="700" dirty="0">
                <a:solidFill>
                  <a:srgbClr val="800000"/>
                </a:solidFill>
                <a:ea typeface="Calibri" panose="020F0502020204030204" pitchFamily="34" charset="0"/>
                <a:cs typeface="Times New Roman" panose="02020603050405020304" pitchFamily="18" charset="0"/>
              </a:rPr>
              <a:t>  </a:t>
            </a:r>
            <a:r>
              <a:rPr lang="fr-FR" altLang="fr-FR" sz="700" dirty="0">
                <a:solidFill>
                  <a:srgbClr val="800000"/>
                </a:solidFill>
                <a:ea typeface="Calibri" panose="020F0502020204030204" pitchFamily="34" charset="0"/>
                <a:cs typeface="Times New Roman" panose="02020603050405020304" pitchFamily="18" charset="0"/>
              </a:rPr>
              <a:t> </a:t>
            </a:r>
            <a:r>
              <a:rPr lang="en-GB" altLang="fr-FR" sz="700" dirty="0">
                <a:solidFill>
                  <a:srgbClr val="800000"/>
                </a:solidFill>
                <a:ea typeface="Calibri" panose="020F0502020204030204" pitchFamily="34" charset="0"/>
                <a:cs typeface="Times New Roman" panose="02020603050405020304" pitchFamily="18" charset="0"/>
              </a:rPr>
              <a:t>	</a:t>
            </a:r>
            <a:r>
              <a:rPr lang="fr-FR" altLang="fr-FR" sz="700" dirty="0">
                <a:solidFill>
                  <a:srgbClr val="FF0000"/>
                </a:solidFill>
                <a:ea typeface="Calibri" panose="020F0502020204030204" pitchFamily="34" charset="0"/>
                <a:cs typeface="Times New Roman" panose="02020603050405020304" pitchFamily="18" charset="0"/>
              </a:rPr>
              <a:t>    </a:t>
            </a:r>
          </a:p>
        </p:txBody>
      </p:sp>
      <p:sp>
        <p:nvSpPr>
          <p:cNvPr id="3077" name="Rectangle 18"/>
          <p:cNvSpPr>
            <a:spLocks noChangeArrowheads="1"/>
          </p:cNvSpPr>
          <p:nvPr/>
        </p:nvSpPr>
        <p:spPr bwMode="auto">
          <a:xfrm>
            <a:off x="115888" y="4694238"/>
            <a:ext cx="6626225" cy="16081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es-ES" altLang="fr-FR" sz="700" dirty="0">
                <a:solidFill>
                  <a:srgbClr val="000000"/>
                </a:solidFill>
                <a:ea typeface="Calibri" panose="020F0502020204030204" pitchFamily="34" charset="0"/>
                <a:cs typeface="Times New Roman" panose="02020603050405020304" pitchFamily="18" charset="0"/>
              </a:rPr>
              <a:t>Materias :  </a:t>
            </a:r>
            <a:r>
              <a:rPr lang="es-ES" altLang="fr-FR" sz="700" dirty="0">
                <a:ea typeface="Calibri" panose="020F0502020204030204" pitchFamily="34" charset="0"/>
                <a:cs typeface="Times New Roman" panose="02020603050405020304" pitchFamily="18" charset="0"/>
              </a:rPr>
              <a:t>PU recubierto de poliéster</a:t>
            </a:r>
            <a:r>
              <a:rPr lang="es-ES" altLang="fr-FR" sz="700" dirty="0">
                <a:solidFill>
                  <a:srgbClr val="000000"/>
                </a:solidFill>
                <a:ea typeface="Calibri" panose="020F0502020204030204" pitchFamily="34" charset="0"/>
                <a:cs typeface="Times New Roman" panose="02020603050405020304" pitchFamily="18" charset="0"/>
              </a:rPr>
              <a:t>  </a:t>
            </a:r>
          </a:p>
          <a:p>
            <a:pPr eaLnBrk="1" hangingPunct="1">
              <a:spcBef>
                <a:spcPct val="0"/>
              </a:spcBef>
              <a:buFontTx/>
              <a:buNone/>
            </a:pPr>
            <a:r>
              <a:rPr lang="es-ES" altLang="fr-FR" sz="700" dirty="0">
                <a:solidFill>
                  <a:srgbClr val="000000"/>
                </a:solidFill>
                <a:ea typeface="Calibri" panose="020F0502020204030204" pitchFamily="34" charset="0"/>
                <a:cs typeface="Times New Roman" panose="02020603050405020304" pitchFamily="18" charset="0"/>
              </a:rPr>
              <a:t>Restricciones de uso: Esta prenda es de alta visibilidad. Siempre debe de ser llevada cerrada y no recubierta por otras prendas. Con el fin de asegurar una visibilidad óptima, la prenda debe de ser limpia y se debe de comparar con una prenda nueva cada año. Cuidado, el uso de una capucha disminuye el campo de visión y la audición. Almacenamiento y transporte: siempre almacenar en un lugar limpio y seco. NO almacenar en un lugar donde la prenda podría ser expuesta directamente a la luz del sol. Esta prenda debe transportarse tal como se entrego por el fabricante. REPARACION – Si el producto esta dañado, no podrá proporcionar el nivel máximo de protección, por eso debe de ser reparado o sustituido de inmediato. Nunca usar un producto dañado. La reparación de este producto se tolera  solo si no afecta los niveles de eficiencia de la prenda. En caso de duda, contactar el fabricante antes de intentar reparar el producto. Contactar su prestador de residuos para la eliminación adecuada de la prenda. Cuidado: la aislación térmica puede disminuir después del lavado. La aislación térmica y las temperaturas </a:t>
            </a:r>
            <a:r>
              <a:rPr lang="es-ES" altLang="fr-FR" sz="700" dirty="0" err="1">
                <a:solidFill>
                  <a:srgbClr val="000000"/>
                </a:solidFill>
                <a:ea typeface="Calibri" panose="020F0502020204030204" pitchFamily="34" charset="0"/>
                <a:cs typeface="Times New Roman" panose="02020603050405020304" pitchFamily="18" charset="0"/>
              </a:rPr>
              <a:t>minimales</a:t>
            </a:r>
            <a:r>
              <a:rPr lang="es-ES" altLang="fr-FR" sz="700" dirty="0">
                <a:solidFill>
                  <a:srgbClr val="000000"/>
                </a:solidFill>
                <a:ea typeface="Calibri" panose="020F0502020204030204" pitchFamily="34" charset="0"/>
                <a:cs typeface="Times New Roman" panose="02020603050405020304" pitchFamily="18" charset="0"/>
              </a:rPr>
              <a:t> de uso fueron determinadas junto con la ropa interior estándar (Anexo A de EN 14058). Solo son validas si la prenda se lleva en conjunto con una prenda de aislación térmica por lo menos equivalente. Se debe de asegurar una protección adecuada localmente en las manos, pies y cabeza. Estos valores se determinaron en ausencia de viento y a una temperatura de radiación equivalente a la temperatura del aire ambiente. La persona que lleva esta prenda debe de ser vinculada a la tierra de manera adecuada. El número máximo de ciclos de limpieza indicado no es el único factor relacionado con la duración de la prenda. Su duración depende también de su utilización, su mantenimiento, las condiciones de almacenamiento, etc. </a:t>
            </a:r>
            <a:r>
              <a:rPr lang="it-IT" altLang="en-US" sz="700" dirty="0">
                <a:ea typeface="Calibri" panose="020F0502020204030204" pitchFamily="34" charset="0"/>
                <a:cs typeface="Times New Roman" panose="02020603050405020304" pitchFamily="18" charset="0"/>
              </a:rPr>
              <a:t>El marcado CE de este equipo significa que se han cumplido todas las especificaciones de la normativa europea 2016/245. La declaración de conformidad está disponible en el sitio web: consulte **.</a:t>
            </a:r>
            <a:endParaRPr lang="fr-FR" altLang="en-US" sz="700" dirty="0">
              <a:ea typeface="Calibri" panose="020F0502020204030204" pitchFamily="34" charset="0"/>
              <a:cs typeface="Times New Roman" panose="02020603050405020304" pitchFamily="18" charset="0"/>
            </a:endParaRPr>
          </a:p>
          <a:p>
            <a:pPr eaLnBrk="1" hangingPunct="1">
              <a:spcBef>
                <a:spcPct val="0"/>
              </a:spcBef>
              <a:buFontTx/>
              <a:buNone/>
            </a:pPr>
            <a:r>
              <a:rPr lang="fr-FR" altLang="fr-FR" sz="700" dirty="0">
                <a:solidFill>
                  <a:srgbClr val="800000"/>
                </a:solidFill>
                <a:ea typeface="Calibri" panose="020F0502020204030204" pitchFamily="34" charset="0"/>
                <a:cs typeface="Times New Roman" panose="02020603050405020304" pitchFamily="18" charset="0"/>
              </a:rPr>
              <a:t>	 	      </a:t>
            </a:r>
            <a:r>
              <a:rPr lang="hu-HU" altLang="fr-FR" sz="700" dirty="0">
                <a:solidFill>
                  <a:srgbClr val="800000"/>
                </a:solidFill>
                <a:ea typeface="Calibri" panose="020F0502020204030204" pitchFamily="34" charset="0"/>
                <a:cs typeface="Times New Roman" panose="02020603050405020304" pitchFamily="18" charset="0"/>
              </a:rPr>
              <a:t>  </a:t>
            </a:r>
            <a:r>
              <a:rPr lang="fr-FR" altLang="fr-FR" sz="700" dirty="0">
                <a:solidFill>
                  <a:srgbClr val="800000"/>
                </a:solidFill>
                <a:ea typeface="Calibri" panose="020F0502020204030204" pitchFamily="34" charset="0"/>
                <a:cs typeface="Times New Roman" panose="02020603050405020304" pitchFamily="18" charset="0"/>
              </a:rPr>
              <a:t> </a:t>
            </a:r>
            <a:r>
              <a:rPr lang="en-GB" altLang="fr-FR" sz="700" dirty="0">
                <a:solidFill>
                  <a:srgbClr val="800000"/>
                </a:solidFill>
                <a:ea typeface="Calibri" panose="020F0502020204030204" pitchFamily="34" charset="0"/>
                <a:cs typeface="Times New Roman" panose="02020603050405020304" pitchFamily="18" charset="0"/>
              </a:rPr>
              <a:t>	</a:t>
            </a:r>
            <a:r>
              <a:rPr lang="fr-FR" altLang="fr-FR" sz="700" dirty="0">
                <a:solidFill>
                  <a:srgbClr val="FF0000"/>
                </a:solidFill>
                <a:ea typeface="Calibri" panose="020F0502020204030204" pitchFamily="34" charset="0"/>
                <a:cs typeface="Times New Roman" panose="02020603050405020304" pitchFamily="18" charset="0"/>
              </a:rPr>
              <a:t>    </a:t>
            </a:r>
          </a:p>
        </p:txBody>
      </p:sp>
      <p:sp>
        <p:nvSpPr>
          <p:cNvPr id="3078" name="Text Box 19"/>
          <p:cNvSpPr txBox="1">
            <a:spLocks noChangeArrowheads="1"/>
          </p:cNvSpPr>
          <p:nvPr/>
        </p:nvSpPr>
        <p:spPr bwMode="auto">
          <a:xfrm>
            <a:off x="6500813" y="38100"/>
            <a:ext cx="247650" cy="2143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D</a:t>
            </a:r>
            <a:endParaRPr lang="fr-FR" altLang="fr-FR" sz="1800"/>
          </a:p>
        </p:txBody>
      </p:sp>
      <p:sp>
        <p:nvSpPr>
          <p:cNvPr id="3079" name="Text Box 20"/>
          <p:cNvSpPr txBox="1">
            <a:spLocks noChangeArrowheads="1"/>
          </p:cNvSpPr>
          <p:nvPr/>
        </p:nvSpPr>
        <p:spPr bwMode="auto">
          <a:xfrm>
            <a:off x="6530975" y="1755775"/>
            <a:ext cx="217488" cy="2143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GB</a:t>
            </a:r>
            <a:endParaRPr lang="fr-FR" altLang="fr-FR" sz="1800"/>
          </a:p>
        </p:txBody>
      </p:sp>
      <p:sp>
        <p:nvSpPr>
          <p:cNvPr id="3080" name="Text Box 21"/>
          <p:cNvSpPr txBox="1">
            <a:spLocks noChangeArrowheads="1"/>
          </p:cNvSpPr>
          <p:nvPr/>
        </p:nvSpPr>
        <p:spPr bwMode="auto">
          <a:xfrm>
            <a:off x="6494463" y="3095485"/>
            <a:ext cx="247650" cy="2143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HU</a:t>
            </a:r>
            <a:endParaRPr lang="fr-FR" altLang="fr-FR" sz="1800"/>
          </a:p>
        </p:txBody>
      </p:sp>
      <p:sp>
        <p:nvSpPr>
          <p:cNvPr id="3081" name="Text Box 22"/>
          <p:cNvSpPr txBox="1">
            <a:spLocks noChangeArrowheads="1"/>
          </p:cNvSpPr>
          <p:nvPr/>
        </p:nvSpPr>
        <p:spPr bwMode="auto">
          <a:xfrm>
            <a:off x="6453603" y="4691063"/>
            <a:ext cx="288925" cy="1873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2000" rIns="72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ES</a:t>
            </a:r>
            <a:endParaRPr lang="fr-FR" altLang="fr-FR" sz="1800"/>
          </a:p>
        </p:txBody>
      </p:sp>
      <p:sp>
        <p:nvSpPr>
          <p:cNvPr id="3082" name="Rectangle 23"/>
          <p:cNvSpPr>
            <a:spLocks noChangeArrowheads="1"/>
          </p:cNvSpPr>
          <p:nvPr/>
        </p:nvSpPr>
        <p:spPr bwMode="auto">
          <a:xfrm>
            <a:off x="115888" y="6302375"/>
            <a:ext cx="6626225" cy="18637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700" dirty="0" err="1">
                <a:solidFill>
                  <a:srgbClr val="000000"/>
                </a:solidFill>
                <a:ea typeface="Calibri" panose="020F0502020204030204" pitchFamily="34" charset="0"/>
                <a:cs typeface="Arial" panose="020B0604020202020204" pitchFamily="34" charset="0"/>
              </a:rPr>
              <a:t>материал</a:t>
            </a:r>
            <a:r>
              <a:rPr lang="fr-FR" altLang="fr-FR" sz="700" dirty="0">
                <a:solidFill>
                  <a:srgbClr val="000000"/>
                </a:solidFill>
                <a:ea typeface="Calibri" panose="020F0502020204030204" pitchFamily="34" charset="0"/>
                <a:cs typeface="Times New Roman" panose="02020603050405020304" pitchFamily="18" charset="0"/>
              </a:rPr>
              <a:t> : </a:t>
            </a:r>
            <a:r>
              <a:rPr lang="bg-BG" altLang="fr-FR" sz="700" dirty="0"/>
              <a:t>PU-покритие полиестер</a:t>
            </a:r>
            <a:endParaRPr lang="es-ES" altLang="fr-FR" sz="700" dirty="0">
              <a:solidFill>
                <a:srgbClr val="000000"/>
              </a:solidFill>
              <a:ea typeface="Calibri" panose="020F0502020204030204" pitchFamily="34" charset="0"/>
              <a:cs typeface="Calibri" panose="020F0502020204030204" pitchFamily="34" charset="0"/>
            </a:endParaRPr>
          </a:p>
          <a:p>
            <a:pPr algn="just" eaLnBrk="1" hangingPunct="1">
              <a:spcBef>
                <a:spcPct val="0"/>
              </a:spcBef>
              <a:buFontTx/>
              <a:buNone/>
            </a:pPr>
            <a:r>
              <a:rPr lang="ru-RU" altLang="fr-FR" sz="700" dirty="0">
                <a:solidFill>
                  <a:srgbClr val="000000"/>
                </a:solidFill>
                <a:ea typeface="Calibri" panose="020F0502020204030204" pitchFamily="34" charset="0"/>
                <a:cs typeface="Calibri" panose="020F0502020204030204" pitchFamily="34" charset="0"/>
              </a:rPr>
              <a:t>Ограничения при употреба: Това е дреха за осигуряване на голяма видимост.</a:t>
            </a:r>
            <a:r>
              <a:rPr lang="fr-FR" altLang="fr-FR" sz="700" dirty="0">
                <a:solidFill>
                  <a:srgbClr val="000000"/>
                </a:solidFill>
                <a:ea typeface="Calibri" panose="020F0502020204030204" pitchFamily="34" charset="0"/>
                <a:cs typeface="Calibri" panose="020F0502020204030204" pitchFamily="34" charset="0"/>
              </a:rPr>
              <a:t> </a:t>
            </a:r>
            <a:r>
              <a:rPr lang="ru-RU" altLang="fr-FR" sz="700" dirty="0">
                <a:solidFill>
                  <a:srgbClr val="000000"/>
                </a:solidFill>
                <a:ea typeface="Calibri" panose="020F0502020204030204" pitchFamily="34" charset="0"/>
                <a:cs typeface="Calibri" panose="020F0502020204030204" pitchFamily="34" charset="0"/>
              </a:rPr>
              <a:t>Дрехата винаги трябва да се носи затворена и да не бъде покрита от </a:t>
            </a:r>
            <a:endParaRPr lang="fr-FR" altLang="fr-FR" sz="700" dirty="0">
              <a:solidFill>
                <a:srgbClr val="000000"/>
              </a:solidFill>
              <a:ea typeface="Calibri" panose="020F0502020204030204" pitchFamily="34" charset="0"/>
              <a:cs typeface="Calibri" panose="020F0502020204030204" pitchFamily="34" charset="0"/>
            </a:endParaRPr>
          </a:p>
          <a:p>
            <a:pPr algn="just" eaLnBrk="1" hangingPunct="1">
              <a:spcBef>
                <a:spcPct val="0"/>
              </a:spcBef>
              <a:buFontTx/>
              <a:buNone/>
            </a:pPr>
            <a:r>
              <a:rPr lang="ru-RU" altLang="fr-FR" sz="700" dirty="0">
                <a:solidFill>
                  <a:srgbClr val="000000"/>
                </a:solidFill>
                <a:ea typeface="Calibri" panose="020F0502020204030204" pitchFamily="34" charset="0"/>
                <a:cs typeface="Calibri" panose="020F0502020204030204" pitchFamily="34" charset="0"/>
              </a:rPr>
              <a:t>други дрехи. С цел да се осигури оптимална видимост, дрехата трябва да бъде чиста и всяка година да се прави сравнение с нова дреха.</a:t>
            </a:r>
            <a:r>
              <a:rPr lang="fr-FR" altLang="fr-FR" sz="700" dirty="0">
                <a:solidFill>
                  <a:srgbClr val="000000"/>
                </a:solidFill>
                <a:ea typeface="Calibri" panose="020F0502020204030204" pitchFamily="34" charset="0"/>
                <a:cs typeface="Calibri" panose="020F0502020204030204" pitchFamily="34" charset="0"/>
              </a:rPr>
              <a:t> </a:t>
            </a:r>
            <a:r>
              <a:rPr lang="ru-RU" altLang="fr-FR" sz="700" dirty="0">
                <a:solidFill>
                  <a:srgbClr val="000000"/>
                </a:solidFill>
                <a:ea typeface="Calibri" panose="020F0502020204030204" pitchFamily="34" charset="0"/>
                <a:cs typeface="Calibri" panose="020F0502020204030204" pitchFamily="34" charset="0"/>
              </a:rPr>
              <a:t>Внимание, носенето на качулка намалява полето на видимост и чуваемост. Съхранение и транспорт: Съхранявайте винаги на чисто и сухо място.</a:t>
            </a:r>
            <a:r>
              <a:rPr lang="fr-FR" altLang="fr-FR" sz="700" dirty="0">
                <a:solidFill>
                  <a:srgbClr val="000000"/>
                </a:solidFill>
                <a:ea typeface="Calibri" panose="020F0502020204030204" pitchFamily="34" charset="0"/>
                <a:cs typeface="Calibri" panose="020F0502020204030204" pitchFamily="34" charset="0"/>
              </a:rPr>
              <a:t> </a:t>
            </a:r>
            <a:r>
              <a:rPr lang="ru-RU" altLang="fr-FR" sz="700" dirty="0">
                <a:solidFill>
                  <a:srgbClr val="000000"/>
                </a:solidFill>
                <a:ea typeface="Calibri" panose="020F0502020204030204" pitchFamily="34" charset="0"/>
                <a:cs typeface="Calibri" panose="020F0502020204030204" pitchFamily="34" charset="0"/>
              </a:rPr>
              <a:t>НЕ СКЛАДИРАЙТЕ НА МЯСТО, където дрехата може да бъде изложена пряко на слънчева светлина.</a:t>
            </a:r>
            <a:r>
              <a:rPr lang="fr-FR" altLang="fr-FR" sz="700" dirty="0">
                <a:solidFill>
                  <a:srgbClr val="000000"/>
                </a:solidFill>
                <a:ea typeface="Calibri" panose="020F0502020204030204" pitchFamily="34" charset="0"/>
                <a:cs typeface="Calibri" panose="020F0502020204030204" pitchFamily="34" charset="0"/>
              </a:rPr>
              <a:t> </a:t>
            </a:r>
            <a:r>
              <a:rPr lang="ru-RU" altLang="fr-FR" sz="700" dirty="0">
                <a:solidFill>
                  <a:srgbClr val="000000"/>
                </a:solidFill>
                <a:ea typeface="Calibri" panose="020F0502020204030204" pitchFamily="34" charset="0"/>
                <a:cs typeface="Calibri" panose="020F0502020204030204" pitchFamily="34" charset="0"/>
              </a:rPr>
              <a:t>Това облекло трябва да се транспо</a:t>
            </a:r>
            <a:r>
              <a:rPr lang="bg-BG" altLang="fr-FR" sz="700" dirty="0">
                <a:solidFill>
                  <a:srgbClr val="000000"/>
                </a:solidFill>
                <a:ea typeface="Calibri" panose="020F0502020204030204" pitchFamily="34" charset="0"/>
                <a:cs typeface="Calibri" panose="020F0502020204030204" pitchFamily="34" charset="0"/>
              </a:rPr>
              <a:t>р</a:t>
            </a:r>
            <a:r>
              <a:rPr lang="ru-RU" altLang="fr-FR" sz="700" dirty="0">
                <a:solidFill>
                  <a:srgbClr val="000000"/>
                </a:solidFill>
                <a:ea typeface="Calibri" panose="020F0502020204030204" pitchFamily="34" charset="0"/>
                <a:cs typeface="Calibri" panose="020F0502020204030204" pitchFamily="34" charset="0"/>
              </a:rPr>
              <a:t>ти</a:t>
            </a:r>
            <a:r>
              <a:rPr lang="bg-BG" altLang="fr-FR" sz="700" dirty="0">
                <a:solidFill>
                  <a:srgbClr val="000000"/>
                </a:solidFill>
                <a:ea typeface="Calibri" panose="020F0502020204030204" pitchFamily="34" charset="0"/>
                <a:cs typeface="Calibri" panose="020F0502020204030204" pitchFamily="34" charset="0"/>
              </a:rPr>
              <a:t>р</a:t>
            </a:r>
            <a:r>
              <a:rPr lang="ru-RU" altLang="fr-FR" sz="700" dirty="0">
                <a:solidFill>
                  <a:srgbClr val="000000"/>
                </a:solidFill>
                <a:ea typeface="Calibri" panose="020F0502020204030204" pitchFamily="34" charset="0"/>
                <a:cs typeface="Calibri" panose="020F0502020204030204" pitchFamily="34" charset="0"/>
              </a:rPr>
              <a:t>а така както е било дост</a:t>
            </a:r>
            <a:r>
              <a:rPr lang="bg-BG" altLang="fr-FR" sz="700" dirty="0">
                <a:solidFill>
                  <a:srgbClr val="000000"/>
                </a:solidFill>
                <a:ea typeface="Calibri" panose="020F0502020204030204" pitchFamily="34" charset="0"/>
                <a:cs typeface="Calibri" panose="020F0502020204030204" pitchFamily="34" charset="0"/>
              </a:rPr>
              <a:t>а</a:t>
            </a:r>
            <a:r>
              <a:rPr lang="ru-RU" altLang="fr-FR" sz="700" dirty="0">
                <a:solidFill>
                  <a:srgbClr val="000000"/>
                </a:solidFill>
                <a:ea typeface="Calibri" panose="020F0502020204030204" pitchFamily="34" charset="0"/>
                <a:cs typeface="Calibri" panose="020F0502020204030204" pitchFamily="34" charset="0"/>
              </a:rPr>
              <a:t>вено от производителя.</a:t>
            </a:r>
            <a:r>
              <a:rPr lang="fr-FR" altLang="fr-FR" sz="700" dirty="0">
                <a:solidFill>
                  <a:srgbClr val="000000"/>
                </a:solidFill>
                <a:ea typeface="Calibri" panose="020F0502020204030204" pitchFamily="34" charset="0"/>
                <a:cs typeface="Calibri" panose="020F0502020204030204" pitchFamily="34" charset="0"/>
              </a:rPr>
              <a:t> </a:t>
            </a:r>
            <a:r>
              <a:rPr lang="ru-RU" altLang="fr-FR" sz="700" dirty="0">
                <a:solidFill>
                  <a:srgbClr val="000000"/>
                </a:solidFill>
                <a:ea typeface="Calibri" panose="020F0502020204030204" pitchFamily="34" charset="0"/>
                <a:cs typeface="Calibri" panose="020F0502020204030204" pitchFamily="34" charset="0"/>
              </a:rPr>
              <a:t>ПОПРАВКА – Ако продуктът е повреден, той няма да може да осигури максимално ниво на защита и поради тази причина трябва да бъде незабавно поправен или сменен.</a:t>
            </a:r>
            <a:r>
              <a:rPr lang="fr-FR" altLang="fr-FR" sz="700" dirty="0">
                <a:solidFill>
                  <a:srgbClr val="000000"/>
                </a:solidFill>
                <a:ea typeface="Calibri" panose="020F0502020204030204" pitchFamily="34" charset="0"/>
                <a:cs typeface="Calibri" panose="020F0502020204030204" pitchFamily="34" charset="0"/>
              </a:rPr>
              <a:t> </a:t>
            </a:r>
            <a:r>
              <a:rPr lang="ru-RU" altLang="fr-FR" sz="700" dirty="0">
                <a:solidFill>
                  <a:srgbClr val="000000"/>
                </a:solidFill>
                <a:ea typeface="Calibri" panose="020F0502020204030204" pitchFamily="34" charset="0"/>
                <a:cs typeface="Calibri" panose="020F0502020204030204" pitchFamily="34" charset="0"/>
              </a:rPr>
              <a:t>Никога не използвайте повреден продукт.</a:t>
            </a:r>
            <a:r>
              <a:rPr lang="fr-FR" altLang="fr-FR" sz="700" dirty="0">
                <a:solidFill>
                  <a:srgbClr val="000000"/>
                </a:solidFill>
                <a:ea typeface="Calibri" panose="020F0502020204030204" pitchFamily="34" charset="0"/>
                <a:cs typeface="Calibri" panose="020F0502020204030204" pitchFamily="34" charset="0"/>
              </a:rPr>
              <a:t> </a:t>
            </a:r>
            <a:r>
              <a:rPr lang="ru-RU" altLang="fr-FR" sz="700" dirty="0">
                <a:solidFill>
                  <a:srgbClr val="000000"/>
                </a:solidFill>
                <a:ea typeface="Calibri" panose="020F0502020204030204" pitchFamily="34" charset="0"/>
                <a:cs typeface="Calibri" panose="020F0502020204030204" pitchFamily="34" charset="0"/>
              </a:rPr>
              <a:t>Поправката на този продукт се толерира единствено в случай, че изискванията към продукта не са засегнати.</a:t>
            </a:r>
            <a:r>
              <a:rPr lang="fr-FR" altLang="fr-FR" sz="700" dirty="0">
                <a:solidFill>
                  <a:srgbClr val="000000"/>
                </a:solidFill>
                <a:ea typeface="Calibri" panose="020F0502020204030204" pitchFamily="34" charset="0"/>
                <a:cs typeface="Calibri" panose="020F0502020204030204" pitchFamily="34" charset="0"/>
              </a:rPr>
              <a:t> </a:t>
            </a:r>
            <a:r>
              <a:rPr lang="ru-RU" altLang="fr-FR" sz="700" dirty="0">
                <a:solidFill>
                  <a:srgbClr val="000000"/>
                </a:solidFill>
                <a:ea typeface="Calibri" panose="020F0502020204030204" pitchFamily="34" charset="0"/>
                <a:cs typeface="Calibri" panose="020F0502020204030204" pitchFamily="34" charset="0"/>
              </a:rPr>
              <a:t>Ако продължавате да имате съмнение, свържете се с производителя преди да се опитате да поправите продукта.</a:t>
            </a:r>
            <a:r>
              <a:rPr lang="fr-FR" altLang="fr-FR" sz="700" dirty="0">
                <a:solidFill>
                  <a:srgbClr val="000000"/>
                </a:solidFill>
                <a:ea typeface="Calibri" panose="020F0502020204030204" pitchFamily="34" charset="0"/>
                <a:cs typeface="Calibri" panose="020F0502020204030204" pitchFamily="34" charset="0"/>
              </a:rPr>
              <a:t> </a:t>
            </a:r>
            <a:r>
              <a:rPr lang="ru-RU" altLang="fr-FR" sz="700" dirty="0">
                <a:solidFill>
                  <a:srgbClr val="000000"/>
                </a:solidFill>
                <a:ea typeface="Calibri" panose="020F0502020204030204" pitchFamily="34" charset="0"/>
                <a:cs typeface="Calibri" panose="020F0502020204030204" pitchFamily="34" charset="0"/>
              </a:rPr>
              <a:t>Свържете се със специализираното предприятие за отпадъци за подходящо премахване на дрехата.</a:t>
            </a:r>
            <a:r>
              <a:rPr lang="fr-FR" altLang="fr-FR" sz="700" dirty="0">
                <a:solidFill>
                  <a:srgbClr val="000000"/>
                </a:solidFill>
                <a:ea typeface="Calibri" panose="020F0502020204030204" pitchFamily="34" charset="0"/>
                <a:cs typeface="Calibri" panose="020F0502020204030204" pitchFamily="34" charset="0"/>
              </a:rPr>
              <a:t> </a:t>
            </a:r>
            <a:r>
              <a:rPr lang="ru-RU" altLang="fr-FR" sz="700" dirty="0">
                <a:solidFill>
                  <a:srgbClr val="000000"/>
                </a:solidFill>
                <a:ea typeface="Calibri" panose="020F0502020204030204" pitchFamily="34" charset="0"/>
                <a:cs typeface="Calibri" panose="020F0502020204030204" pitchFamily="34" charset="0"/>
              </a:rPr>
              <a:t>термичната изолация може да намалее след процедурите по почистване.</a:t>
            </a:r>
            <a:r>
              <a:rPr lang="fr-FR" altLang="fr-FR" sz="700" dirty="0">
                <a:solidFill>
                  <a:srgbClr val="000000"/>
                </a:solidFill>
                <a:ea typeface="Calibri" panose="020F0502020204030204" pitchFamily="34" charset="0"/>
                <a:cs typeface="Calibri" panose="020F0502020204030204" pitchFamily="34" charset="0"/>
              </a:rPr>
              <a:t> </a:t>
            </a:r>
            <a:r>
              <a:rPr lang="ru-RU" altLang="fr-FR" sz="700" dirty="0">
                <a:solidFill>
                  <a:srgbClr val="000000"/>
                </a:solidFill>
                <a:ea typeface="Calibri" panose="020F0502020204030204" pitchFamily="34" charset="0"/>
                <a:cs typeface="Calibri" panose="020F0502020204030204" pitchFamily="34" charset="0"/>
              </a:rPr>
              <a:t>Термичната изолация и минималните температури на употреба са указани върху комплекта заедно със стандартни долни дрехи (приложение А от </a:t>
            </a:r>
            <a:r>
              <a:rPr lang="fr-FR" altLang="fr-FR" sz="700" dirty="0">
                <a:solidFill>
                  <a:srgbClr val="000000"/>
                </a:solidFill>
                <a:ea typeface="Calibri" panose="020F0502020204030204" pitchFamily="34" charset="0"/>
                <a:cs typeface="Calibri" panose="020F0502020204030204" pitchFamily="34" charset="0"/>
              </a:rPr>
              <a:t>EN</a:t>
            </a:r>
            <a:r>
              <a:rPr lang="ru-RU" altLang="fr-FR" sz="700" dirty="0">
                <a:solidFill>
                  <a:srgbClr val="000000"/>
                </a:solidFill>
                <a:ea typeface="Calibri" panose="020F0502020204030204" pitchFamily="34" charset="0"/>
                <a:cs typeface="Calibri" panose="020F0502020204030204" pitchFamily="34" charset="0"/>
              </a:rPr>
              <a:t> 14058).</a:t>
            </a:r>
            <a:r>
              <a:rPr lang="fr-FR" altLang="fr-FR" sz="700" dirty="0">
                <a:solidFill>
                  <a:srgbClr val="000000"/>
                </a:solidFill>
                <a:ea typeface="Calibri" panose="020F0502020204030204" pitchFamily="34" charset="0"/>
                <a:cs typeface="Calibri" panose="020F0502020204030204" pitchFamily="34" charset="0"/>
              </a:rPr>
              <a:t> </a:t>
            </a:r>
            <a:r>
              <a:rPr lang="ru-RU" altLang="fr-FR" sz="700" dirty="0">
                <a:solidFill>
                  <a:srgbClr val="000000"/>
                </a:solidFill>
                <a:ea typeface="Calibri" panose="020F0502020204030204" pitchFamily="34" charset="0"/>
                <a:cs typeface="Calibri" panose="020F0502020204030204" pitchFamily="34" charset="0"/>
              </a:rPr>
              <a:t>Те са валидни само, ако дрехата е била носена заедно с дреха за термична изолация или еквивалентна на нея.</a:t>
            </a:r>
            <a:r>
              <a:rPr lang="fr-FR" altLang="fr-FR" sz="700" dirty="0">
                <a:solidFill>
                  <a:srgbClr val="000000"/>
                </a:solidFill>
                <a:ea typeface="Calibri" panose="020F0502020204030204" pitchFamily="34" charset="0"/>
                <a:cs typeface="Calibri" panose="020F0502020204030204" pitchFamily="34" charset="0"/>
              </a:rPr>
              <a:t> </a:t>
            </a:r>
            <a:r>
              <a:rPr lang="ru-RU" altLang="fr-FR" sz="700" dirty="0">
                <a:solidFill>
                  <a:srgbClr val="000000"/>
                </a:solidFill>
                <a:ea typeface="Calibri" panose="020F0502020204030204" pitchFamily="34" charset="0"/>
                <a:cs typeface="Calibri" panose="020F0502020204030204" pitchFamily="34" charset="0"/>
              </a:rPr>
              <a:t>Трябва да бъде осъществена също така подходяща защита на нивото на ръцете, краката и главата.</a:t>
            </a:r>
            <a:r>
              <a:rPr lang="fr-FR" altLang="fr-FR" sz="700" dirty="0">
                <a:solidFill>
                  <a:srgbClr val="000000"/>
                </a:solidFill>
                <a:ea typeface="Calibri" panose="020F0502020204030204" pitchFamily="34" charset="0"/>
                <a:cs typeface="Calibri" panose="020F0502020204030204" pitchFamily="34" charset="0"/>
              </a:rPr>
              <a:t> </a:t>
            </a:r>
            <a:r>
              <a:rPr lang="bg-BG" altLang="fr-FR" sz="700" dirty="0">
                <a:solidFill>
                  <a:srgbClr val="000000"/>
                </a:solidFill>
                <a:ea typeface="Calibri" panose="020F0502020204030204" pitchFamily="34" charset="0"/>
                <a:cs typeface="Calibri" panose="020F0502020204030204" pitchFamily="34" charset="0"/>
              </a:rPr>
              <a:t>Т</a:t>
            </a:r>
            <a:r>
              <a:rPr lang="ru-RU" altLang="fr-FR" sz="700" dirty="0">
                <a:solidFill>
                  <a:srgbClr val="000000"/>
                </a:solidFill>
                <a:ea typeface="Calibri" panose="020F0502020204030204" pitchFamily="34" charset="0"/>
                <a:cs typeface="Calibri" panose="020F0502020204030204" pitchFamily="34" charset="0"/>
              </a:rPr>
              <a:t>ези стойности бяха определени при липса на вятър и при температура на лъчение равна на температурата на околния въздух.</a:t>
            </a:r>
            <a:r>
              <a:rPr lang="fr-FR" altLang="fr-FR" sz="700" dirty="0">
                <a:solidFill>
                  <a:srgbClr val="000000"/>
                </a:solidFill>
                <a:ea typeface="Calibri" panose="020F0502020204030204" pitchFamily="34" charset="0"/>
                <a:cs typeface="Calibri" panose="020F0502020204030204" pitchFamily="34" charset="0"/>
              </a:rPr>
              <a:t> </a:t>
            </a:r>
            <a:r>
              <a:rPr lang="ru-RU" altLang="fr-FR" sz="700" dirty="0">
                <a:solidFill>
                  <a:srgbClr val="000000"/>
                </a:solidFill>
                <a:ea typeface="Calibri" panose="020F0502020204030204" pitchFamily="34" charset="0"/>
                <a:cs typeface="Calibri" panose="020F0502020204030204" pitchFamily="34" charset="0"/>
              </a:rPr>
              <a:t>Посоченият максимален брой цикли на почистване не е единственият фактор, свързан с жизнения цикъл на дрехата. Жизненият цикъл зависи и от употребата, грижата, съхранението и др.</a:t>
            </a:r>
            <a:r>
              <a:rPr lang="fr-FR" altLang="fr-FR" sz="700" dirty="0">
                <a:solidFill>
                  <a:srgbClr val="000000"/>
                </a:solidFill>
                <a:ea typeface="Calibri" panose="020F0502020204030204" pitchFamily="34" charset="0"/>
                <a:cs typeface="Calibri" panose="020F0502020204030204" pitchFamily="34" charset="0"/>
              </a:rPr>
              <a:t> </a:t>
            </a:r>
            <a:r>
              <a:rPr lang="ru-RU" altLang="fr-FR" sz="700" dirty="0">
                <a:solidFill>
                  <a:srgbClr val="000000"/>
                </a:solidFill>
                <a:ea typeface="Calibri" panose="020F0502020204030204" pitchFamily="34" charset="0"/>
                <a:cs typeface="Calibri" panose="020F0502020204030204" pitchFamily="34" charset="0"/>
              </a:rPr>
              <a:t>CE маркировката, поставена на това оборудване, означава, че всички спецификации на европейски Регламент 2016/425 са спазени</a:t>
            </a:r>
            <a:r>
              <a:rPr lang="fr-FR" altLang="fr-FR" sz="700" dirty="0">
                <a:solidFill>
                  <a:srgbClr val="000000"/>
                </a:solidFill>
                <a:ea typeface="Calibri" panose="020F0502020204030204" pitchFamily="34" charset="0"/>
                <a:cs typeface="Calibri" panose="020F0502020204030204" pitchFamily="34" charset="0"/>
              </a:rPr>
              <a:t>.</a:t>
            </a:r>
            <a:r>
              <a:rPr lang="ru-RU" altLang="fr-FR" sz="700" dirty="0">
                <a:solidFill>
                  <a:srgbClr val="000000"/>
                </a:solidFill>
                <a:ea typeface="Calibri" panose="020F0502020204030204" pitchFamily="34" charset="0"/>
                <a:cs typeface="Calibri" panose="020F0502020204030204" pitchFamily="34" charset="0"/>
              </a:rPr>
              <a:t> Декларацията за съответствие е достъпна на уеб сайта: вижте **.</a:t>
            </a:r>
            <a:r>
              <a:rPr lang="et-EE" altLang="fr-FR" sz="700" dirty="0">
                <a:solidFill>
                  <a:srgbClr val="000000"/>
                </a:solidFill>
                <a:ea typeface="Calibri" panose="020F0502020204030204" pitchFamily="34" charset="0"/>
                <a:cs typeface="Calibri" panose="020F0502020204030204" pitchFamily="34" charset="0"/>
              </a:rPr>
              <a:t> </a:t>
            </a:r>
            <a:r>
              <a:rPr lang="fr-FR" altLang="fr-FR" sz="700" dirty="0">
                <a:solidFill>
                  <a:srgbClr val="000000"/>
                </a:solidFill>
                <a:ea typeface="Calibri" panose="020F0502020204030204" pitchFamily="34" charset="0"/>
                <a:cs typeface="Calibri" panose="020F0502020204030204" pitchFamily="34" charset="0"/>
              </a:rPr>
              <a:t>	 </a:t>
            </a:r>
            <a:r>
              <a:rPr lang="pl-PL" altLang="fr-FR" sz="700" dirty="0">
                <a:solidFill>
                  <a:srgbClr val="000000"/>
                </a:solidFill>
                <a:ea typeface="Calibri" panose="020F0502020204030204" pitchFamily="34" charset="0"/>
                <a:cs typeface="Calibri" panose="020F0502020204030204" pitchFamily="34" charset="0"/>
              </a:rPr>
              <a:t>	</a:t>
            </a:r>
            <a:r>
              <a:rPr lang="fr-FR" altLang="fr-FR" sz="700" dirty="0">
                <a:solidFill>
                  <a:srgbClr val="800000"/>
                </a:solidFill>
                <a:ea typeface="Calibri" panose="020F0502020204030204" pitchFamily="34" charset="0"/>
                <a:cs typeface="Calibri" panose="020F0502020204030204" pitchFamily="34" charset="0"/>
              </a:rPr>
              <a:t> 	      </a:t>
            </a:r>
            <a:r>
              <a:rPr lang="hu-HU" altLang="fr-FR" sz="700" dirty="0">
                <a:solidFill>
                  <a:srgbClr val="800000"/>
                </a:solidFill>
                <a:ea typeface="Calibri" panose="020F0502020204030204" pitchFamily="34" charset="0"/>
                <a:cs typeface="Calibri" panose="020F0502020204030204" pitchFamily="34" charset="0"/>
              </a:rPr>
              <a:t>  </a:t>
            </a:r>
            <a:r>
              <a:rPr lang="fr-FR" altLang="fr-FR" sz="700" dirty="0">
                <a:solidFill>
                  <a:srgbClr val="800000"/>
                </a:solidFill>
                <a:ea typeface="Calibri" panose="020F0502020204030204" pitchFamily="34" charset="0"/>
                <a:cs typeface="Calibri" panose="020F0502020204030204" pitchFamily="34" charset="0"/>
              </a:rPr>
              <a:t> </a:t>
            </a:r>
            <a:r>
              <a:rPr lang="en-GB" altLang="fr-FR" sz="700" dirty="0">
                <a:solidFill>
                  <a:srgbClr val="800000"/>
                </a:solidFill>
                <a:ea typeface="Calibri" panose="020F0502020204030204" pitchFamily="34" charset="0"/>
                <a:cs typeface="Calibri" panose="020F0502020204030204" pitchFamily="34" charset="0"/>
              </a:rPr>
              <a:t>	</a:t>
            </a:r>
            <a:r>
              <a:rPr lang="fr-FR" altLang="fr-FR" sz="700" dirty="0">
                <a:solidFill>
                  <a:srgbClr val="FF0000"/>
                </a:solidFill>
                <a:ea typeface="Calibri" panose="020F0502020204030204" pitchFamily="34" charset="0"/>
                <a:cs typeface="Calibri" panose="020F0502020204030204" pitchFamily="34" charset="0"/>
              </a:rPr>
              <a:t>    </a:t>
            </a:r>
          </a:p>
        </p:txBody>
      </p:sp>
      <p:sp>
        <p:nvSpPr>
          <p:cNvPr id="3083" name="Text Box 24"/>
          <p:cNvSpPr txBox="1">
            <a:spLocks noChangeArrowheads="1"/>
          </p:cNvSpPr>
          <p:nvPr/>
        </p:nvSpPr>
        <p:spPr bwMode="auto">
          <a:xfrm>
            <a:off x="6494463" y="6304755"/>
            <a:ext cx="247650" cy="2143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BG</a:t>
            </a:r>
            <a:endParaRPr lang="fr-FR" altLang="fr-FR" sz="1800"/>
          </a:p>
        </p:txBody>
      </p:sp>
      <p:sp>
        <p:nvSpPr>
          <p:cNvPr id="3084" name="Rectangle 25"/>
          <p:cNvSpPr>
            <a:spLocks noChangeArrowheads="1"/>
          </p:cNvSpPr>
          <p:nvPr/>
        </p:nvSpPr>
        <p:spPr bwMode="auto">
          <a:xfrm>
            <a:off x="115888" y="8159750"/>
            <a:ext cx="6626225" cy="161131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700" dirty="0" err="1">
                <a:solidFill>
                  <a:srgbClr val="000000"/>
                </a:solidFill>
                <a:ea typeface="Calibri" panose="020F0502020204030204" pitchFamily="34" charset="0"/>
                <a:cs typeface="Arial" panose="020B0604020202020204" pitchFamily="34" charset="0"/>
              </a:rPr>
              <a:t>Material</a:t>
            </a:r>
            <a:r>
              <a:rPr lang="fr-FR" altLang="fr-FR" sz="700" dirty="0">
                <a:solidFill>
                  <a:srgbClr val="000000"/>
                </a:solidFill>
                <a:ea typeface="Calibri" panose="020F0502020204030204" pitchFamily="34" charset="0"/>
                <a:cs typeface="Arial" panose="020B0604020202020204" pitchFamily="34" charset="0"/>
              </a:rPr>
              <a:t> :</a:t>
            </a:r>
            <a:r>
              <a:rPr lang="fr-FR" altLang="fr-FR" sz="700" dirty="0">
                <a:solidFill>
                  <a:srgbClr val="000000"/>
                </a:solidFill>
                <a:ea typeface="Calibri" panose="020F0502020204030204" pitchFamily="34" charset="0"/>
                <a:cs typeface="Times New Roman" panose="02020603050405020304" pitchFamily="18" charset="0"/>
              </a:rPr>
              <a:t> </a:t>
            </a:r>
            <a:r>
              <a:rPr lang="pt-PT" altLang="fr-FR" sz="700" dirty="0"/>
              <a:t>PU poliéster revestido</a:t>
            </a:r>
            <a:endParaRPr lang="es-ES" altLang="fr-FR" sz="700" dirty="0">
              <a:solidFill>
                <a:srgbClr val="000000"/>
              </a:solidFill>
              <a:ea typeface="Calibri" panose="020F0502020204030204" pitchFamily="34" charset="0"/>
              <a:cs typeface="Calibri" panose="020F0502020204030204" pitchFamily="34" charset="0"/>
            </a:endParaRPr>
          </a:p>
          <a:p>
            <a:pPr algn="just" eaLnBrk="1" hangingPunct="1">
              <a:spcBef>
                <a:spcPct val="0"/>
              </a:spcBef>
              <a:buFontTx/>
              <a:buNone/>
            </a:pPr>
            <a:r>
              <a:rPr lang="pt-PT" altLang="fr-FR" sz="700" u="sng" dirty="0">
                <a:solidFill>
                  <a:srgbClr val="000000"/>
                </a:solidFill>
                <a:ea typeface="Calibri" panose="020F0502020204030204" pitchFamily="34" charset="0"/>
                <a:cs typeface="Calibri" panose="020F0502020204030204" pitchFamily="34" charset="0"/>
              </a:rPr>
              <a:t>Limites de utilizações:</a:t>
            </a:r>
            <a:r>
              <a:rPr lang="pt-PT" altLang="fr-FR" sz="700" dirty="0">
                <a:solidFill>
                  <a:srgbClr val="000000"/>
                </a:solidFill>
                <a:ea typeface="Calibri" panose="020F0502020204030204" pitchFamily="34" charset="0"/>
                <a:cs typeface="Calibri" panose="020F0502020204030204" pitchFamily="34" charset="0"/>
              </a:rPr>
              <a:t> Este vestuário é um vestuário de alta visibilidade.</a:t>
            </a:r>
            <a:r>
              <a:rPr lang="fr-FR" altLang="fr-FR" sz="700" dirty="0">
                <a:solidFill>
                  <a:srgbClr val="000000"/>
                </a:solidFill>
                <a:ea typeface="Calibri" panose="020F0502020204030204" pitchFamily="34" charset="0"/>
                <a:cs typeface="Calibri" panose="020F0502020204030204" pitchFamily="34" charset="0"/>
              </a:rPr>
              <a:t> </a:t>
            </a:r>
            <a:r>
              <a:rPr lang="pt-PT" altLang="fr-FR" sz="700" dirty="0">
                <a:solidFill>
                  <a:srgbClr val="000000"/>
                </a:solidFill>
                <a:ea typeface="Calibri" panose="020F0502020204030204" pitchFamily="34" charset="0"/>
                <a:cs typeface="Calibri" panose="020F0502020204030204" pitchFamily="34" charset="0"/>
              </a:rPr>
              <a:t>Deve usar sempre o vestuário fechado e este não deve ser coberto por outro </a:t>
            </a:r>
          </a:p>
          <a:p>
            <a:pPr algn="just" eaLnBrk="1" hangingPunct="1">
              <a:spcBef>
                <a:spcPct val="0"/>
              </a:spcBef>
              <a:buFontTx/>
              <a:buNone/>
            </a:pPr>
            <a:r>
              <a:rPr lang="pt-PT" altLang="fr-FR" sz="700" dirty="0">
                <a:solidFill>
                  <a:srgbClr val="000000"/>
                </a:solidFill>
                <a:ea typeface="Calibri" panose="020F0502020204030204" pitchFamily="34" charset="0"/>
                <a:cs typeface="Calibri" panose="020F0502020204030204" pitchFamily="34" charset="0"/>
              </a:rPr>
              <a:t>vestuário.</a:t>
            </a:r>
            <a:r>
              <a:rPr lang="fr-FR" altLang="fr-FR" sz="700" dirty="0">
                <a:solidFill>
                  <a:srgbClr val="000000"/>
                </a:solidFill>
                <a:ea typeface="Calibri" panose="020F0502020204030204" pitchFamily="34" charset="0"/>
                <a:cs typeface="Calibri" panose="020F0502020204030204" pitchFamily="34" charset="0"/>
              </a:rPr>
              <a:t> </a:t>
            </a:r>
            <a:r>
              <a:rPr lang="pt-PT" altLang="fr-FR" sz="700" dirty="0">
                <a:solidFill>
                  <a:srgbClr val="000000"/>
                </a:solidFill>
                <a:ea typeface="Calibri" panose="020F0502020204030204" pitchFamily="34" charset="0"/>
                <a:cs typeface="Calibri" panose="020F0502020204030204" pitchFamily="34" charset="0"/>
              </a:rPr>
              <a:t>De modo a garantir uma visibilidade ideal, o vestuário deve estar limpo e deve efectuar uma comparação com um vestuário novo todos os anos.</a:t>
            </a:r>
            <a:r>
              <a:rPr lang="fr-FR" altLang="fr-FR" sz="700" dirty="0">
                <a:solidFill>
                  <a:srgbClr val="000000"/>
                </a:solidFill>
                <a:ea typeface="Calibri" panose="020F0502020204030204" pitchFamily="34" charset="0"/>
                <a:cs typeface="Calibri" panose="020F0502020204030204" pitchFamily="34" charset="0"/>
              </a:rPr>
              <a:t> </a:t>
            </a:r>
            <a:r>
              <a:rPr lang="pt-PT" altLang="fr-FR" sz="700" dirty="0">
                <a:solidFill>
                  <a:srgbClr val="000000"/>
                </a:solidFill>
                <a:ea typeface="Calibri" panose="020F0502020204030204" pitchFamily="34" charset="0"/>
                <a:cs typeface="Calibri" panose="020F0502020204030204" pitchFamily="34" charset="0"/>
              </a:rPr>
              <a:t>Atenção, o uso de um capucho diminui o campo de visão e de audição. </a:t>
            </a:r>
            <a:r>
              <a:rPr lang="pt-PT" altLang="fr-FR" sz="700" u="sng" dirty="0">
                <a:solidFill>
                  <a:srgbClr val="000000"/>
                </a:solidFill>
                <a:ea typeface="Calibri" panose="020F0502020204030204" pitchFamily="34" charset="0"/>
                <a:cs typeface="Calibri" panose="020F0502020204030204" pitchFamily="34" charset="0"/>
              </a:rPr>
              <a:t>Armazenamento e transporte:</a:t>
            </a:r>
            <a:r>
              <a:rPr lang="pt-PT" altLang="fr-FR" sz="700" dirty="0">
                <a:solidFill>
                  <a:srgbClr val="000000"/>
                </a:solidFill>
                <a:ea typeface="Calibri" panose="020F0502020204030204" pitchFamily="34" charset="0"/>
                <a:cs typeface="Calibri" panose="020F0502020204030204" pitchFamily="34" charset="0"/>
              </a:rPr>
              <a:t> Guarde sempre num local limpo e seco. NÃO guardar num local onde o vestuário possa estar exposto directamente à luz do sol.</a:t>
            </a:r>
            <a:r>
              <a:rPr lang="fr-FR" altLang="fr-FR" sz="700" dirty="0">
                <a:solidFill>
                  <a:srgbClr val="000000"/>
                </a:solidFill>
                <a:ea typeface="Calibri" panose="020F0502020204030204" pitchFamily="34" charset="0"/>
                <a:cs typeface="Calibri" panose="020F0502020204030204" pitchFamily="34" charset="0"/>
              </a:rPr>
              <a:t> </a:t>
            </a:r>
            <a:r>
              <a:rPr lang="pt-PT" altLang="fr-FR" sz="700" dirty="0">
                <a:solidFill>
                  <a:srgbClr val="000000"/>
                </a:solidFill>
                <a:ea typeface="Calibri" panose="020F0502020204030204" pitchFamily="34" charset="0"/>
                <a:cs typeface="Calibri" panose="020F0502020204030204" pitchFamily="34" charset="0"/>
              </a:rPr>
              <a:t>Este vestuário deve ser transportado tal como é fornecido pelo fabricante.</a:t>
            </a:r>
            <a:r>
              <a:rPr lang="fr-FR" altLang="fr-FR" sz="700" u="sng" dirty="0">
                <a:solidFill>
                  <a:srgbClr val="000000"/>
                </a:solidFill>
                <a:ea typeface="Calibri" panose="020F0502020204030204" pitchFamily="34" charset="0"/>
                <a:cs typeface="Calibri" panose="020F0502020204030204" pitchFamily="34" charset="0"/>
              </a:rPr>
              <a:t> </a:t>
            </a:r>
            <a:r>
              <a:rPr lang="pt-PT" altLang="fr-FR" sz="700" u="sng" dirty="0">
                <a:solidFill>
                  <a:srgbClr val="000000"/>
                </a:solidFill>
                <a:ea typeface="Calibri" panose="020F0502020204030204" pitchFamily="34" charset="0"/>
                <a:cs typeface="Calibri" panose="020F0502020204030204" pitchFamily="34" charset="0"/>
              </a:rPr>
              <a:t>REPARAÇÃO</a:t>
            </a:r>
            <a:r>
              <a:rPr lang="pt-PT" altLang="fr-FR" sz="700" dirty="0">
                <a:solidFill>
                  <a:srgbClr val="000000"/>
                </a:solidFill>
                <a:ea typeface="Calibri" panose="020F0502020204030204" pitchFamily="34" charset="0"/>
                <a:cs typeface="Calibri" panose="020F0502020204030204" pitchFamily="34" charset="0"/>
              </a:rPr>
              <a:t> – Se o produto estiver danificado, não poderá alcançar o nível máximo de protecção e, por isso, deverá ser reparado ou substituído imediatamente. Nunca utilizar um produto danificado.</a:t>
            </a:r>
            <a:r>
              <a:rPr lang="fr-FR" altLang="fr-FR" sz="700" dirty="0">
                <a:solidFill>
                  <a:srgbClr val="000000"/>
                </a:solidFill>
                <a:ea typeface="Calibri" panose="020F0502020204030204" pitchFamily="34" charset="0"/>
                <a:cs typeface="Calibri" panose="020F0502020204030204" pitchFamily="34" charset="0"/>
              </a:rPr>
              <a:t> </a:t>
            </a:r>
            <a:r>
              <a:rPr lang="pt-PT" altLang="fr-FR" sz="700" dirty="0">
                <a:solidFill>
                  <a:srgbClr val="000000"/>
                </a:solidFill>
                <a:ea typeface="Calibri" panose="020F0502020204030204" pitchFamily="34" charset="0"/>
                <a:cs typeface="Calibri" panose="020F0502020204030204" pitchFamily="34" charset="0"/>
              </a:rPr>
              <a:t>A reparação deste produto é unicamente tolerada no âmbito em que as reivindicações deste vestuário não sejam afectadas. Em caso de dúvidas, contactar o fabricante abaixo antes de tentar reparar o produto.</a:t>
            </a:r>
            <a:r>
              <a:rPr lang="fr-FR" altLang="fr-FR" sz="700" dirty="0">
                <a:solidFill>
                  <a:srgbClr val="000000"/>
                </a:solidFill>
                <a:ea typeface="Calibri" panose="020F0502020204030204" pitchFamily="34" charset="0"/>
                <a:cs typeface="Calibri" panose="020F0502020204030204" pitchFamily="34" charset="0"/>
              </a:rPr>
              <a:t> </a:t>
            </a:r>
            <a:r>
              <a:rPr lang="pt-PT" altLang="fr-FR" sz="700" dirty="0">
                <a:solidFill>
                  <a:srgbClr val="000000"/>
                </a:solidFill>
                <a:ea typeface="Calibri" panose="020F0502020204030204" pitchFamily="34" charset="0"/>
                <a:cs typeface="Calibri" panose="020F0502020204030204" pitchFamily="34" charset="0"/>
              </a:rPr>
              <a:t>Contactar o responsável pelos resíduos para a eliminação adequada do vestuário.</a:t>
            </a:r>
            <a:r>
              <a:rPr lang="fr-FR" altLang="fr-FR" sz="700" dirty="0">
                <a:solidFill>
                  <a:srgbClr val="000000"/>
                </a:solidFill>
                <a:ea typeface="Calibri" panose="020F0502020204030204" pitchFamily="34" charset="0"/>
                <a:cs typeface="Calibri" panose="020F0502020204030204" pitchFamily="34" charset="0"/>
              </a:rPr>
              <a:t> </a:t>
            </a:r>
            <a:r>
              <a:rPr lang="pt-PT" altLang="fr-FR" sz="700" u="sng" dirty="0">
                <a:solidFill>
                  <a:srgbClr val="000000"/>
                </a:solidFill>
                <a:ea typeface="Calibri" panose="020F0502020204030204" pitchFamily="34" charset="0"/>
                <a:cs typeface="Calibri" panose="020F0502020204030204" pitchFamily="34" charset="0"/>
              </a:rPr>
              <a:t>Atenção</a:t>
            </a:r>
            <a:r>
              <a:rPr lang="pt-PT" altLang="fr-FR" sz="700" dirty="0">
                <a:solidFill>
                  <a:srgbClr val="000000"/>
                </a:solidFill>
                <a:ea typeface="Calibri" panose="020F0502020204030204" pitchFamily="34" charset="0"/>
                <a:cs typeface="Calibri" panose="020F0502020204030204" pitchFamily="34" charset="0"/>
              </a:rPr>
              <a:t>: o isolamento térmico pode diminuir após os procedimentos de limpeza. O isolamento térmico e as temperaturas mínimas de utilização foram determinadas em combinação com a roupa interior padrão (Anexo A de EN 14058).</a:t>
            </a:r>
            <a:r>
              <a:rPr lang="fr-FR" altLang="fr-FR" sz="700" dirty="0">
                <a:solidFill>
                  <a:srgbClr val="000000"/>
                </a:solidFill>
                <a:ea typeface="Calibri" panose="020F0502020204030204" pitchFamily="34" charset="0"/>
                <a:cs typeface="Calibri" panose="020F0502020204030204" pitchFamily="34" charset="0"/>
              </a:rPr>
              <a:t> </a:t>
            </a:r>
            <a:r>
              <a:rPr lang="pt-PT" altLang="fr-FR" sz="700" dirty="0">
                <a:solidFill>
                  <a:srgbClr val="000000"/>
                </a:solidFill>
                <a:ea typeface="Calibri" panose="020F0502020204030204" pitchFamily="34" charset="0"/>
                <a:cs typeface="Calibri" panose="020F0502020204030204" pitchFamily="34" charset="0"/>
              </a:rPr>
              <a:t>São apenas válidas se o vestuário for usado em combinação com um vestuário de isolamento térmico, no mínimo, equivalente.</a:t>
            </a:r>
            <a:r>
              <a:rPr lang="fr-FR" altLang="fr-FR" sz="700" dirty="0">
                <a:solidFill>
                  <a:srgbClr val="000000"/>
                </a:solidFill>
                <a:ea typeface="Calibri" panose="020F0502020204030204" pitchFamily="34" charset="0"/>
                <a:cs typeface="Calibri" panose="020F0502020204030204" pitchFamily="34" charset="0"/>
              </a:rPr>
              <a:t> </a:t>
            </a:r>
            <a:r>
              <a:rPr lang="pt-PT" altLang="fr-FR" sz="700" dirty="0">
                <a:solidFill>
                  <a:srgbClr val="000000"/>
                </a:solidFill>
                <a:ea typeface="Calibri" panose="020F0502020204030204" pitchFamily="34" charset="0"/>
                <a:cs typeface="Calibri" panose="020F0502020204030204" pitchFamily="34" charset="0"/>
              </a:rPr>
              <a:t>Uma protecção adequada deve ser, igualmente, garantida localmente ao nível das mãos, dos pés e da cabeça.</a:t>
            </a:r>
            <a:r>
              <a:rPr lang="fr-FR" altLang="fr-FR" sz="700" dirty="0">
                <a:solidFill>
                  <a:srgbClr val="000000"/>
                </a:solidFill>
                <a:ea typeface="Calibri" panose="020F0502020204030204" pitchFamily="34" charset="0"/>
                <a:cs typeface="Calibri" panose="020F0502020204030204" pitchFamily="34" charset="0"/>
              </a:rPr>
              <a:t> </a:t>
            </a:r>
            <a:r>
              <a:rPr lang="pt-PT" altLang="fr-FR" sz="700" dirty="0">
                <a:solidFill>
                  <a:srgbClr val="000000"/>
                </a:solidFill>
                <a:ea typeface="Calibri" panose="020F0502020204030204" pitchFamily="34" charset="0"/>
                <a:cs typeface="Calibri" panose="020F0502020204030204" pitchFamily="34" charset="0"/>
              </a:rPr>
              <a:t>Estes valores foram determinados com a ausência de vento e a uma temperatura de radiação igual à temperatura do ar ambiente.</a:t>
            </a:r>
            <a:r>
              <a:rPr lang="fr-FR" altLang="fr-FR" sz="700" dirty="0">
                <a:solidFill>
                  <a:srgbClr val="000000"/>
                </a:solidFill>
                <a:ea typeface="Calibri" panose="020F0502020204030204" pitchFamily="34" charset="0"/>
                <a:cs typeface="Calibri" panose="020F0502020204030204" pitchFamily="34" charset="0"/>
              </a:rPr>
              <a:t> </a:t>
            </a:r>
            <a:r>
              <a:rPr lang="pt-BR" altLang="fr-FR" sz="700" dirty="0">
                <a:solidFill>
                  <a:srgbClr val="000000"/>
                </a:solidFill>
                <a:ea typeface="Calibri" panose="020F0502020204030204" pitchFamily="34" charset="0"/>
                <a:cs typeface="Calibri" panose="020F0502020204030204" pitchFamily="34" charset="0"/>
              </a:rPr>
              <a:t>O número máximo indicado de ciclos de limpeza não é o único factor associado ao tempo de vida da peça de vestuário. O seu tempo de vida depende também da sua utilização, manutenção, condições de armazenamento, etc. </a:t>
            </a:r>
            <a:r>
              <a:rPr lang="it-IT" altLang="fr-FR" sz="700" dirty="0">
                <a:solidFill>
                  <a:srgbClr val="000000"/>
                </a:solidFill>
                <a:ea typeface="Calibri" panose="020F0502020204030204" pitchFamily="34" charset="0"/>
                <a:cs typeface="Calibri" panose="020F0502020204030204" pitchFamily="34" charset="0"/>
              </a:rPr>
              <a:t>A marcação CE deste equipamento significa que todas as especificações do regulamento europeu 2016/245 foram respeitadas. </a:t>
            </a:r>
            <a:r>
              <a:rPr lang="pt-BR" altLang="fr-FR" sz="700" dirty="0">
                <a:solidFill>
                  <a:srgbClr val="000000"/>
                </a:solidFill>
                <a:ea typeface="Calibri" panose="020F0502020204030204" pitchFamily="34" charset="0"/>
                <a:cs typeface="Calibri" panose="020F0502020204030204" pitchFamily="34" charset="0"/>
              </a:rPr>
              <a:t>A declaração de conformidade está disponível no website: ver **. </a:t>
            </a:r>
            <a:r>
              <a:rPr lang="fr-FR" altLang="fr-FR" sz="700" dirty="0">
                <a:solidFill>
                  <a:srgbClr val="800000"/>
                </a:solidFill>
                <a:ea typeface="Calibri" panose="020F0502020204030204" pitchFamily="34" charset="0"/>
                <a:cs typeface="Calibri" panose="020F0502020204030204" pitchFamily="34" charset="0"/>
              </a:rPr>
              <a:t>	 	      </a:t>
            </a:r>
            <a:r>
              <a:rPr lang="hu-HU" altLang="fr-FR" sz="700" dirty="0">
                <a:solidFill>
                  <a:srgbClr val="800000"/>
                </a:solidFill>
                <a:ea typeface="Calibri" panose="020F0502020204030204" pitchFamily="34" charset="0"/>
                <a:cs typeface="Calibri" panose="020F0502020204030204" pitchFamily="34" charset="0"/>
              </a:rPr>
              <a:t>  </a:t>
            </a:r>
            <a:r>
              <a:rPr lang="fr-FR" altLang="fr-FR" sz="700" dirty="0">
                <a:solidFill>
                  <a:srgbClr val="800000"/>
                </a:solidFill>
                <a:ea typeface="Calibri" panose="020F0502020204030204" pitchFamily="34" charset="0"/>
                <a:cs typeface="Calibri" panose="020F0502020204030204" pitchFamily="34" charset="0"/>
              </a:rPr>
              <a:t> </a:t>
            </a:r>
            <a:r>
              <a:rPr lang="en-GB" altLang="fr-FR" sz="700" dirty="0">
                <a:solidFill>
                  <a:srgbClr val="800000"/>
                </a:solidFill>
                <a:ea typeface="Calibri" panose="020F0502020204030204" pitchFamily="34" charset="0"/>
                <a:cs typeface="Calibri" panose="020F0502020204030204" pitchFamily="34" charset="0"/>
              </a:rPr>
              <a:t>	</a:t>
            </a:r>
            <a:r>
              <a:rPr lang="fr-FR" altLang="fr-FR" sz="700" dirty="0">
                <a:solidFill>
                  <a:srgbClr val="FF0000"/>
                </a:solidFill>
                <a:ea typeface="Calibri" panose="020F0502020204030204" pitchFamily="34" charset="0"/>
                <a:cs typeface="Calibri" panose="020F0502020204030204" pitchFamily="34" charset="0"/>
              </a:rPr>
              <a:t>    </a:t>
            </a:r>
          </a:p>
        </p:txBody>
      </p:sp>
      <p:sp>
        <p:nvSpPr>
          <p:cNvPr id="3085" name="Text Box 26"/>
          <p:cNvSpPr txBox="1">
            <a:spLocks noChangeArrowheads="1"/>
          </p:cNvSpPr>
          <p:nvPr/>
        </p:nvSpPr>
        <p:spPr bwMode="auto">
          <a:xfrm>
            <a:off x="6500813" y="8159750"/>
            <a:ext cx="247650" cy="2143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PT</a:t>
            </a:r>
            <a:endParaRPr lang="fr-FR" altLang="fr-FR" sz="18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ChangeArrowheads="1"/>
          </p:cNvSpPr>
          <p:nvPr/>
        </p:nvSpPr>
        <p:spPr bwMode="auto">
          <a:xfrm>
            <a:off x="115888" y="1644453"/>
            <a:ext cx="6626225" cy="1727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700" dirty="0" err="1">
                <a:solidFill>
                  <a:srgbClr val="000000"/>
                </a:solidFill>
                <a:ea typeface="Calibri" panose="020F0502020204030204" pitchFamily="34" charset="0"/>
                <a:cs typeface="Arial" panose="020B0604020202020204" pitchFamily="34" charset="0"/>
              </a:rPr>
              <a:t>materiaal</a:t>
            </a:r>
            <a:r>
              <a:rPr lang="fr-FR" altLang="fr-FR" sz="700" dirty="0">
                <a:solidFill>
                  <a:srgbClr val="000000"/>
                </a:solidFill>
                <a:ea typeface="Calibri" panose="020F0502020204030204" pitchFamily="34" charset="0"/>
                <a:cs typeface="Times New Roman" panose="02020603050405020304" pitchFamily="18" charset="0"/>
              </a:rPr>
              <a:t> : </a:t>
            </a:r>
            <a:r>
              <a:rPr lang="nl-NL" altLang="fr-FR" sz="700" dirty="0"/>
              <a:t>PU-gecoat polyester</a:t>
            </a:r>
            <a:endParaRPr lang="es-ES" altLang="fr-FR" sz="700" dirty="0">
              <a:solidFill>
                <a:srgbClr val="000000"/>
              </a:solidFill>
              <a:ea typeface="Calibri" panose="020F0502020204030204" pitchFamily="34" charset="0"/>
              <a:cs typeface="Calibri" panose="020F0502020204030204" pitchFamily="34" charset="0"/>
            </a:endParaRPr>
          </a:p>
          <a:p>
            <a:pPr eaLnBrk="1" hangingPunct="1">
              <a:spcBef>
                <a:spcPct val="0"/>
              </a:spcBef>
              <a:buFontTx/>
              <a:buNone/>
            </a:pPr>
            <a:r>
              <a:rPr lang="nl-NL" altLang="fr-FR" sz="700" u="sng" dirty="0">
                <a:solidFill>
                  <a:srgbClr val="000000"/>
                </a:solidFill>
                <a:ea typeface="Calibri" panose="020F0502020204030204" pitchFamily="34" charset="0"/>
                <a:cs typeface="Calibri" panose="020F0502020204030204" pitchFamily="34" charset="0"/>
              </a:rPr>
              <a:t>Gebruiksbeperkingen:</a:t>
            </a:r>
            <a:r>
              <a:rPr lang="nl-NL" altLang="fr-FR" sz="700" dirty="0">
                <a:solidFill>
                  <a:srgbClr val="000000"/>
                </a:solidFill>
                <a:ea typeface="Calibri" panose="020F0502020204030204" pitchFamily="34" charset="0"/>
                <a:cs typeface="Calibri" panose="020F0502020204030204" pitchFamily="34" charset="0"/>
              </a:rPr>
              <a:t> deze kledij is een </a:t>
            </a:r>
            <a:r>
              <a:rPr lang="nl-NL" altLang="fr-FR" sz="700" dirty="0" err="1">
                <a:solidFill>
                  <a:srgbClr val="000000"/>
                </a:solidFill>
                <a:ea typeface="Calibri" panose="020F0502020204030204" pitchFamily="34" charset="0"/>
                <a:cs typeface="Calibri" panose="020F0502020204030204" pitchFamily="34" charset="0"/>
              </a:rPr>
              <a:t>kledingsstuk</a:t>
            </a:r>
            <a:r>
              <a:rPr lang="nl-NL" altLang="fr-FR" sz="700" dirty="0">
                <a:solidFill>
                  <a:srgbClr val="000000"/>
                </a:solidFill>
                <a:ea typeface="Calibri" panose="020F0502020204030204" pitchFamily="34" charset="0"/>
                <a:cs typeface="Calibri" panose="020F0502020204030204" pitchFamily="34" charset="0"/>
              </a:rPr>
              <a:t> voor hoge zichtbaarheid.</a:t>
            </a:r>
            <a:r>
              <a:rPr lang="fr-FR" altLang="fr-FR" sz="700" dirty="0">
                <a:solidFill>
                  <a:srgbClr val="800000"/>
                </a:solidFill>
                <a:ea typeface="Calibri" panose="020F0502020204030204" pitchFamily="34" charset="0"/>
                <a:cs typeface="Calibri" panose="020F0502020204030204" pitchFamily="34" charset="0"/>
              </a:rPr>
              <a:t> </a:t>
            </a:r>
            <a:r>
              <a:rPr lang="nl-NL" altLang="fr-FR" sz="700" dirty="0">
                <a:solidFill>
                  <a:srgbClr val="000000"/>
                </a:solidFill>
                <a:ea typeface="Calibri" panose="020F0502020204030204" pitchFamily="34" charset="0"/>
                <a:cs typeface="Calibri" panose="020F0502020204030204" pitchFamily="34" charset="0"/>
              </a:rPr>
              <a:t>Dit </a:t>
            </a:r>
            <a:r>
              <a:rPr lang="nl-NL" altLang="fr-FR" sz="700" dirty="0" err="1">
                <a:solidFill>
                  <a:srgbClr val="000000"/>
                </a:solidFill>
                <a:ea typeface="Calibri" panose="020F0502020204030204" pitchFamily="34" charset="0"/>
                <a:cs typeface="Calibri" panose="020F0502020204030204" pitchFamily="34" charset="0"/>
              </a:rPr>
              <a:t>kledingsstuk</a:t>
            </a:r>
            <a:r>
              <a:rPr lang="nl-NL" altLang="fr-FR" sz="700" dirty="0">
                <a:solidFill>
                  <a:srgbClr val="000000"/>
                </a:solidFill>
                <a:ea typeface="Calibri" panose="020F0502020204030204" pitchFamily="34" charset="0"/>
                <a:cs typeface="Calibri" panose="020F0502020204030204" pitchFamily="34" charset="0"/>
              </a:rPr>
              <a:t> moet altijd dicht worden gedragen en mag niet door andere </a:t>
            </a:r>
            <a:r>
              <a:rPr lang="nl-NL" altLang="fr-FR" sz="700" dirty="0" err="1">
                <a:solidFill>
                  <a:srgbClr val="000000"/>
                </a:solidFill>
                <a:ea typeface="Calibri" panose="020F0502020204030204" pitchFamily="34" charset="0"/>
                <a:cs typeface="Calibri" panose="020F0502020204030204" pitchFamily="34" charset="0"/>
              </a:rPr>
              <a:t>kledingsstukken</a:t>
            </a:r>
            <a:r>
              <a:rPr lang="nl-NL" altLang="fr-FR" sz="700" dirty="0">
                <a:solidFill>
                  <a:srgbClr val="000000"/>
                </a:solidFill>
                <a:ea typeface="Calibri" panose="020F0502020204030204" pitchFamily="34" charset="0"/>
                <a:cs typeface="Calibri" panose="020F0502020204030204" pitchFamily="34" charset="0"/>
              </a:rPr>
              <a:t> worden bedekt.</a:t>
            </a:r>
            <a:r>
              <a:rPr lang="fr-FR" altLang="fr-FR" sz="700" dirty="0">
                <a:solidFill>
                  <a:srgbClr val="800000"/>
                </a:solidFill>
                <a:ea typeface="Calibri" panose="020F0502020204030204" pitchFamily="34" charset="0"/>
                <a:cs typeface="Calibri" panose="020F0502020204030204" pitchFamily="34" charset="0"/>
              </a:rPr>
              <a:t> </a:t>
            </a:r>
            <a:r>
              <a:rPr lang="nl-NL" altLang="fr-FR" sz="700" dirty="0">
                <a:solidFill>
                  <a:srgbClr val="000000"/>
                </a:solidFill>
                <a:ea typeface="Calibri" panose="020F0502020204030204" pitchFamily="34" charset="0"/>
                <a:cs typeface="Calibri" panose="020F0502020204030204" pitchFamily="34" charset="0"/>
              </a:rPr>
              <a:t>Om een optimale zichtbaarheid te waarborgen, moet het </a:t>
            </a:r>
            <a:r>
              <a:rPr lang="nl-NL" altLang="fr-FR" sz="700" dirty="0" err="1">
                <a:solidFill>
                  <a:srgbClr val="000000"/>
                </a:solidFill>
                <a:ea typeface="Calibri" panose="020F0502020204030204" pitchFamily="34" charset="0"/>
                <a:cs typeface="Calibri" panose="020F0502020204030204" pitchFamily="34" charset="0"/>
              </a:rPr>
              <a:t>kledingsstuk</a:t>
            </a:r>
            <a:r>
              <a:rPr lang="nl-NL" altLang="fr-FR" sz="700" dirty="0">
                <a:solidFill>
                  <a:srgbClr val="000000"/>
                </a:solidFill>
                <a:ea typeface="Calibri" panose="020F0502020204030204" pitchFamily="34" charset="0"/>
                <a:cs typeface="Calibri" panose="020F0502020204030204" pitchFamily="34" charset="0"/>
              </a:rPr>
              <a:t> schoon zijn. Dit </a:t>
            </a:r>
            <a:r>
              <a:rPr lang="nl-NL" altLang="fr-FR" sz="700" dirty="0" err="1">
                <a:solidFill>
                  <a:srgbClr val="000000"/>
                </a:solidFill>
                <a:ea typeface="Calibri" panose="020F0502020204030204" pitchFamily="34" charset="0"/>
                <a:cs typeface="Calibri" panose="020F0502020204030204" pitchFamily="34" charset="0"/>
              </a:rPr>
              <a:t>kledingsstuk</a:t>
            </a:r>
            <a:r>
              <a:rPr lang="nl-NL" altLang="fr-FR" sz="700" dirty="0">
                <a:solidFill>
                  <a:srgbClr val="000000"/>
                </a:solidFill>
                <a:ea typeface="Calibri" panose="020F0502020204030204" pitchFamily="34" charset="0"/>
                <a:cs typeface="Calibri" panose="020F0502020204030204" pitchFamily="34" charset="0"/>
              </a:rPr>
              <a:t> moet jaarlijks worden vergeleken met een nieuw exemplaar.</a:t>
            </a:r>
            <a:r>
              <a:rPr lang="fr-FR" altLang="fr-FR" sz="700" dirty="0">
                <a:solidFill>
                  <a:srgbClr val="800000"/>
                </a:solidFill>
                <a:ea typeface="Calibri" panose="020F0502020204030204" pitchFamily="34" charset="0"/>
                <a:cs typeface="Calibri" panose="020F0502020204030204" pitchFamily="34" charset="0"/>
              </a:rPr>
              <a:t> </a:t>
            </a:r>
            <a:r>
              <a:rPr lang="nl-NL" altLang="fr-FR" sz="700" dirty="0">
                <a:solidFill>
                  <a:srgbClr val="000000"/>
                </a:solidFill>
                <a:ea typeface="Calibri" panose="020F0502020204030204" pitchFamily="34" charset="0"/>
                <a:cs typeface="Calibri" panose="020F0502020204030204" pitchFamily="34" charset="0"/>
              </a:rPr>
              <a:t>Opgelet: Door de kap op het hoofd te zetten vermindert het zicht en het gehoor van de drager.</a:t>
            </a:r>
            <a:r>
              <a:rPr lang="fr-FR" altLang="fr-FR" sz="700" dirty="0">
                <a:solidFill>
                  <a:srgbClr val="800000"/>
                </a:solidFill>
                <a:ea typeface="Calibri" panose="020F0502020204030204" pitchFamily="34" charset="0"/>
                <a:cs typeface="Calibri" panose="020F0502020204030204" pitchFamily="34" charset="0"/>
              </a:rPr>
              <a:t> </a:t>
            </a:r>
            <a:r>
              <a:rPr lang="nl-NL" altLang="fr-FR" sz="700" u="sng" dirty="0">
                <a:solidFill>
                  <a:srgbClr val="000000"/>
                </a:solidFill>
                <a:ea typeface="Calibri" panose="020F0502020204030204" pitchFamily="34" charset="0"/>
                <a:cs typeface="Calibri" panose="020F0502020204030204" pitchFamily="34" charset="0"/>
              </a:rPr>
              <a:t>Opslag en transport:</a:t>
            </a:r>
            <a:r>
              <a:rPr lang="nl-NL" altLang="fr-FR" sz="700" dirty="0">
                <a:solidFill>
                  <a:srgbClr val="000000"/>
                </a:solidFill>
                <a:ea typeface="Calibri" panose="020F0502020204030204" pitchFamily="34" charset="0"/>
                <a:cs typeface="Calibri" panose="020F0502020204030204" pitchFamily="34" charset="0"/>
              </a:rPr>
              <a:t> Het </a:t>
            </a:r>
            <a:r>
              <a:rPr lang="nl-NL" altLang="fr-FR" sz="700" dirty="0" err="1">
                <a:solidFill>
                  <a:srgbClr val="000000"/>
                </a:solidFill>
                <a:ea typeface="Calibri" panose="020F0502020204030204" pitchFamily="34" charset="0"/>
                <a:cs typeface="Calibri" panose="020F0502020204030204" pitchFamily="34" charset="0"/>
              </a:rPr>
              <a:t>kledingsstuk</a:t>
            </a:r>
            <a:r>
              <a:rPr lang="nl-NL" altLang="fr-FR" sz="700" dirty="0">
                <a:solidFill>
                  <a:srgbClr val="000000"/>
                </a:solidFill>
                <a:ea typeface="Calibri" panose="020F0502020204030204" pitchFamily="34" charset="0"/>
                <a:cs typeface="Calibri" panose="020F0502020204030204" pitchFamily="34" charset="0"/>
              </a:rPr>
              <a:t> moet altijd worden bewaard op een schone en droge plek.</a:t>
            </a:r>
            <a:r>
              <a:rPr lang="fr-FR" altLang="fr-FR" sz="700" dirty="0">
                <a:solidFill>
                  <a:srgbClr val="800000"/>
                </a:solidFill>
                <a:ea typeface="Calibri" panose="020F0502020204030204" pitchFamily="34" charset="0"/>
                <a:cs typeface="Calibri" panose="020F0502020204030204" pitchFamily="34" charset="0"/>
              </a:rPr>
              <a:t> </a:t>
            </a:r>
            <a:r>
              <a:rPr lang="nl-NL" altLang="fr-FR" sz="700" dirty="0">
                <a:solidFill>
                  <a:srgbClr val="000000"/>
                </a:solidFill>
                <a:ea typeface="Calibri" panose="020F0502020204030204" pitchFamily="34" charset="0"/>
                <a:cs typeface="Calibri" panose="020F0502020204030204" pitchFamily="34" charset="0"/>
              </a:rPr>
              <a:t>Het </a:t>
            </a:r>
            <a:r>
              <a:rPr lang="nl-NL" altLang="fr-FR" sz="700" dirty="0" err="1">
                <a:solidFill>
                  <a:srgbClr val="000000"/>
                </a:solidFill>
                <a:ea typeface="Calibri" panose="020F0502020204030204" pitchFamily="34" charset="0"/>
                <a:cs typeface="Calibri" panose="020F0502020204030204" pitchFamily="34" charset="0"/>
              </a:rPr>
              <a:t>kledingsstuk</a:t>
            </a:r>
            <a:r>
              <a:rPr lang="nl-NL" altLang="fr-FR" sz="700" dirty="0">
                <a:solidFill>
                  <a:srgbClr val="000000"/>
                </a:solidFill>
                <a:ea typeface="Calibri" panose="020F0502020204030204" pitchFamily="34" charset="0"/>
                <a:cs typeface="Calibri" panose="020F0502020204030204" pitchFamily="34" charset="0"/>
              </a:rPr>
              <a:t> NIET bewaren op een plaats waar het wordt blootgesteld aan direct zonlicht.</a:t>
            </a:r>
            <a:r>
              <a:rPr lang="fr-FR" altLang="fr-FR" sz="700" dirty="0">
                <a:solidFill>
                  <a:srgbClr val="800000"/>
                </a:solidFill>
                <a:ea typeface="Calibri" panose="020F0502020204030204" pitchFamily="34" charset="0"/>
                <a:cs typeface="Calibri" panose="020F0502020204030204" pitchFamily="34" charset="0"/>
              </a:rPr>
              <a:t> </a:t>
            </a:r>
            <a:r>
              <a:rPr lang="nl-NL" altLang="fr-FR" sz="700" dirty="0">
                <a:solidFill>
                  <a:srgbClr val="000000"/>
                </a:solidFill>
                <a:ea typeface="Calibri" panose="020F0502020204030204" pitchFamily="34" charset="0"/>
                <a:cs typeface="Calibri" panose="020F0502020204030204" pitchFamily="34" charset="0"/>
              </a:rPr>
              <a:t>Dit </a:t>
            </a:r>
            <a:r>
              <a:rPr lang="nl-NL" altLang="fr-FR" sz="700" dirty="0" err="1">
                <a:solidFill>
                  <a:srgbClr val="000000"/>
                </a:solidFill>
                <a:ea typeface="Calibri" panose="020F0502020204030204" pitchFamily="34" charset="0"/>
                <a:cs typeface="Calibri" panose="020F0502020204030204" pitchFamily="34" charset="0"/>
              </a:rPr>
              <a:t>kledingsstuk</a:t>
            </a:r>
            <a:r>
              <a:rPr lang="nl-NL" altLang="fr-FR" sz="700" dirty="0">
                <a:solidFill>
                  <a:srgbClr val="000000"/>
                </a:solidFill>
                <a:ea typeface="Calibri" panose="020F0502020204030204" pitchFamily="34" charset="0"/>
                <a:cs typeface="Calibri" panose="020F0502020204030204" pitchFamily="34" charset="0"/>
              </a:rPr>
              <a:t> moet worden vervoerd op de manier zoals geleverd door de fabrikant.</a:t>
            </a:r>
            <a:r>
              <a:rPr lang="fr-FR" altLang="fr-FR" sz="700" dirty="0">
                <a:solidFill>
                  <a:srgbClr val="800000"/>
                </a:solidFill>
                <a:ea typeface="Calibri" panose="020F0502020204030204" pitchFamily="34" charset="0"/>
                <a:cs typeface="Calibri" panose="020F0502020204030204" pitchFamily="34" charset="0"/>
              </a:rPr>
              <a:t> </a:t>
            </a:r>
            <a:r>
              <a:rPr lang="nl-NL" altLang="fr-FR" sz="700" u="sng" dirty="0">
                <a:solidFill>
                  <a:srgbClr val="000000"/>
                </a:solidFill>
                <a:ea typeface="Calibri" panose="020F0502020204030204" pitchFamily="34" charset="0"/>
                <a:cs typeface="Calibri" panose="020F0502020204030204" pitchFamily="34" charset="0"/>
              </a:rPr>
              <a:t>REPARATIE:</a:t>
            </a:r>
            <a:r>
              <a:rPr lang="nl-NL" altLang="fr-FR" sz="700" dirty="0">
                <a:solidFill>
                  <a:srgbClr val="000000"/>
                </a:solidFill>
                <a:ea typeface="Calibri" panose="020F0502020204030204" pitchFamily="34" charset="0"/>
                <a:cs typeface="Calibri" panose="020F0502020204030204" pitchFamily="34" charset="0"/>
              </a:rPr>
              <a:t> Indien beschadigd zal het </a:t>
            </a:r>
            <a:r>
              <a:rPr lang="nl-NL" altLang="fr-FR" sz="700" dirty="0" err="1">
                <a:solidFill>
                  <a:srgbClr val="000000"/>
                </a:solidFill>
                <a:ea typeface="Calibri" panose="020F0502020204030204" pitchFamily="34" charset="0"/>
                <a:cs typeface="Calibri" panose="020F0502020204030204" pitchFamily="34" charset="0"/>
              </a:rPr>
              <a:t>kledingsstuk</a:t>
            </a:r>
            <a:r>
              <a:rPr lang="nl-NL" altLang="fr-FR" sz="700" dirty="0">
                <a:solidFill>
                  <a:srgbClr val="000000"/>
                </a:solidFill>
                <a:ea typeface="Calibri" panose="020F0502020204030204" pitchFamily="34" charset="0"/>
                <a:cs typeface="Calibri" panose="020F0502020204030204" pitchFamily="34" charset="0"/>
              </a:rPr>
              <a:t> niet het maximale beschermingsniveau bieden. Daarom moet het meteen worden hersteld of vervangen.</a:t>
            </a:r>
            <a:r>
              <a:rPr lang="fr-FR" altLang="fr-FR" sz="700" dirty="0">
                <a:solidFill>
                  <a:srgbClr val="800000"/>
                </a:solidFill>
                <a:ea typeface="Calibri" panose="020F0502020204030204" pitchFamily="34" charset="0"/>
                <a:cs typeface="Calibri" panose="020F0502020204030204" pitchFamily="34" charset="0"/>
              </a:rPr>
              <a:t> </a:t>
            </a:r>
            <a:r>
              <a:rPr lang="nl-NL" altLang="fr-FR" sz="700" dirty="0">
                <a:solidFill>
                  <a:srgbClr val="000000"/>
                </a:solidFill>
                <a:ea typeface="Calibri" panose="020F0502020204030204" pitchFamily="34" charset="0"/>
                <a:cs typeface="Calibri" panose="020F0502020204030204" pitchFamily="34" charset="0"/>
              </a:rPr>
              <a:t>Een beschadigd </a:t>
            </a:r>
            <a:r>
              <a:rPr lang="nl-NL" altLang="fr-FR" sz="700" dirty="0" err="1">
                <a:solidFill>
                  <a:srgbClr val="000000"/>
                </a:solidFill>
                <a:ea typeface="Calibri" panose="020F0502020204030204" pitchFamily="34" charset="0"/>
                <a:cs typeface="Calibri" panose="020F0502020204030204" pitchFamily="34" charset="0"/>
              </a:rPr>
              <a:t>kledingsstuk</a:t>
            </a:r>
            <a:r>
              <a:rPr lang="nl-NL" altLang="fr-FR" sz="700" dirty="0">
                <a:solidFill>
                  <a:srgbClr val="000000"/>
                </a:solidFill>
                <a:ea typeface="Calibri" panose="020F0502020204030204" pitchFamily="34" charset="0"/>
                <a:cs typeface="Calibri" panose="020F0502020204030204" pitchFamily="34" charset="0"/>
              </a:rPr>
              <a:t> nooit blijven gebruiken.</a:t>
            </a:r>
            <a:r>
              <a:rPr lang="fr-FR" altLang="fr-FR" sz="700" dirty="0">
                <a:solidFill>
                  <a:srgbClr val="800000"/>
                </a:solidFill>
                <a:ea typeface="Calibri" panose="020F0502020204030204" pitchFamily="34" charset="0"/>
                <a:cs typeface="Calibri" panose="020F0502020204030204" pitchFamily="34" charset="0"/>
              </a:rPr>
              <a:t> </a:t>
            </a:r>
            <a:r>
              <a:rPr lang="nl-NL" altLang="fr-FR" sz="700" dirty="0">
                <a:solidFill>
                  <a:srgbClr val="000000"/>
                </a:solidFill>
                <a:ea typeface="Calibri" panose="020F0502020204030204" pitchFamily="34" charset="0"/>
                <a:cs typeface="Calibri" panose="020F0502020204030204" pitchFamily="34" charset="0"/>
              </a:rPr>
              <a:t>Reparatie van een </a:t>
            </a:r>
            <a:r>
              <a:rPr lang="nl-NL" altLang="fr-FR" sz="700" dirty="0" err="1">
                <a:solidFill>
                  <a:srgbClr val="000000"/>
                </a:solidFill>
                <a:ea typeface="Calibri" panose="020F0502020204030204" pitchFamily="34" charset="0"/>
                <a:cs typeface="Calibri" panose="020F0502020204030204" pitchFamily="34" charset="0"/>
              </a:rPr>
              <a:t>kledingsstuk</a:t>
            </a:r>
            <a:r>
              <a:rPr lang="nl-NL" altLang="fr-FR" sz="700" dirty="0">
                <a:solidFill>
                  <a:srgbClr val="000000"/>
                </a:solidFill>
                <a:ea typeface="Calibri" panose="020F0502020204030204" pitchFamily="34" charset="0"/>
                <a:cs typeface="Calibri" panose="020F0502020204030204" pitchFamily="34" charset="0"/>
              </a:rPr>
              <a:t> is alleen toegelaten op voorwaarde dat geen afbreuk wordt gedaan aan de gebruiksvoorwaarden van het product. In geval van twijfel contact opnemen met de fabrikant alvorens het </a:t>
            </a:r>
            <a:r>
              <a:rPr lang="nl-NL" altLang="fr-FR" sz="700" dirty="0" err="1">
                <a:solidFill>
                  <a:srgbClr val="000000"/>
                </a:solidFill>
                <a:ea typeface="Calibri" panose="020F0502020204030204" pitchFamily="34" charset="0"/>
                <a:cs typeface="Calibri" panose="020F0502020204030204" pitchFamily="34" charset="0"/>
              </a:rPr>
              <a:t>kledingsstuk</a:t>
            </a:r>
            <a:r>
              <a:rPr lang="nl-NL" altLang="fr-FR" sz="700" dirty="0">
                <a:solidFill>
                  <a:srgbClr val="000000"/>
                </a:solidFill>
                <a:ea typeface="Calibri" panose="020F0502020204030204" pitchFamily="34" charset="0"/>
                <a:cs typeface="Calibri" panose="020F0502020204030204" pitchFamily="34" charset="0"/>
              </a:rPr>
              <a:t> wordt hersteld.</a:t>
            </a:r>
            <a:r>
              <a:rPr lang="fr-FR" altLang="fr-FR" sz="700" dirty="0">
                <a:solidFill>
                  <a:srgbClr val="800000"/>
                </a:solidFill>
                <a:ea typeface="Calibri" panose="020F0502020204030204" pitchFamily="34" charset="0"/>
                <a:cs typeface="Calibri" panose="020F0502020204030204" pitchFamily="34" charset="0"/>
              </a:rPr>
              <a:t> </a:t>
            </a:r>
            <a:r>
              <a:rPr lang="nl-NL" altLang="fr-FR" sz="700" dirty="0">
                <a:solidFill>
                  <a:srgbClr val="000000"/>
                </a:solidFill>
                <a:ea typeface="Calibri" panose="020F0502020204030204" pitchFamily="34" charset="0"/>
                <a:cs typeface="Calibri" panose="020F0502020204030204" pitchFamily="34" charset="0"/>
              </a:rPr>
              <a:t>Neem contact op met uw afvalbehandelaar om het </a:t>
            </a:r>
            <a:r>
              <a:rPr lang="nl-NL" altLang="fr-FR" sz="700" dirty="0" err="1">
                <a:solidFill>
                  <a:srgbClr val="000000"/>
                </a:solidFill>
                <a:ea typeface="Calibri" panose="020F0502020204030204" pitchFamily="34" charset="0"/>
                <a:cs typeface="Calibri" panose="020F0502020204030204" pitchFamily="34" charset="0"/>
              </a:rPr>
              <a:t>kledingsstuk</a:t>
            </a:r>
            <a:r>
              <a:rPr lang="nl-NL" altLang="fr-FR" sz="700" dirty="0">
                <a:solidFill>
                  <a:srgbClr val="000000"/>
                </a:solidFill>
                <a:ea typeface="Calibri" panose="020F0502020204030204" pitchFamily="34" charset="0"/>
                <a:cs typeface="Calibri" panose="020F0502020204030204" pitchFamily="34" charset="0"/>
              </a:rPr>
              <a:t> op de meest aangewezen manier te vernietigen.</a:t>
            </a:r>
            <a:r>
              <a:rPr lang="fr-FR" altLang="fr-FR" sz="700" dirty="0">
                <a:solidFill>
                  <a:srgbClr val="800000"/>
                </a:solidFill>
                <a:ea typeface="Calibri" panose="020F0502020204030204" pitchFamily="34" charset="0"/>
                <a:cs typeface="Calibri" panose="020F0502020204030204" pitchFamily="34" charset="0"/>
              </a:rPr>
              <a:t> </a:t>
            </a:r>
            <a:r>
              <a:rPr lang="nl-NL" altLang="fr-FR" sz="700" dirty="0">
                <a:solidFill>
                  <a:srgbClr val="000000"/>
                </a:solidFill>
                <a:ea typeface="Calibri" panose="020F0502020204030204" pitchFamily="34" charset="0"/>
                <a:cs typeface="Calibri" panose="020F0502020204030204" pitchFamily="34" charset="0"/>
              </a:rPr>
              <a:t>Opgelet: de thermische isolatie kan door opeenvolgende schoonmaakbeurten verminderen.</a:t>
            </a:r>
            <a:r>
              <a:rPr lang="fr-FR" altLang="fr-FR" sz="700" dirty="0">
                <a:solidFill>
                  <a:srgbClr val="800000"/>
                </a:solidFill>
                <a:ea typeface="Calibri" panose="020F0502020204030204" pitchFamily="34" charset="0"/>
                <a:cs typeface="Calibri" panose="020F0502020204030204" pitchFamily="34" charset="0"/>
              </a:rPr>
              <a:t> </a:t>
            </a:r>
            <a:r>
              <a:rPr lang="nl-NL" altLang="fr-FR" sz="700" dirty="0">
                <a:solidFill>
                  <a:srgbClr val="000000"/>
                </a:solidFill>
                <a:ea typeface="Calibri" panose="020F0502020204030204" pitchFamily="34" charset="0"/>
                <a:cs typeface="Calibri" panose="020F0502020204030204" pitchFamily="34" charset="0"/>
              </a:rPr>
              <a:t>De thermische isolatie en de minimale gebruikstemperatuur werden bepaald in combinatie met standaard </a:t>
            </a:r>
            <a:r>
              <a:rPr lang="nl-NL" altLang="fr-FR" sz="700" dirty="0" err="1">
                <a:solidFill>
                  <a:srgbClr val="000000"/>
                </a:solidFill>
                <a:ea typeface="Calibri" panose="020F0502020204030204" pitchFamily="34" charset="0"/>
                <a:cs typeface="Calibri" panose="020F0502020204030204" pitchFamily="34" charset="0"/>
              </a:rPr>
              <a:t>onderkledij</a:t>
            </a:r>
            <a:r>
              <a:rPr lang="nl-NL" altLang="fr-FR" sz="700" dirty="0">
                <a:solidFill>
                  <a:srgbClr val="000000"/>
                </a:solidFill>
                <a:ea typeface="Calibri" panose="020F0502020204030204" pitchFamily="34" charset="0"/>
                <a:cs typeface="Calibri" panose="020F0502020204030204" pitchFamily="34" charset="0"/>
              </a:rPr>
              <a:t> (Bijlage A van EN 14058).</a:t>
            </a:r>
            <a:r>
              <a:rPr lang="fr-FR" altLang="fr-FR" sz="700" dirty="0">
                <a:solidFill>
                  <a:srgbClr val="800000"/>
                </a:solidFill>
                <a:ea typeface="Calibri" panose="020F0502020204030204" pitchFamily="34" charset="0"/>
                <a:cs typeface="Calibri" panose="020F0502020204030204" pitchFamily="34" charset="0"/>
              </a:rPr>
              <a:t> </a:t>
            </a:r>
            <a:r>
              <a:rPr lang="nl-NL" altLang="fr-FR" sz="700" dirty="0">
                <a:solidFill>
                  <a:srgbClr val="000000"/>
                </a:solidFill>
                <a:ea typeface="Calibri" panose="020F0502020204030204" pitchFamily="34" charset="0"/>
                <a:cs typeface="Calibri" panose="020F0502020204030204" pitchFamily="34" charset="0"/>
              </a:rPr>
              <a:t>Ze zijn alleen geldig op voorwaarde dat het </a:t>
            </a:r>
            <a:r>
              <a:rPr lang="nl-NL" altLang="fr-FR" sz="700" dirty="0" err="1">
                <a:solidFill>
                  <a:srgbClr val="000000"/>
                </a:solidFill>
                <a:ea typeface="Calibri" panose="020F0502020204030204" pitchFamily="34" charset="0"/>
                <a:cs typeface="Calibri" panose="020F0502020204030204" pitchFamily="34" charset="0"/>
              </a:rPr>
              <a:t>kledingsstuk</a:t>
            </a:r>
            <a:r>
              <a:rPr lang="nl-NL" altLang="fr-FR" sz="700" dirty="0">
                <a:solidFill>
                  <a:srgbClr val="000000"/>
                </a:solidFill>
                <a:ea typeface="Calibri" panose="020F0502020204030204" pitchFamily="34" charset="0"/>
                <a:cs typeface="Calibri" panose="020F0502020204030204" pitchFamily="34" charset="0"/>
              </a:rPr>
              <a:t> wordt gedragen in combinatie met thermische kledij of gelijkwaardig.</a:t>
            </a:r>
            <a:r>
              <a:rPr lang="fr-FR" altLang="fr-FR" sz="700" dirty="0">
                <a:solidFill>
                  <a:srgbClr val="800000"/>
                </a:solidFill>
                <a:ea typeface="Calibri" panose="020F0502020204030204" pitchFamily="34" charset="0"/>
                <a:cs typeface="Calibri" panose="020F0502020204030204" pitchFamily="34" charset="0"/>
              </a:rPr>
              <a:t> </a:t>
            </a:r>
            <a:r>
              <a:rPr lang="nl-NL" altLang="fr-FR" sz="700" dirty="0">
                <a:solidFill>
                  <a:srgbClr val="000000"/>
                </a:solidFill>
                <a:ea typeface="Calibri" panose="020F0502020204030204" pitchFamily="34" charset="0"/>
                <a:cs typeface="Calibri" panose="020F0502020204030204" pitchFamily="34" charset="0"/>
              </a:rPr>
              <a:t>Lokaal moet eveneens een geschikte bescherming worden voorzien aan de handen, de voeten en het hoofd.</a:t>
            </a:r>
            <a:r>
              <a:rPr lang="fr-FR" altLang="fr-FR" sz="700" dirty="0">
                <a:solidFill>
                  <a:srgbClr val="800000"/>
                </a:solidFill>
                <a:ea typeface="Calibri" panose="020F0502020204030204" pitchFamily="34" charset="0"/>
                <a:cs typeface="Calibri" panose="020F0502020204030204" pitchFamily="34" charset="0"/>
              </a:rPr>
              <a:t> </a:t>
            </a:r>
            <a:r>
              <a:rPr lang="nl-NL" altLang="fr-FR" sz="700" dirty="0">
                <a:solidFill>
                  <a:srgbClr val="000000"/>
                </a:solidFill>
                <a:ea typeface="Calibri" panose="020F0502020204030204" pitchFamily="34" charset="0"/>
                <a:cs typeface="Calibri" panose="020F0502020204030204" pitchFamily="34" charset="0"/>
              </a:rPr>
              <a:t>Deze waarden werden bepaald in afwezigheid van wind en bij een stralingstemperatuur gelijk aan de omgevingstemperatuur van de lucht.</a:t>
            </a:r>
            <a:r>
              <a:rPr lang="fr-FR" altLang="fr-FR" sz="700" dirty="0">
                <a:solidFill>
                  <a:srgbClr val="800000"/>
                </a:solidFill>
                <a:ea typeface="Calibri" panose="020F0502020204030204" pitchFamily="34" charset="0"/>
                <a:cs typeface="Calibri" panose="020F0502020204030204" pitchFamily="34" charset="0"/>
              </a:rPr>
              <a:t> </a:t>
            </a:r>
            <a:r>
              <a:rPr lang="nl-NL" altLang="fr-FR" sz="700" dirty="0">
                <a:ea typeface="Calibri" panose="020F0502020204030204" pitchFamily="34" charset="0"/>
                <a:cs typeface="Calibri" panose="020F0502020204030204" pitchFamily="34" charset="0"/>
              </a:rPr>
              <a:t>Het vermelde maximale aantal reinigingscycli is niet de enige factor die bepalend is voor de levensduur van de kleding.  De levensduur is tevens afhankelijk van het gebruik, het onderhoud, de opslagomstandigheden, enz. De CE-markering op deze apparatuur geeft aan dat er aan alle specificaties van de Europese verordening 2016/425 is voldaan. De conformiteitsverklaring is beschikbaar op de website: zie**. 	 	 	   </a:t>
            </a:r>
            <a:r>
              <a:rPr lang="fr-FR" altLang="fr-FR" sz="700" dirty="0">
                <a:solidFill>
                  <a:srgbClr val="800000"/>
                </a:solidFill>
                <a:ea typeface="Calibri" panose="020F0502020204030204" pitchFamily="34" charset="0"/>
                <a:cs typeface="Calibri" panose="020F0502020204030204" pitchFamily="34" charset="0"/>
              </a:rPr>
              <a:t>	 	      </a:t>
            </a:r>
            <a:r>
              <a:rPr lang="hu-HU" altLang="fr-FR" sz="700" dirty="0">
                <a:solidFill>
                  <a:srgbClr val="800000"/>
                </a:solidFill>
                <a:ea typeface="Calibri" panose="020F0502020204030204" pitchFamily="34" charset="0"/>
                <a:cs typeface="Calibri" panose="020F0502020204030204" pitchFamily="34" charset="0"/>
              </a:rPr>
              <a:t>  </a:t>
            </a:r>
            <a:r>
              <a:rPr lang="fr-FR" altLang="fr-FR" sz="700" dirty="0">
                <a:solidFill>
                  <a:srgbClr val="800000"/>
                </a:solidFill>
                <a:ea typeface="Calibri" panose="020F0502020204030204" pitchFamily="34" charset="0"/>
                <a:cs typeface="Calibri" panose="020F0502020204030204" pitchFamily="34" charset="0"/>
              </a:rPr>
              <a:t> </a:t>
            </a:r>
            <a:r>
              <a:rPr lang="en-GB" altLang="fr-FR" sz="700" dirty="0">
                <a:solidFill>
                  <a:srgbClr val="800000"/>
                </a:solidFill>
                <a:ea typeface="Calibri" panose="020F0502020204030204" pitchFamily="34" charset="0"/>
                <a:cs typeface="Calibri" panose="020F0502020204030204" pitchFamily="34" charset="0"/>
              </a:rPr>
              <a:t>	</a:t>
            </a:r>
            <a:r>
              <a:rPr lang="fr-FR" altLang="fr-FR" sz="700" dirty="0">
                <a:solidFill>
                  <a:srgbClr val="FF0000"/>
                </a:solidFill>
                <a:ea typeface="Calibri" panose="020F0502020204030204" pitchFamily="34" charset="0"/>
                <a:cs typeface="Calibri" panose="020F0502020204030204" pitchFamily="34" charset="0"/>
              </a:rPr>
              <a:t>    </a:t>
            </a:r>
          </a:p>
        </p:txBody>
      </p:sp>
      <p:sp>
        <p:nvSpPr>
          <p:cNvPr id="4099" name="Text Box 5"/>
          <p:cNvSpPr txBox="1">
            <a:spLocks noChangeArrowheads="1"/>
          </p:cNvSpPr>
          <p:nvPr/>
        </p:nvSpPr>
        <p:spPr bwMode="auto">
          <a:xfrm>
            <a:off x="6488113" y="1644453"/>
            <a:ext cx="247650" cy="2143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NL</a:t>
            </a:r>
            <a:endParaRPr lang="fr-FR" altLang="fr-FR" sz="1800"/>
          </a:p>
        </p:txBody>
      </p:sp>
      <p:sp>
        <p:nvSpPr>
          <p:cNvPr id="4100" name="Rectangle 6"/>
          <p:cNvSpPr>
            <a:spLocks noChangeArrowheads="1"/>
          </p:cNvSpPr>
          <p:nvPr/>
        </p:nvSpPr>
        <p:spPr bwMode="auto">
          <a:xfrm>
            <a:off x="117603" y="3374955"/>
            <a:ext cx="6626225" cy="14398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buFontTx/>
              <a:buNone/>
            </a:pPr>
            <a:r>
              <a:rPr lang="it-IT" altLang="en-US" sz="700" u="sng" dirty="0"/>
              <a:t>Materiaalit:</a:t>
            </a:r>
            <a:r>
              <a:rPr lang="it-IT" altLang="en-US" sz="700" dirty="0"/>
              <a:t>  polyesteripäällyste, PU</a:t>
            </a:r>
            <a:endParaRPr lang="fr-FR" altLang="en-US" sz="700" dirty="0"/>
          </a:p>
          <a:p>
            <a:pPr>
              <a:buFontTx/>
              <a:buNone/>
            </a:pPr>
            <a:r>
              <a:rPr lang="it-IT" altLang="en-US" sz="700" u="sng" dirty="0"/>
              <a:t>Käyttörajoitukset:</a:t>
            </a:r>
            <a:r>
              <a:rPr lang="it-IT" altLang="en-US" sz="700" dirty="0"/>
              <a:t> Tämä vaate on erittäin näkyvä. Sitä on käytettävä aina kiinni laitettuna, eivätkä muut vaatteet saa peittää sitä. Optimaalisen näkyvyyden</a:t>
            </a:r>
            <a:endParaRPr lang="fr-FR" altLang="en-US" sz="700" dirty="0"/>
          </a:p>
          <a:p>
            <a:pPr>
              <a:buFontTx/>
              <a:buNone/>
            </a:pPr>
            <a:r>
              <a:rPr lang="it-IT" altLang="en-US" sz="700" dirty="0"/>
              <a:t>takaamiseksi vaatteen on oltava puhdas ja sitä on verrattava vuosittain uuteen vaatteeseen. Huomaa, että hupun käyttö pienentää näkö- ja kuulokenttää. </a:t>
            </a:r>
            <a:r>
              <a:rPr lang="it-IT" altLang="en-US" sz="700" u="sng" dirty="0"/>
              <a:t>Säilytys ja kuljetus: </a:t>
            </a:r>
            <a:r>
              <a:rPr lang="it-IT" altLang="en-US" sz="700" dirty="0"/>
              <a:t> Säilytä aina puhtaassa ja kuivassa paikassa. ÄLÄ säilytä paikassa, jossa vaate saattaa altistua suoralle auringonvalolle. Tämä vaate on kuljetettava sellaisena, millaisena valmistaja on sen toimittanut.</a:t>
            </a:r>
            <a:r>
              <a:rPr lang="it-IT" altLang="en-US" sz="700" u="sng" dirty="0"/>
              <a:t>KORJAUS</a:t>
            </a:r>
            <a:r>
              <a:rPr lang="it-IT" altLang="en-US" sz="700" dirty="0"/>
              <a:t> – Jos tuote on vaurioitunut, se ei voi tarjota maksimaalista suojaustasoa ja siksi se on korjattava tai vaihdettava välittömästi. Älä koskaan käytä vaurioitunutta tuotetta. Tämän tuotteen korjaus on sallittua vain silloin, kun se ei vaikuta vaatteen vaatimuksiin. Jos olet epävarma, ota yhteyttä alla mainittuun valmistajaan ennen kuin yrität korjata tuotetta. Ota yhteyttä jätehuoltoon vaatteen asianmukaiseen hävittämiseen liittyen. Huomio: Lämpöeristys voi heikentyä puhdistuksen jälkeen. Lämpöeristys ja vähimmäiskäyttölämpötilat on määritetty yhdessä tavallisten alusvaatteiden kanssa (EN 14058:n liite A). Määritetyt arvot ovat voimassa vain, jos vaatetta käytetään yhdessä sellaisen vaatteen kanssa, jonka lämpöeristys on vähintään yhtä hyvä. Riittävä suoja on varmistettava paikallisesti myös käsissä, jaloissa ja päässä. Nämä arvot on määritetty ilman tuulta ja säteilylämpötilassa, joka oli yhtä suuri kuin ulkoilman lämpötila. Puhdistussyklien ilmoitettu enimmäismäärä ei ole ainoa tekijä, joka liittyy vaatteen käyttöikään. Sen käyttöikä riippuu myös sen käytöstä, ylläpidosta, säilytysolosuhteista jne. Tämän laitteen CE-merkintä tarkoittaa, että kaikki eurooppalaisen asetuksen 2016/245 vaatimukset on täytetty. Vaatimustenmukaisuusvakuutus on saatavilla verkkosivustolla: katso**.</a:t>
            </a:r>
            <a:endParaRPr lang="fr-FR" altLang="en-US" sz="700" dirty="0"/>
          </a:p>
          <a:p>
            <a:r>
              <a:rPr lang="it-IT" altLang="en-US" sz="700" dirty="0"/>
              <a:t> </a:t>
            </a:r>
            <a:endParaRPr lang="fr-FR" altLang="en-US" sz="700" dirty="0"/>
          </a:p>
          <a:p>
            <a:pPr eaLnBrk="1" hangingPunct="1">
              <a:spcBef>
                <a:spcPct val="0"/>
              </a:spcBef>
              <a:buFontTx/>
              <a:buNone/>
            </a:pPr>
            <a:r>
              <a:rPr lang="en-GB" altLang="fr-FR" sz="700" dirty="0">
                <a:solidFill>
                  <a:srgbClr val="800000"/>
                </a:solidFill>
                <a:ea typeface="Calibri" panose="020F0502020204030204" pitchFamily="34" charset="0"/>
                <a:cs typeface="Calibri" panose="020F0502020204030204" pitchFamily="34" charset="0"/>
              </a:rPr>
              <a:t>	</a:t>
            </a:r>
            <a:r>
              <a:rPr lang="fr-FR" altLang="fr-FR" sz="700" dirty="0">
                <a:solidFill>
                  <a:srgbClr val="FF0000"/>
                </a:solidFill>
                <a:ea typeface="Calibri" panose="020F0502020204030204" pitchFamily="34" charset="0"/>
                <a:cs typeface="Calibri" panose="020F0502020204030204" pitchFamily="34" charset="0"/>
              </a:rPr>
              <a:t>    </a:t>
            </a:r>
          </a:p>
        </p:txBody>
      </p:sp>
      <p:sp>
        <p:nvSpPr>
          <p:cNvPr id="4101" name="Text Box 7"/>
          <p:cNvSpPr txBox="1">
            <a:spLocks noChangeArrowheads="1"/>
          </p:cNvSpPr>
          <p:nvPr/>
        </p:nvSpPr>
        <p:spPr bwMode="auto">
          <a:xfrm>
            <a:off x="6494463" y="3378130"/>
            <a:ext cx="247650" cy="2143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dirty="0">
                <a:solidFill>
                  <a:srgbClr val="FFFFFF"/>
                </a:solidFill>
                <a:latin typeface="Arial Narrow" panose="020B0606020202030204" pitchFamily="34" charset="0"/>
              </a:rPr>
              <a:t>   F I</a:t>
            </a:r>
            <a:endParaRPr lang="fr-FR" altLang="fr-FR" sz="1800" dirty="0"/>
          </a:p>
        </p:txBody>
      </p:sp>
      <p:sp>
        <p:nvSpPr>
          <p:cNvPr id="4102" name="Rectangle 8"/>
          <p:cNvSpPr>
            <a:spLocks noChangeArrowheads="1"/>
          </p:cNvSpPr>
          <p:nvPr/>
        </p:nvSpPr>
        <p:spPr bwMode="auto">
          <a:xfrm>
            <a:off x="115888" y="4818120"/>
            <a:ext cx="6626225" cy="171622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700" dirty="0" err="1">
                <a:solidFill>
                  <a:srgbClr val="000000"/>
                </a:solidFill>
                <a:ea typeface="Calibri" panose="020F0502020204030204" pitchFamily="34" charset="0"/>
                <a:cs typeface="Arial" panose="020B0604020202020204" pitchFamily="34" charset="0"/>
              </a:rPr>
              <a:t>materiale</a:t>
            </a:r>
            <a:r>
              <a:rPr lang="fr-FR" altLang="fr-FR" sz="700" dirty="0">
                <a:solidFill>
                  <a:srgbClr val="000000"/>
                </a:solidFill>
                <a:ea typeface="Calibri" panose="020F0502020204030204" pitchFamily="34" charset="0"/>
                <a:cs typeface="Times New Roman" panose="02020603050405020304" pitchFamily="18" charset="0"/>
              </a:rPr>
              <a:t> : </a:t>
            </a:r>
            <a:r>
              <a:rPr lang="da-DK" altLang="fr-FR" sz="700" dirty="0"/>
              <a:t>PU-belagt polyester</a:t>
            </a:r>
            <a:endParaRPr lang="es-ES" altLang="fr-FR" sz="700" dirty="0">
              <a:solidFill>
                <a:srgbClr val="000000"/>
              </a:solidFill>
              <a:ea typeface="Calibri" panose="020F0502020204030204" pitchFamily="34" charset="0"/>
              <a:cs typeface="Calibri" panose="020F0502020204030204" pitchFamily="34" charset="0"/>
            </a:endParaRPr>
          </a:p>
          <a:p>
            <a:pPr algn="just" eaLnBrk="1" hangingPunct="1">
              <a:spcBef>
                <a:spcPct val="0"/>
              </a:spcBef>
              <a:buFontTx/>
              <a:buNone/>
            </a:pPr>
            <a:r>
              <a:rPr lang="da-DK" altLang="fr-FR" sz="700" u="sng" dirty="0">
                <a:solidFill>
                  <a:srgbClr val="000000"/>
                </a:solidFill>
                <a:ea typeface="Calibri" panose="020F0502020204030204" pitchFamily="34" charset="0"/>
                <a:cs typeface="Calibri" panose="020F0502020204030204" pitchFamily="34" charset="0"/>
              </a:rPr>
              <a:t>Brugsbegrænsninger:</a:t>
            </a:r>
            <a:r>
              <a:rPr lang="da-DK" altLang="fr-FR" sz="700" dirty="0">
                <a:solidFill>
                  <a:srgbClr val="000000"/>
                </a:solidFill>
                <a:ea typeface="Calibri" panose="020F0502020204030204" pitchFamily="34" charset="0"/>
                <a:cs typeface="Calibri" panose="020F0502020204030204" pitchFamily="34" charset="0"/>
              </a:rPr>
              <a:t> Denne beskyttelsesbeklædning er en beklædningsgenstand med høj synlighed. Beskyttelsesbeklædningen skal altid bæres lukket og må </a:t>
            </a:r>
          </a:p>
          <a:p>
            <a:pPr algn="just" eaLnBrk="1" hangingPunct="1">
              <a:spcBef>
                <a:spcPct val="0"/>
              </a:spcBef>
              <a:buFontTx/>
              <a:buNone/>
            </a:pPr>
            <a:r>
              <a:rPr lang="da-DK" altLang="fr-FR" sz="700" dirty="0">
                <a:solidFill>
                  <a:srgbClr val="000000"/>
                </a:solidFill>
                <a:ea typeface="Calibri" panose="020F0502020204030204" pitchFamily="34" charset="0"/>
                <a:cs typeface="Calibri" panose="020F0502020204030204" pitchFamily="34" charset="0"/>
              </a:rPr>
              <a:t>ikke tildækkes af andre beklædningsgenstande.</a:t>
            </a:r>
            <a:r>
              <a:rPr lang="fr-FR" altLang="fr-FR" sz="700" dirty="0">
                <a:solidFill>
                  <a:srgbClr val="000000"/>
                </a:solidFill>
                <a:ea typeface="Calibri" panose="020F0502020204030204" pitchFamily="34" charset="0"/>
                <a:cs typeface="Calibri" panose="020F0502020204030204" pitchFamily="34" charset="0"/>
              </a:rPr>
              <a:t> </a:t>
            </a:r>
            <a:r>
              <a:rPr lang="da-DK" altLang="fr-FR" sz="700" dirty="0">
                <a:solidFill>
                  <a:srgbClr val="000000"/>
                </a:solidFill>
                <a:ea typeface="Calibri" panose="020F0502020204030204" pitchFamily="34" charset="0"/>
                <a:cs typeface="Calibri" panose="020F0502020204030204" pitchFamily="34" charset="0"/>
              </a:rPr>
              <a:t>For at sikre en optimal synlighed skal beskyttelsesbeklædningen være ren og denne skal hvert år sammenlignes med en ny. Pas på! Anvendelse af hætten reducerer synsfeltet og nedsætter hørelsen.</a:t>
            </a:r>
            <a:r>
              <a:rPr lang="fr-FR" altLang="fr-FR" sz="700" dirty="0">
                <a:solidFill>
                  <a:srgbClr val="000000"/>
                </a:solidFill>
                <a:ea typeface="Calibri" panose="020F0502020204030204" pitchFamily="34" charset="0"/>
                <a:cs typeface="Calibri" panose="020F0502020204030204" pitchFamily="34" charset="0"/>
              </a:rPr>
              <a:t> </a:t>
            </a:r>
            <a:r>
              <a:rPr lang="da-DK" altLang="fr-FR" sz="700" u="sng" dirty="0">
                <a:solidFill>
                  <a:srgbClr val="000000"/>
                </a:solidFill>
                <a:ea typeface="Calibri" panose="020F0502020204030204" pitchFamily="34" charset="0"/>
                <a:cs typeface="Calibri" panose="020F0502020204030204" pitchFamily="34" charset="0"/>
              </a:rPr>
              <a:t>Opbevaring og transport:</a:t>
            </a:r>
            <a:r>
              <a:rPr lang="da-DK" altLang="fr-FR" sz="700" dirty="0">
                <a:solidFill>
                  <a:srgbClr val="000000"/>
                </a:solidFill>
                <a:ea typeface="Calibri" panose="020F0502020204030204" pitchFamily="34" charset="0"/>
                <a:cs typeface="Calibri" panose="020F0502020204030204" pitchFamily="34" charset="0"/>
              </a:rPr>
              <a:t> Opbevar altid beskyttelsesbeklædningen på et rent og tørt sted.</a:t>
            </a:r>
            <a:r>
              <a:rPr lang="fr-FR" altLang="fr-FR" sz="700" dirty="0">
                <a:solidFill>
                  <a:srgbClr val="000000"/>
                </a:solidFill>
                <a:ea typeface="Calibri" panose="020F0502020204030204" pitchFamily="34" charset="0"/>
                <a:cs typeface="Calibri" panose="020F0502020204030204" pitchFamily="34" charset="0"/>
              </a:rPr>
              <a:t> </a:t>
            </a:r>
            <a:r>
              <a:rPr lang="da-DK" altLang="fr-FR" sz="700" dirty="0">
                <a:solidFill>
                  <a:srgbClr val="000000"/>
                </a:solidFill>
                <a:ea typeface="Calibri" panose="020F0502020204030204" pitchFamily="34" charset="0"/>
                <a:cs typeface="Calibri" panose="020F0502020204030204" pitchFamily="34" charset="0"/>
              </a:rPr>
              <a:t>MÅ IKKE opbevares på et sted, hvor beskyttelsesbeklædningen kunne blive udsat for direkte sollys.</a:t>
            </a:r>
            <a:r>
              <a:rPr lang="fr-FR" altLang="fr-FR" sz="700" dirty="0">
                <a:solidFill>
                  <a:srgbClr val="000000"/>
                </a:solidFill>
                <a:ea typeface="Calibri" panose="020F0502020204030204" pitchFamily="34" charset="0"/>
                <a:cs typeface="Calibri" panose="020F0502020204030204" pitchFamily="34" charset="0"/>
              </a:rPr>
              <a:t> </a:t>
            </a:r>
            <a:r>
              <a:rPr lang="da-DK" altLang="fr-FR" sz="700" dirty="0">
                <a:solidFill>
                  <a:srgbClr val="000000"/>
                </a:solidFill>
                <a:ea typeface="Calibri" panose="020F0502020204030204" pitchFamily="34" charset="0"/>
                <a:cs typeface="Calibri" panose="020F0502020204030204" pitchFamily="34" charset="0"/>
              </a:rPr>
              <a:t>Denne beskyttelsesbeklædning skal transporteres sådan som denne er blevet leveret af fabrikanten.</a:t>
            </a:r>
            <a:r>
              <a:rPr lang="fr-FR" altLang="fr-FR" sz="700" dirty="0">
                <a:solidFill>
                  <a:srgbClr val="000000"/>
                </a:solidFill>
                <a:ea typeface="Calibri" panose="020F0502020204030204" pitchFamily="34" charset="0"/>
                <a:cs typeface="Calibri" panose="020F0502020204030204" pitchFamily="34" charset="0"/>
              </a:rPr>
              <a:t> </a:t>
            </a:r>
            <a:r>
              <a:rPr lang="da-DK" altLang="fr-FR" sz="700" u="sng" dirty="0">
                <a:solidFill>
                  <a:srgbClr val="000000"/>
                </a:solidFill>
                <a:ea typeface="Calibri" panose="020F0502020204030204" pitchFamily="34" charset="0"/>
                <a:cs typeface="Calibri" panose="020F0502020204030204" pitchFamily="34" charset="0"/>
              </a:rPr>
              <a:t>REPARATION –</a:t>
            </a:r>
            <a:r>
              <a:rPr lang="da-DK" altLang="fr-FR" sz="700" dirty="0">
                <a:solidFill>
                  <a:srgbClr val="000000"/>
                </a:solidFill>
                <a:ea typeface="Calibri" panose="020F0502020204030204" pitchFamily="34" charset="0"/>
                <a:cs typeface="Calibri" panose="020F0502020204030204" pitchFamily="34" charset="0"/>
              </a:rPr>
              <a:t> Hvis produktet er beskadiget, vil det ikke kunne yde det maksimale beskyttelsesniveau og skal i så tilfælde repareres eller erstattes øjeblikkeligt.</a:t>
            </a:r>
            <a:r>
              <a:rPr lang="fr-FR" altLang="fr-FR" sz="700" dirty="0">
                <a:solidFill>
                  <a:srgbClr val="000000"/>
                </a:solidFill>
                <a:ea typeface="Calibri" panose="020F0502020204030204" pitchFamily="34" charset="0"/>
                <a:cs typeface="Calibri" panose="020F0502020204030204" pitchFamily="34" charset="0"/>
              </a:rPr>
              <a:t> </a:t>
            </a:r>
            <a:r>
              <a:rPr lang="da-DK" altLang="fr-FR" sz="700" dirty="0">
                <a:solidFill>
                  <a:srgbClr val="000000"/>
                </a:solidFill>
                <a:ea typeface="Calibri" panose="020F0502020204030204" pitchFamily="34" charset="0"/>
                <a:cs typeface="Calibri" panose="020F0502020204030204" pitchFamily="34" charset="0"/>
              </a:rPr>
              <a:t>Anvend aldrig et beskadiget produkt.</a:t>
            </a:r>
            <a:r>
              <a:rPr lang="fr-FR" altLang="fr-FR" sz="700" dirty="0">
                <a:solidFill>
                  <a:srgbClr val="000000"/>
                </a:solidFill>
                <a:ea typeface="Calibri" panose="020F0502020204030204" pitchFamily="34" charset="0"/>
                <a:cs typeface="Calibri" panose="020F0502020204030204" pitchFamily="34" charset="0"/>
              </a:rPr>
              <a:t> </a:t>
            </a:r>
            <a:r>
              <a:rPr lang="da-DK" altLang="fr-FR" sz="700" dirty="0">
                <a:solidFill>
                  <a:srgbClr val="000000"/>
                </a:solidFill>
                <a:ea typeface="Calibri" panose="020F0502020204030204" pitchFamily="34" charset="0"/>
                <a:cs typeface="Calibri" panose="020F0502020204030204" pitchFamily="34" charset="0"/>
              </a:rPr>
              <a:t>Reparation af dette produkt kan kun accepteres i de tilfælde, hvor sikkerhedskravene til dette produkt ikke påvirkes. I tvivlstilfælde skal du kontakte nedenstående fabrikant, før du forsøger at reparere produktet.</a:t>
            </a:r>
            <a:r>
              <a:rPr lang="fr-FR" altLang="fr-FR" sz="700" dirty="0">
                <a:solidFill>
                  <a:srgbClr val="000000"/>
                </a:solidFill>
                <a:ea typeface="Calibri" panose="020F0502020204030204" pitchFamily="34" charset="0"/>
                <a:cs typeface="Calibri" panose="020F0502020204030204" pitchFamily="34" charset="0"/>
              </a:rPr>
              <a:t> </a:t>
            </a:r>
            <a:r>
              <a:rPr lang="da-DK" altLang="fr-FR" sz="700" dirty="0">
                <a:solidFill>
                  <a:srgbClr val="000000"/>
                </a:solidFill>
                <a:ea typeface="Calibri" panose="020F0502020204030204" pitchFamily="34" charset="0"/>
                <a:cs typeface="Calibri" panose="020F0502020204030204" pitchFamily="34" charset="0"/>
              </a:rPr>
              <a:t>Kontakt dit affaldscenter for korrekt afskaffelse af denne beskyttelsesbeklædning.</a:t>
            </a:r>
            <a:r>
              <a:rPr lang="fr-FR" altLang="fr-FR" sz="700" dirty="0">
                <a:solidFill>
                  <a:srgbClr val="000000"/>
                </a:solidFill>
                <a:ea typeface="Calibri" panose="020F0502020204030204" pitchFamily="34" charset="0"/>
                <a:cs typeface="Calibri" panose="020F0502020204030204" pitchFamily="34" charset="0"/>
              </a:rPr>
              <a:t> </a:t>
            </a:r>
            <a:r>
              <a:rPr lang="da-DK" altLang="fr-FR" sz="700" dirty="0">
                <a:solidFill>
                  <a:srgbClr val="000000"/>
                </a:solidFill>
                <a:ea typeface="Calibri" panose="020F0502020204030204" pitchFamily="34" charset="0"/>
                <a:cs typeface="Calibri" panose="020F0502020204030204" pitchFamily="34" charset="0"/>
              </a:rPr>
              <a:t>Pas på: den termiske isolering kan forringes efter gennemførelse af renseprocedurer. Den termiske isolering og de minimale brugstemperaturer er defineret ved kombination med standard undertøj (Anneks A fra EN 14058).</a:t>
            </a:r>
            <a:r>
              <a:rPr lang="fr-FR" altLang="fr-FR" sz="700" dirty="0">
                <a:solidFill>
                  <a:srgbClr val="000000"/>
                </a:solidFill>
                <a:ea typeface="Calibri" panose="020F0502020204030204" pitchFamily="34" charset="0"/>
                <a:cs typeface="Calibri" panose="020F0502020204030204" pitchFamily="34" charset="0"/>
              </a:rPr>
              <a:t> </a:t>
            </a:r>
            <a:r>
              <a:rPr lang="da-DK" altLang="fr-FR" sz="700" dirty="0">
                <a:solidFill>
                  <a:srgbClr val="000000"/>
                </a:solidFill>
                <a:ea typeface="Calibri" panose="020F0502020204030204" pitchFamily="34" charset="0"/>
                <a:cs typeface="Calibri" panose="020F0502020204030204" pitchFamily="34" charset="0"/>
              </a:rPr>
              <a:t>De er kun gældende, hvis beskyttelsesbeklædningen bæres kombineret med en mindst tilsvarende termisk isoleret beklædningsgenstand.</a:t>
            </a:r>
            <a:r>
              <a:rPr lang="fr-FR" altLang="fr-FR" sz="700" dirty="0">
                <a:solidFill>
                  <a:srgbClr val="000000"/>
                </a:solidFill>
                <a:ea typeface="Calibri" panose="020F0502020204030204" pitchFamily="34" charset="0"/>
                <a:cs typeface="Calibri" panose="020F0502020204030204" pitchFamily="34" charset="0"/>
              </a:rPr>
              <a:t> </a:t>
            </a:r>
            <a:r>
              <a:rPr lang="da-DK" altLang="fr-FR" sz="700" dirty="0">
                <a:solidFill>
                  <a:srgbClr val="000000"/>
                </a:solidFill>
                <a:ea typeface="Calibri" panose="020F0502020204030204" pitchFamily="34" charset="0"/>
                <a:cs typeface="Calibri" panose="020F0502020204030204" pitchFamily="34" charset="0"/>
              </a:rPr>
              <a:t>Der skal ligeledes sørges for lokal beskyttelse af hænder, fødder og hoved.</a:t>
            </a:r>
            <a:r>
              <a:rPr lang="fr-FR" altLang="fr-FR" sz="700" dirty="0">
                <a:solidFill>
                  <a:srgbClr val="000000"/>
                </a:solidFill>
                <a:ea typeface="Calibri" panose="020F0502020204030204" pitchFamily="34" charset="0"/>
                <a:cs typeface="Calibri" panose="020F0502020204030204" pitchFamily="34" charset="0"/>
              </a:rPr>
              <a:t> </a:t>
            </a:r>
            <a:r>
              <a:rPr lang="da-DK" altLang="fr-FR" sz="700" dirty="0">
                <a:solidFill>
                  <a:srgbClr val="000000"/>
                </a:solidFill>
                <a:ea typeface="Calibri" panose="020F0502020204030204" pitchFamily="34" charset="0"/>
                <a:cs typeface="Calibri" panose="020F0502020204030204" pitchFamily="34" charset="0"/>
              </a:rPr>
              <a:t>Disse værdier er defineret i det tilfælde, der ikke er vind og ved en stråletemperatur, der er lig med den omgivende lufttemperatur. Det angivne antal vaskecyklusser er ikke den eneste faktor i forbindelse med beklædningens samlede levetid. Levetiden vil ligeledes afhænge af anvendelsen, vedligeholdelsen, opbevaringsforholdene osv. </a:t>
            </a:r>
            <a:r>
              <a:rPr lang="da-DK" altLang="fr-FR" sz="700" dirty="0">
                <a:solidFill>
                  <a:srgbClr val="000000"/>
                </a:solidFill>
                <a:cs typeface="Calibri" panose="020F0502020204030204" pitchFamily="34" charset="0"/>
              </a:rPr>
              <a:t>CE-mærkning på produkt betyder overensstemmelse med de væsentlige krav i EU-forordning 2016/425. Overensstemmelseserklæringen er tilgængelig på internetsiden: se **.</a:t>
            </a:r>
            <a:r>
              <a:rPr lang="fr-FR" altLang="fr-FR" sz="700" dirty="0">
                <a:cs typeface="Calibri" panose="020F0502020204030204" pitchFamily="34" charset="0"/>
              </a:rPr>
              <a:t> </a:t>
            </a:r>
            <a:r>
              <a:rPr lang="en-GB" altLang="fr-FR" sz="700" dirty="0">
                <a:solidFill>
                  <a:srgbClr val="800000"/>
                </a:solidFill>
                <a:ea typeface="Calibri" panose="020F0502020204030204" pitchFamily="34" charset="0"/>
                <a:cs typeface="Calibri" panose="020F0502020204030204" pitchFamily="34" charset="0"/>
              </a:rPr>
              <a:t>	</a:t>
            </a:r>
            <a:r>
              <a:rPr lang="fr-FR" altLang="fr-FR" sz="700" dirty="0">
                <a:solidFill>
                  <a:srgbClr val="FF0000"/>
                </a:solidFill>
                <a:ea typeface="Calibri" panose="020F0502020204030204" pitchFamily="34" charset="0"/>
                <a:cs typeface="Calibri" panose="020F0502020204030204" pitchFamily="34" charset="0"/>
              </a:rPr>
              <a:t>    </a:t>
            </a:r>
          </a:p>
        </p:txBody>
      </p:sp>
      <p:sp>
        <p:nvSpPr>
          <p:cNvPr id="4103" name="Text Box 9"/>
          <p:cNvSpPr txBox="1">
            <a:spLocks noChangeArrowheads="1"/>
          </p:cNvSpPr>
          <p:nvPr/>
        </p:nvSpPr>
        <p:spPr bwMode="auto">
          <a:xfrm>
            <a:off x="6488113" y="4813103"/>
            <a:ext cx="247650" cy="2143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dirty="0">
                <a:solidFill>
                  <a:srgbClr val="FFFFFF"/>
                </a:solidFill>
                <a:latin typeface="Arial Narrow" panose="020B0606020202030204" pitchFamily="34" charset="0"/>
              </a:rPr>
              <a:t>   DA</a:t>
            </a:r>
            <a:endParaRPr lang="fr-FR" altLang="fr-FR" sz="1800" dirty="0"/>
          </a:p>
        </p:txBody>
      </p:sp>
      <p:sp>
        <p:nvSpPr>
          <p:cNvPr id="4104" name="Rectangle 10"/>
          <p:cNvSpPr>
            <a:spLocks noChangeArrowheads="1"/>
          </p:cNvSpPr>
          <p:nvPr/>
        </p:nvSpPr>
        <p:spPr bwMode="auto">
          <a:xfrm>
            <a:off x="115888" y="6532435"/>
            <a:ext cx="6626225" cy="18621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700" dirty="0" err="1">
                <a:solidFill>
                  <a:srgbClr val="000000"/>
                </a:solidFill>
                <a:ea typeface="Calibri" panose="020F0502020204030204" pitchFamily="34" charset="0"/>
                <a:cs typeface="Arial" panose="020B0604020202020204" pitchFamily="34" charset="0"/>
              </a:rPr>
              <a:t>tworzywo</a:t>
            </a:r>
            <a:r>
              <a:rPr lang="fr-FR" altLang="fr-FR" sz="700" dirty="0">
                <a:solidFill>
                  <a:srgbClr val="000000"/>
                </a:solidFill>
                <a:ea typeface="Calibri" panose="020F0502020204030204" pitchFamily="34" charset="0"/>
                <a:cs typeface="Times New Roman" panose="02020603050405020304" pitchFamily="18" charset="0"/>
              </a:rPr>
              <a:t> : </a:t>
            </a:r>
            <a:r>
              <a:rPr lang="pl-PL" altLang="fr-FR" sz="700" dirty="0"/>
              <a:t>PU-powlekany poliester</a:t>
            </a:r>
            <a:endParaRPr lang="es-ES" altLang="fr-FR" sz="700" dirty="0">
              <a:solidFill>
                <a:srgbClr val="000000"/>
              </a:solidFill>
              <a:ea typeface="Calibri" panose="020F0502020204030204" pitchFamily="34" charset="0"/>
              <a:cs typeface="Calibri" panose="020F0502020204030204" pitchFamily="34" charset="0"/>
            </a:endParaRPr>
          </a:p>
          <a:p>
            <a:pPr algn="just" eaLnBrk="1" hangingPunct="1">
              <a:spcBef>
                <a:spcPct val="0"/>
              </a:spcBef>
              <a:buFontTx/>
              <a:buNone/>
            </a:pPr>
            <a:r>
              <a:rPr lang="pl-PL" altLang="fr-FR" sz="700" u="sng" dirty="0">
                <a:solidFill>
                  <a:srgbClr val="000000"/>
                </a:solidFill>
                <a:ea typeface="Calibri" panose="020F0502020204030204" pitchFamily="34" charset="0"/>
                <a:cs typeface="Calibri" panose="020F0502020204030204" pitchFamily="34" charset="0"/>
              </a:rPr>
              <a:t>Ograniczenia użytkowania:</a:t>
            </a:r>
            <a:r>
              <a:rPr lang="pl-PL" altLang="fr-FR" sz="700" dirty="0">
                <a:solidFill>
                  <a:srgbClr val="000000"/>
                </a:solidFill>
                <a:ea typeface="Calibri" panose="020F0502020204030204" pitchFamily="34" charset="0"/>
                <a:cs typeface="Calibri" panose="020F0502020204030204" pitchFamily="34" charset="0"/>
              </a:rPr>
              <a:t> odzież jest odzieżą o wysokiej widoczności.</a:t>
            </a:r>
            <a:r>
              <a:rPr lang="fr-FR" altLang="fr-FR" sz="700" dirty="0">
                <a:solidFill>
                  <a:srgbClr val="000000"/>
                </a:solidFill>
                <a:ea typeface="Calibri" panose="020F0502020204030204" pitchFamily="34" charset="0"/>
                <a:cs typeface="Calibri" panose="020F0502020204030204" pitchFamily="34" charset="0"/>
              </a:rPr>
              <a:t> </a:t>
            </a:r>
            <a:r>
              <a:rPr lang="pl-PL" altLang="fr-FR" sz="700" dirty="0">
                <a:solidFill>
                  <a:srgbClr val="000000"/>
                </a:solidFill>
                <a:ea typeface="Calibri" panose="020F0502020204030204" pitchFamily="34" charset="0"/>
                <a:cs typeface="Calibri" panose="020F0502020204030204" pitchFamily="34" charset="0"/>
              </a:rPr>
              <a:t>Należy zawsze nosić produkt zapięty i nie zasłonięty innymi ubraniami.</a:t>
            </a:r>
            <a:r>
              <a:rPr lang="fr-FR" altLang="fr-FR" sz="700" dirty="0">
                <a:solidFill>
                  <a:srgbClr val="000000"/>
                </a:solidFill>
                <a:ea typeface="Calibri" panose="020F0502020204030204" pitchFamily="34" charset="0"/>
                <a:cs typeface="Calibri" panose="020F0502020204030204" pitchFamily="34" charset="0"/>
              </a:rPr>
              <a:t> </a:t>
            </a:r>
            <a:r>
              <a:rPr lang="pl-PL" altLang="fr-FR" sz="700" dirty="0">
                <a:solidFill>
                  <a:srgbClr val="000000"/>
                </a:solidFill>
                <a:ea typeface="Calibri" panose="020F0502020204030204" pitchFamily="34" charset="0"/>
                <a:cs typeface="Calibri" panose="020F0502020204030204" pitchFamily="34" charset="0"/>
              </a:rPr>
              <a:t>Dla </a:t>
            </a:r>
            <a:endParaRPr lang="fr-FR" altLang="fr-FR" sz="700" dirty="0">
              <a:solidFill>
                <a:srgbClr val="000000"/>
              </a:solidFill>
              <a:ea typeface="Calibri" panose="020F0502020204030204" pitchFamily="34" charset="0"/>
              <a:cs typeface="Calibri" panose="020F0502020204030204" pitchFamily="34" charset="0"/>
            </a:endParaRPr>
          </a:p>
          <a:p>
            <a:pPr algn="just" eaLnBrk="1" hangingPunct="1">
              <a:spcBef>
                <a:spcPct val="0"/>
              </a:spcBef>
              <a:buFontTx/>
              <a:buNone/>
            </a:pPr>
            <a:r>
              <a:rPr lang="pl-PL" altLang="fr-FR" sz="700" dirty="0">
                <a:solidFill>
                  <a:srgbClr val="000000"/>
                </a:solidFill>
                <a:ea typeface="Calibri" panose="020F0502020204030204" pitchFamily="34" charset="0"/>
                <a:cs typeface="Calibri" panose="020F0502020204030204" pitchFamily="34" charset="0"/>
              </a:rPr>
              <a:t>zapewnienia optymalnej widoczności, odzież musi być czysta – należy porównywać ją z opracowywanymi co roku nowymi produktami.</a:t>
            </a:r>
            <a:r>
              <a:rPr lang="fr-FR" altLang="fr-FR" sz="700" dirty="0">
                <a:solidFill>
                  <a:srgbClr val="000000"/>
                </a:solidFill>
                <a:ea typeface="Calibri" panose="020F0502020204030204" pitchFamily="34" charset="0"/>
                <a:cs typeface="Calibri" panose="020F0502020204030204" pitchFamily="34" charset="0"/>
              </a:rPr>
              <a:t> </a:t>
            </a:r>
            <a:r>
              <a:rPr lang="pl-PL" altLang="fr-FR" sz="700" dirty="0">
                <a:solidFill>
                  <a:srgbClr val="000000"/>
                </a:solidFill>
                <a:ea typeface="Calibri" panose="020F0502020204030204" pitchFamily="34" charset="0"/>
                <a:cs typeface="Calibri" panose="020F0502020204030204" pitchFamily="34" charset="0"/>
              </a:rPr>
              <a:t>Uwaga, noszenie kapuzy ogranicza pole widzenia i zdolność słyszenia.</a:t>
            </a:r>
            <a:r>
              <a:rPr lang="fr-FR" altLang="fr-FR" sz="700" dirty="0">
                <a:solidFill>
                  <a:srgbClr val="000000"/>
                </a:solidFill>
                <a:ea typeface="Calibri" panose="020F0502020204030204" pitchFamily="34" charset="0"/>
                <a:cs typeface="Calibri" panose="020F0502020204030204" pitchFamily="34" charset="0"/>
              </a:rPr>
              <a:t> </a:t>
            </a:r>
            <a:r>
              <a:rPr lang="pl-PL" altLang="fr-FR" sz="700" u="sng" dirty="0">
                <a:solidFill>
                  <a:srgbClr val="000000"/>
                </a:solidFill>
                <a:ea typeface="Calibri" panose="020F0502020204030204" pitchFamily="34" charset="0"/>
                <a:cs typeface="Calibri" panose="020F0502020204030204" pitchFamily="34" charset="0"/>
              </a:rPr>
              <a:t>Przechowywanie i transport:</a:t>
            </a:r>
            <a:r>
              <a:rPr lang="pl-PL" altLang="fr-FR" sz="700" dirty="0">
                <a:solidFill>
                  <a:srgbClr val="000000"/>
                </a:solidFill>
                <a:ea typeface="Calibri" panose="020F0502020204030204" pitchFamily="34" charset="0"/>
                <a:cs typeface="Calibri" panose="020F0502020204030204" pitchFamily="34" charset="0"/>
              </a:rPr>
              <a:t> przechowywać w miejscu czystym i suchym.</a:t>
            </a:r>
            <a:r>
              <a:rPr lang="fr-FR" altLang="fr-FR" sz="700" dirty="0">
                <a:solidFill>
                  <a:srgbClr val="000000"/>
                </a:solidFill>
                <a:ea typeface="Calibri" panose="020F0502020204030204" pitchFamily="34" charset="0"/>
                <a:cs typeface="Calibri" panose="020F0502020204030204" pitchFamily="34" charset="0"/>
              </a:rPr>
              <a:t> </a:t>
            </a:r>
            <a:r>
              <a:rPr lang="pl-PL" altLang="fr-FR" sz="700" dirty="0">
                <a:solidFill>
                  <a:srgbClr val="000000"/>
                </a:solidFill>
                <a:ea typeface="Calibri" panose="020F0502020204030204" pitchFamily="34" charset="0"/>
                <a:cs typeface="Calibri" panose="020F0502020204030204" pitchFamily="34" charset="0"/>
              </a:rPr>
              <a:t>NIE przechowywać w miejscu, w którym produkt mógłby być narażony na bezpośrednie działanie promieni słonecznych.</a:t>
            </a:r>
            <a:r>
              <a:rPr lang="fr-FR" altLang="fr-FR" sz="700" dirty="0">
                <a:solidFill>
                  <a:srgbClr val="000000"/>
                </a:solidFill>
                <a:ea typeface="Calibri" panose="020F0502020204030204" pitchFamily="34" charset="0"/>
                <a:cs typeface="Calibri" panose="020F0502020204030204" pitchFamily="34" charset="0"/>
              </a:rPr>
              <a:t> </a:t>
            </a:r>
            <a:r>
              <a:rPr lang="pl-PL" altLang="fr-FR" sz="700" dirty="0">
                <a:solidFill>
                  <a:srgbClr val="000000"/>
                </a:solidFill>
                <a:ea typeface="Calibri" panose="020F0502020204030204" pitchFamily="34" charset="0"/>
                <a:cs typeface="Calibri" panose="020F0502020204030204" pitchFamily="34" charset="0"/>
              </a:rPr>
              <a:t>Produkt powinien być przewożony w stanie, w którym został dostarczony przez producenta.</a:t>
            </a:r>
            <a:r>
              <a:rPr lang="fr-FR" altLang="fr-FR" sz="700" dirty="0">
                <a:solidFill>
                  <a:srgbClr val="000000"/>
                </a:solidFill>
                <a:ea typeface="Calibri" panose="020F0502020204030204" pitchFamily="34" charset="0"/>
                <a:cs typeface="Calibri" panose="020F0502020204030204" pitchFamily="34" charset="0"/>
              </a:rPr>
              <a:t> </a:t>
            </a:r>
            <a:r>
              <a:rPr lang="pl-PL" altLang="fr-FR" sz="700" u="sng" dirty="0">
                <a:solidFill>
                  <a:srgbClr val="000000"/>
                </a:solidFill>
                <a:ea typeface="Calibri" panose="020F0502020204030204" pitchFamily="34" charset="0"/>
                <a:cs typeface="Calibri" panose="020F0502020204030204" pitchFamily="34" charset="0"/>
              </a:rPr>
              <a:t>NAPRAWA –</a:t>
            </a:r>
            <a:r>
              <a:rPr lang="pl-PL" altLang="fr-FR" sz="700" dirty="0">
                <a:solidFill>
                  <a:srgbClr val="000000"/>
                </a:solidFill>
                <a:ea typeface="Calibri" panose="020F0502020204030204" pitchFamily="34" charset="0"/>
                <a:cs typeface="Calibri" panose="020F0502020204030204" pitchFamily="34" charset="0"/>
              </a:rPr>
              <a:t> Jeżeli produkt jest uszkodzony, nie zapewnia maksymalnego poziomu ochrony i musi zostać natychmiast naprawiony lub wymieniony na nowy.</a:t>
            </a:r>
            <a:r>
              <a:rPr lang="fr-FR" altLang="fr-FR" sz="700" dirty="0">
                <a:solidFill>
                  <a:srgbClr val="000000"/>
                </a:solidFill>
                <a:ea typeface="Calibri" panose="020F0502020204030204" pitchFamily="34" charset="0"/>
                <a:cs typeface="Calibri" panose="020F0502020204030204" pitchFamily="34" charset="0"/>
              </a:rPr>
              <a:t> </a:t>
            </a:r>
            <a:r>
              <a:rPr lang="pl-PL" altLang="fr-FR" sz="700" dirty="0">
                <a:solidFill>
                  <a:srgbClr val="000000"/>
                </a:solidFill>
                <a:ea typeface="Calibri" panose="020F0502020204030204" pitchFamily="34" charset="0"/>
                <a:cs typeface="Calibri" panose="020F0502020204030204" pitchFamily="34" charset="0"/>
              </a:rPr>
              <a:t>Nie wolno korzystać z produktu, który jest uszkodzony.</a:t>
            </a:r>
            <a:r>
              <a:rPr lang="fr-FR" altLang="fr-FR" sz="700" dirty="0">
                <a:solidFill>
                  <a:srgbClr val="000000"/>
                </a:solidFill>
                <a:ea typeface="Calibri" panose="020F0502020204030204" pitchFamily="34" charset="0"/>
                <a:cs typeface="Calibri" panose="020F0502020204030204" pitchFamily="34" charset="0"/>
              </a:rPr>
              <a:t> </a:t>
            </a:r>
            <a:r>
              <a:rPr lang="pl-PL" altLang="fr-FR" sz="700" dirty="0">
                <a:solidFill>
                  <a:srgbClr val="000000"/>
                </a:solidFill>
                <a:ea typeface="Calibri" panose="020F0502020204030204" pitchFamily="34" charset="0"/>
                <a:cs typeface="Calibri" panose="020F0502020204030204" pitchFamily="34" charset="0"/>
              </a:rPr>
              <a:t>Naprawa produktu jest dozwolona jedynie, jeśli jego parametry nie zostaną w ten sposób pogorszone.</a:t>
            </a:r>
            <a:r>
              <a:rPr lang="fr-FR" altLang="fr-FR" sz="700" dirty="0">
                <a:solidFill>
                  <a:srgbClr val="000000"/>
                </a:solidFill>
                <a:ea typeface="Calibri" panose="020F0502020204030204" pitchFamily="34" charset="0"/>
                <a:cs typeface="Calibri" panose="020F0502020204030204" pitchFamily="34" charset="0"/>
              </a:rPr>
              <a:t> </a:t>
            </a:r>
            <a:r>
              <a:rPr lang="pl-PL" altLang="fr-FR" sz="700" dirty="0">
                <a:solidFill>
                  <a:srgbClr val="000000"/>
                </a:solidFill>
                <a:ea typeface="Calibri" panose="020F0502020204030204" pitchFamily="34" charset="0"/>
                <a:cs typeface="Calibri" panose="020F0502020204030204" pitchFamily="34" charset="0"/>
              </a:rPr>
              <a:t>W razie jakichkolwiek wątpliwości, przed przystąpieniem do naprawy produktu należy skontaktować się z producentem, którego dane zostały zamieszczone poniżej.</a:t>
            </a:r>
            <a:r>
              <a:rPr lang="fr-FR" altLang="fr-FR" sz="700" dirty="0">
                <a:solidFill>
                  <a:srgbClr val="000000"/>
                </a:solidFill>
                <a:ea typeface="Calibri" panose="020F0502020204030204" pitchFamily="34" charset="0"/>
                <a:cs typeface="Calibri" panose="020F0502020204030204" pitchFamily="34" charset="0"/>
              </a:rPr>
              <a:t> </a:t>
            </a:r>
            <a:r>
              <a:rPr lang="pl-PL" altLang="fr-FR" sz="700" dirty="0">
                <a:solidFill>
                  <a:srgbClr val="000000"/>
                </a:solidFill>
                <a:ea typeface="Calibri" panose="020F0502020204030204" pitchFamily="34" charset="0"/>
                <a:cs typeface="Calibri" panose="020F0502020204030204" pitchFamily="34" charset="0"/>
              </a:rPr>
              <a:t>Dla zapewnienia właściwej utylizacji produktu należy skontaktować się z firmą odpowiedzialną za usuwanie odpadów.</a:t>
            </a:r>
            <a:r>
              <a:rPr lang="fr-FR" altLang="fr-FR" sz="700" dirty="0">
                <a:solidFill>
                  <a:srgbClr val="000000"/>
                </a:solidFill>
                <a:ea typeface="Calibri" panose="020F0502020204030204" pitchFamily="34" charset="0"/>
                <a:cs typeface="Calibri" panose="020F0502020204030204" pitchFamily="34" charset="0"/>
              </a:rPr>
              <a:t> </a:t>
            </a:r>
            <a:r>
              <a:rPr lang="pl-PL" altLang="fr-FR" sz="700" dirty="0">
                <a:solidFill>
                  <a:srgbClr val="000000"/>
                </a:solidFill>
                <a:ea typeface="Calibri" panose="020F0502020204030204" pitchFamily="34" charset="0"/>
                <a:cs typeface="Calibri" panose="020F0502020204030204" pitchFamily="34" charset="0"/>
              </a:rPr>
              <a:t>Uwaga: izolacja termiczna może ulec pogorszeniu po przeprowadzeniu czyszczenia.</a:t>
            </a:r>
            <a:r>
              <a:rPr lang="fr-FR" altLang="fr-FR" sz="700" dirty="0">
                <a:solidFill>
                  <a:srgbClr val="000000"/>
                </a:solidFill>
                <a:ea typeface="Calibri" panose="020F0502020204030204" pitchFamily="34" charset="0"/>
                <a:cs typeface="Calibri" panose="020F0502020204030204" pitchFamily="34" charset="0"/>
              </a:rPr>
              <a:t> </a:t>
            </a:r>
            <a:r>
              <a:rPr lang="pl-PL" altLang="fr-FR" sz="700" dirty="0">
                <a:solidFill>
                  <a:srgbClr val="000000"/>
                </a:solidFill>
                <a:ea typeface="Calibri" panose="020F0502020204030204" pitchFamily="34" charset="0"/>
                <a:cs typeface="Calibri" panose="020F0502020204030204" pitchFamily="34" charset="0"/>
              </a:rPr>
              <a:t>Właściwości izolacji termicznej i minimalne wartości temperatury użytkowania zostały określone dla kombinezonu wykorzystywanego ze standardową bielizną (Załącznik A normy EN 14058).</a:t>
            </a:r>
            <a:r>
              <a:rPr lang="fr-FR" altLang="fr-FR" sz="700" dirty="0">
                <a:solidFill>
                  <a:srgbClr val="000000"/>
                </a:solidFill>
                <a:ea typeface="Calibri" panose="020F0502020204030204" pitchFamily="34" charset="0"/>
                <a:cs typeface="Calibri" panose="020F0502020204030204" pitchFamily="34" charset="0"/>
              </a:rPr>
              <a:t> </a:t>
            </a:r>
            <a:r>
              <a:rPr lang="pl-PL" altLang="fr-FR" sz="700" dirty="0">
                <a:solidFill>
                  <a:srgbClr val="000000"/>
                </a:solidFill>
                <a:ea typeface="Calibri" panose="020F0502020204030204" pitchFamily="34" charset="0"/>
                <a:cs typeface="Calibri" panose="020F0502020204030204" pitchFamily="34" charset="0"/>
              </a:rPr>
              <a:t>Obowiązują one jedynie, jeżeli produkt jest noszony w połączeniu z odzieżą wyposażoną w izolację termiczną o co najmniej takich samych parametrach.</a:t>
            </a:r>
            <a:r>
              <a:rPr lang="fr-FR" altLang="fr-FR" sz="700" dirty="0">
                <a:solidFill>
                  <a:srgbClr val="000000"/>
                </a:solidFill>
                <a:ea typeface="Calibri" panose="020F0502020204030204" pitchFamily="34" charset="0"/>
                <a:cs typeface="Calibri" panose="020F0502020204030204" pitchFamily="34" charset="0"/>
              </a:rPr>
              <a:t> </a:t>
            </a:r>
            <a:r>
              <a:rPr lang="pl-PL" altLang="fr-FR" sz="700" dirty="0">
                <a:solidFill>
                  <a:srgbClr val="000000"/>
                </a:solidFill>
                <a:ea typeface="Calibri" panose="020F0502020204030204" pitchFamily="34" charset="0"/>
                <a:cs typeface="Calibri" panose="020F0502020204030204" pitchFamily="34" charset="0"/>
              </a:rPr>
              <a:t>Należy również zapewnić odpowiednie zabezpieczenie rąk, stóp i głowy.</a:t>
            </a:r>
            <a:r>
              <a:rPr lang="fr-FR" altLang="fr-FR" sz="700" dirty="0">
                <a:solidFill>
                  <a:srgbClr val="000000"/>
                </a:solidFill>
                <a:ea typeface="Calibri" panose="020F0502020204030204" pitchFamily="34" charset="0"/>
                <a:cs typeface="Calibri" panose="020F0502020204030204" pitchFamily="34" charset="0"/>
              </a:rPr>
              <a:t> </a:t>
            </a:r>
            <a:r>
              <a:rPr lang="pl-PL" altLang="fr-FR" sz="700" dirty="0">
                <a:solidFill>
                  <a:srgbClr val="000000"/>
                </a:solidFill>
                <a:ea typeface="Calibri" panose="020F0502020204030204" pitchFamily="34" charset="0"/>
                <a:cs typeface="Calibri" panose="020F0502020204030204" pitchFamily="34" charset="0"/>
              </a:rPr>
              <a:t>Powyższe wartości zostały określone w warunkach bezwietrznych oraz w temperaturze promieniowania odpowiadającej temperaturze powietrza otoczenia.</a:t>
            </a:r>
            <a:r>
              <a:rPr lang="fr-FR" altLang="fr-FR" sz="700" dirty="0">
                <a:solidFill>
                  <a:srgbClr val="000000"/>
                </a:solidFill>
                <a:ea typeface="Calibri" panose="020F0502020204030204" pitchFamily="34" charset="0"/>
                <a:cs typeface="Calibri" panose="020F0502020204030204" pitchFamily="34" charset="0"/>
              </a:rPr>
              <a:t> </a:t>
            </a:r>
            <a:r>
              <a:rPr lang="pl-PL" altLang="fr-FR" sz="700" dirty="0">
                <a:solidFill>
                  <a:srgbClr val="000000"/>
                </a:solidFill>
                <a:ea typeface="Calibri" panose="020F0502020204030204" pitchFamily="34" charset="0"/>
                <a:cs typeface="Calibri" panose="020F0502020204030204" pitchFamily="34" charset="0"/>
              </a:rPr>
              <a:t>Podana maksymalna liczba cykli czyszczenia to nie jedyny czynnik mający wpływ na okres użyteczności odzieży. Okres użyteczności będzie zależeć również od użytkowania, dbałości, przechowywania, itd.</a:t>
            </a:r>
            <a:r>
              <a:rPr lang="fr-FR" altLang="fr-FR" sz="700" dirty="0">
                <a:solidFill>
                  <a:srgbClr val="000000"/>
                </a:solidFill>
                <a:ea typeface="Calibri" panose="020F0502020204030204" pitchFamily="34" charset="0"/>
                <a:cs typeface="Calibri" panose="020F0502020204030204" pitchFamily="34" charset="0"/>
              </a:rPr>
              <a:t> </a:t>
            </a:r>
            <a:r>
              <a:rPr lang="pl-PL" altLang="fr-FR" sz="700" dirty="0">
                <a:solidFill>
                  <a:srgbClr val="000000"/>
                </a:solidFill>
                <a:ea typeface="Calibri" panose="020F0502020204030204" pitchFamily="34" charset="0"/>
                <a:cs typeface="Calibri" panose="020F0502020204030204" pitchFamily="34" charset="0"/>
              </a:rPr>
              <a:t>Akowanie CE umieszczone na tym urządzeniu oznacza, że wszystkie specyfikacje Rozporządzenia Parlamentu Europejskiego i Rady 2016/425 są przestrzegane. Deklaracja zgodności zamieszczona jest na stronie internetowej, patrz: **.</a:t>
            </a:r>
            <a:endParaRPr lang="fr-FR" altLang="fr-FR" sz="700" dirty="0">
              <a:solidFill>
                <a:srgbClr val="FF0000"/>
              </a:solidFill>
              <a:ea typeface="Calibri" panose="020F0502020204030204" pitchFamily="34" charset="0"/>
              <a:cs typeface="Calibri" panose="020F0502020204030204" pitchFamily="34" charset="0"/>
            </a:endParaRPr>
          </a:p>
          <a:p>
            <a:pPr algn="just" eaLnBrk="1" hangingPunct="1">
              <a:spcBef>
                <a:spcPct val="0"/>
              </a:spcBef>
              <a:buFontTx/>
              <a:buNone/>
            </a:pPr>
            <a:endParaRPr lang="pl-PL" altLang="fr-FR" sz="700" dirty="0">
              <a:solidFill>
                <a:srgbClr val="000000"/>
              </a:solidFill>
              <a:ea typeface="Calibri" panose="020F0502020204030204" pitchFamily="34" charset="0"/>
              <a:cs typeface="Calibri" panose="020F0502020204030204" pitchFamily="34" charset="0"/>
            </a:endParaRPr>
          </a:p>
        </p:txBody>
      </p:sp>
      <p:sp>
        <p:nvSpPr>
          <p:cNvPr id="4105" name="Text Box 11"/>
          <p:cNvSpPr txBox="1">
            <a:spLocks noChangeArrowheads="1"/>
          </p:cNvSpPr>
          <p:nvPr/>
        </p:nvSpPr>
        <p:spPr bwMode="auto">
          <a:xfrm>
            <a:off x="6494463" y="6537325"/>
            <a:ext cx="247650" cy="2143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PL</a:t>
            </a:r>
            <a:endParaRPr lang="fr-FR" altLang="fr-FR" sz="1800"/>
          </a:p>
        </p:txBody>
      </p:sp>
      <p:sp>
        <p:nvSpPr>
          <p:cNvPr id="4106" name="Rectangle 12"/>
          <p:cNvSpPr>
            <a:spLocks noChangeArrowheads="1"/>
          </p:cNvSpPr>
          <p:nvPr/>
        </p:nvSpPr>
        <p:spPr bwMode="auto">
          <a:xfrm>
            <a:off x="115888" y="8394573"/>
            <a:ext cx="6626225" cy="14398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700" dirty="0" err="1">
                <a:solidFill>
                  <a:srgbClr val="000000"/>
                </a:solidFill>
                <a:ea typeface="Calibri" panose="020F0502020204030204" pitchFamily="34" charset="0"/>
                <a:cs typeface="Arial" panose="020B0604020202020204" pitchFamily="34" charset="0"/>
              </a:rPr>
              <a:t>materjal</a:t>
            </a:r>
            <a:r>
              <a:rPr lang="fr-FR" altLang="fr-FR" sz="700" dirty="0">
                <a:solidFill>
                  <a:srgbClr val="000000"/>
                </a:solidFill>
                <a:ea typeface="Calibri" panose="020F0502020204030204" pitchFamily="34" charset="0"/>
                <a:cs typeface="Times New Roman" panose="02020603050405020304" pitchFamily="18" charset="0"/>
              </a:rPr>
              <a:t> : </a:t>
            </a:r>
            <a:r>
              <a:rPr lang="et-EE" altLang="fr-FR" sz="700" dirty="0"/>
              <a:t>PU-ga kaetud polüester</a:t>
            </a:r>
            <a:endParaRPr lang="es-ES" altLang="fr-FR" sz="700" dirty="0">
              <a:solidFill>
                <a:srgbClr val="000000"/>
              </a:solidFill>
              <a:ea typeface="Calibri" panose="020F0502020204030204" pitchFamily="34" charset="0"/>
              <a:cs typeface="Calibri" panose="020F0502020204030204" pitchFamily="34" charset="0"/>
            </a:endParaRPr>
          </a:p>
          <a:p>
            <a:pPr>
              <a:buFontTx/>
              <a:buNone/>
            </a:pPr>
            <a:r>
              <a:rPr lang="it-IT" altLang="en-US" sz="700" u="sng" dirty="0"/>
              <a:t>Kasutuspiirangud:</a:t>
            </a:r>
            <a:r>
              <a:rPr lang="it-IT" altLang="en-US" sz="700" dirty="0"/>
              <a:t> väga hea nähtavusega riietusese. Kandke alati kinniselt ja ilma teiste riietusesemeteta. Selleks, et tagada</a:t>
            </a:r>
            <a:endParaRPr lang="fr-FR" altLang="en-US" sz="700" dirty="0"/>
          </a:p>
          <a:p>
            <a:pPr>
              <a:buFontTx/>
              <a:buNone/>
            </a:pPr>
            <a:r>
              <a:rPr lang="it-IT" altLang="en-US" sz="700" dirty="0"/>
              <a:t>optimaalne nähtavus, peab rõivas olema puhas ja igal aastal tuleb seda võrrelda uue rõivaga. Olge ettevaatlik, sest kapuutsi kandmine vähendab nägemis- ja kuulmisvälja. </a:t>
            </a:r>
            <a:r>
              <a:rPr lang="it-IT" altLang="en-US" sz="700" u="sng" dirty="0"/>
              <a:t>Ladustamine ja transport:</a:t>
            </a:r>
            <a:r>
              <a:rPr lang="it-IT" altLang="en-US" sz="700" dirty="0"/>
              <a:t> Hoidke alati puhtas ja kuivas kohas. ÄRGE säilitage kohas, kus rõivad võivad kokku puutuda otsese päikesevalgusega. Seda rõivast tuleb transportida vastavalt tootja esitatud nõuetele.</a:t>
            </a:r>
            <a:r>
              <a:rPr lang="it-IT" altLang="en-US" sz="700" u="sng" dirty="0"/>
              <a:t>PARANDAMINE</a:t>
            </a:r>
            <a:r>
              <a:rPr lang="it-IT" altLang="en-US" sz="700" dirty="0"/>
              <a:t> - Kui toode on kahjustada saanud, siis ei taga see maksimaalset kaitset, ning rõivas tuleb kohe parandada või asendada. Ärge kunagi kasutage kahjustatud toodet. Seda toodet on lubatud parandada juhul, kui see ei puuduta riietuseseme garantiinõudeid. Kahtluse püsimisel pöörduge tootja poole enne toote parandamist. Rõiva nõuetekohaseks utiliseerimiseks võtke ühendust oma jäätmekäitlejaga. Ettevaatust! Pärast puhastamist võib soojapidavus väheneda. Soojapidavus ja minimaalsed töötemperatuurid olid määratletud koos standardse aluspesuga (EN 14058 lisa A). Need on kehtivad ainult siis, kui rõivast on kasutatud koos vähemalt samaväärse soojusisolatsiooni omava rõivaga. Kaitske tuule ja külma eest ka käsi, jalgu ja pead. Need väärtused  on määratud tuule puudumisel ja ümbritseva õhu temperatuuriga võrdsel kiirguse temperatuuril. Maksimaalne näidatud puhastustsüklite arv ei ole ainus rõiva elueaga seotud tegur. Riietuse eluiga sõltub ka selle kasutamisest, hooldusest, ladustamistingimustest jne. Selle toote CE-märgis tähendab, et on täidetud kõik Euroopa määruse 2016/245 spetsifikatsioonid. Vastavusdeklaratsioon ja kättesaadavus veebilehel: vt **.</a:t>
            </a:r>
            <a:endParaRPr lang="fr-FR" altLang="en-US" sz="700" dirty="0"/>
          </a:p>
          <a:p>
            <a:pPr algn="just" eaLnBrk="1" hangingPunct="1">
              <a:spcBef>
                <a:spcPct val="0"/>
              </a:spcBef>
              <a:buFontTx/>
              <a:buNone/>
            </a:pPr>
            <a:endParaRPr lang="fr-FR" altLang="fr-FR" sz="700" dirty="0">
              <a:solidFill>
                <a:srgbClr val="000000"/>
              </a:solidFill>
              <a:ea typeface="Calibri" panose="020F0502020204030204" pitchFamily="34" charset="0"/>
              <a:cs typeface="Calibri" panose="020F0502020204030204" pitchFamily="34" charset="0"/>
            </a:endParaRPr>
          </a:p>
        </p:txBody>
      </p:sp>
      <p:sp>
        <p:nvSpPr>
          <p:cNvPr id="4107" name="Text Box 13"/>
          <p:cNvSpPr txBox="1">
            <a:spLocks noChangeArrowheads="1"/>
          </p:cNvSpPr>
          <p:nvPr/>
        </p:nvSpPr>
        <p:spPr bwMode="auto">
          <a:xfrm>
            <a:off x="6488113" y="8399463"/>
            <a:ext cx="247650" cy="2143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ET</a:t>
            </a:r>
            <a:endParaRPr lang="fr-FR" altLang="fr-FR" sz="1800"/>
          </a:p>
        </p:txBody>
      </p:sp>
      <p:sp>
        <p:nvSpPr>
          <p:cNvPr id="4108" name="Rectangle 27"/>
          <p:cNvSpPr>
            <a:spLocks noChangeArrowheads="1"/>
          </p:cNvSpPr>
          <p:nvPr/>
        </p:nvSpPr>
        <p:spPr bwMode="auto">
          <a:xfrm>
            <a:off x="115888" y="200025"/>
            <a:ext cx="6626225" cy="144060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buFontTx/>
              <a:buNone/>
            </a:pPr>
            <a:r>
              <a:rPr lang="it-IT" altLang="en-US" sz="700" u="sng" dirty="0"/>
              <a:t>Material:</a:t>
            </a:r>
            <a:r>
              <a:rPr lang="it-IT" altLang="en-US" sz="700" dirty="0"/>
              <a:t> Polyester PU-beläggning </a:t>
            </a:r>
          </a:p>
          <a:p>
            <a:pPr>
              <a:buFontTx/>
              <a:buNone/>
            </a:pPr>
            <a:r>
              <a:rPr lang="it-IT" altLang="en-US" sz="700" u="sng" dirty="0"/>
              <a:t>Användningsgränser:</a:t>
            </a:r>
            <a:r>
              <a:rPr lang="it-IT" altLang="en-US" sz="700" dirty="0"/>
              <a:t> Detta är ett plagg med hög synlighet. Skall alltid bäras försluten och ej täckt av andra kläder. För att säkerställa</a:t>
            </a:r>
            <a:endParaRPr lang="fr-FR" altLang="en-US" sz="700" dirty="0"/>
          </a:p>
          <a:p>
            <a:pPr>
              <a:buFontTx/>
              <a:buNone/>
            </a:pPr>
            <a:r>
              <a:rPr lang="it-IT" altLang="en-US" sz="700" dirty="0"/>
              <a:t>optimal synlighet måste plagget vara rent och jämföras med ett nytt plagg som tillverkas varje år. Varning, användning av huva minskar synfältet och hörseln. </a:t>
            </a:r>
            <a:r>
              <a:rPr lang="it-IT" altLang="en-US" sz="700" u="sng" dirty="0"/>
              <a:t>Förvaring och transport:</a:t>
            </a:r>
            <a:r>
              <a:rPr lang="it-IT" altLang="en-US" sz="700" dirty="0"/>
              <a:t> Förvaras alltid på en ren och torr plats. Förvaras EJ på en plats där plagget kan utsättas för direkt solljus. Detta plagg måste transporteras enligt tillverkarens anvisningar.</a:t>
            </a:r>
            <a:r>
              <a:rPr lang="it-IT" altLang="en-US" sz="700" u="sng" dirty="0"/>
              <a:t>LAGNING</a:t>
            </a:r>
            <a:r>
              <a:rPr lang="it-IT" altLang="en-US" sz="700" dirty="0"/>
              <a:t> - Om produkten skadas kan den inte ge maximalt skydd och måste omedelbart lagas eller bytas ut. Använd aldrig en skadad produkt. Lagning av denna produkt tolereras endast om kraven på detta plagg inte påverkas. Om tvivel kvarstår, kontakta tillverkaren nedan innan du försöker laga produkten. Kontakta din avfallshanterare för att kläderna ska sorteras korrekt. Varning: Fodringen kan minska efter rengöring. Fodring och minsta temperatur för användning fastställdes i kombination med standardunderkläderna (bilaga A i EN 14058). De är endast godkända om plagget används i kombination med ett likvärdigt, fodrat plagg. Ett lämpligt skydd bör även säkerställas lokalt för händer, fötter och huvud. Dessa värden fastställdes i frånvaro av vind och vid en strålningstemperatur i likhet med den omgivande lufttemperaturen. Det högst angivna antalet tvättcykler är inte den enda faktorn som inverkar på klädernas hållbarhet. Dess livstid beror också på användningen, underhållet, förvaringsförhållandena etc. CE-märkningen av denna utrustning innebär att alla specifikationer i den europeiska förordningen 2016/245 har uppfyllts. Försäkran om överensstämmelse finns tillgänglig på webbplatsen: se **.</a:t>
            </a:r>
            <a:endParaRPr lang="fr-FR" altLang="en-US" sz="700" dirty="0"/>
          </a:p>
          <a:p>
            <a:pPr algn="just" eaLnBrk="1" hangingPunct="1">
              <a:spcBef>
                <a:spcPct val="0"/>
              </a:spcBef>
              <a:buFontTx/>
              <a:buNone/>
            </a:pPr>
            <a:r>
              <a:rPr lang="fr-FR" altLang="fr-FR" sz="700" dirty="0">
                <a:solidFill>
                  <a:srgbClr val="FF0000"/>
                </a:solidFill>
                <a:ea typeface="Calibri" panose="020F0502020204030204" pitchFamily="34" charset="0"/>
                <a:cs typeface="Calibri" panose="020F0502020204030204" pitchFamily="34" charset="0"/>
              </a:rPr>
              <a:t>    </a:t>
            </a:r>
          </a:p>
        </p:txBody>
      </p:sp>
      <p:sp>
        <p:nvSpPr>
          <p:cNvPr id="4109" name="Text Box 28"/>
          <p:cNvSpPr txBox="1">
            <a:spLocks noChangeArrowheads="1"/>
          </p:cNvSpPr>
          <p:nvPr/>
        </p:nvSpPr>
        <p:spPr bwMode="auto">
          <a:xfrm>
            <a:off x="6494463" y="200025"/>
            <a:ext cx="247650" cy="2143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SV</a:t>
            </a:r>
            <a:endParaRPr lang="fr-FR" altLang="fr-FR" sz="18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ChangeArrowheads="1"/>
          </p:cNvSpPr>
          <p:nvPr/>
        </p:nvSpPr>
        <p:spPr bwMode="auto">
          <a:xfrm>
            <a:off x="119063" y="1751013"/>
            <a:ext cx="6626225" cy="14382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None/>
            </a:pPr>
            <a:r>
              <a:rPr lang="fr-FR" altLang="fr-FR" sz="700" dirty="0" err="1">
                <a:solidFill>
                  <a:srgbClr val="000000"/>
                </a:solidFill>
                <a:ea typeface="Calibri" panose="020F0502020204030204" pitchFamily="34" charset="0"/>
                <a:cs typeface="Arial" panose="020B0604020202020204" pitchFamily="34" charset="0"/>
              </a:rPr>
              <a:t>materiál</a:t>
            </a:r>
            <a:r>
              <a:rPr lang="fr-FR" altLang="fr-FR" sz="700" dirty="0">
                <a:solidFill>
                  <a:srgbClr val="000000"/>
                </a:solidFill>
                <a:ea typeface="Calibri" panose="020F0502020204030204" pitchFamily="34" charset="0"/>
                <a:cs typeface="Times New Roman" panose="02020603050405020304" pitchFamily="18" charset="0"/>
              </a:rPr>
              <a:t> : Polyester </a:t>
            </a:r>
            <a:r>
              <a:rPr lang="fr-FR" altLang="fr-FR" sz="700" dirty="0" err="1">
                <a:solidFill>
                  <a:srgbClr val="000000"/>
                </a:solidFill>
                <a:ea typeface="Calibri" panose="020F0502020204030204" pitchFamily="34" charset="0"/>
                <a:cs typeface="Times New Roman" panose="02020603050405020304" pitchFamily="18" charset="0"/>
              </a:rPr>
              <a:t>potažený</a:t>
            </a:r>
            <a:r>
              <a:rPr lang="fr-FR" altLang="fr-FR" sz="700" dirty="0">
                <a:solidFill>
                  <a:srgbClr val="000000"/>
                </a:solidFill>
                <a:ea typeface="Calibri" panose="020F0502020204030204" pitchFamily="34" charset="0"/>
                <a:cs typeface="Times New Roman" panose="02020603050405020304" pitchFamily="18" charset="0"/>
              </a:rPr>
              <a:t> PU</a:t>
            </a:r>
            <a:endParaRPr lang="es-ES" altLang="fr-FR" sz="700" dirty="0">
              <a:solidFill>
                <a:srgbClr val="000000"/>
              </a:solidFill>
              <a:ea typeface="Calibri" panose="020F0502020204030204" pitchFamily="34" charset="0"/>
              <a:cs typeface="Calibri" panose="020F0502020204030204" pitchFamily="34" charset="0"/>
            </a:endParaRPr>
          </a:p>
          <a:p>
            <a:pPr algn="just" eaLnBrk="1" hangingPunct="1">
              <a:spcBef>
                <a:spcPct val="0"/>
              </a:spcBef>
              <a:buFontTx/>
              <a:buNone/>
            </a:pPr>
            <a:r>
              <a:rPr lang="cs-CZ" altLang="fr-FR" sz="700" dirty="0">
                <a:solidFill>
                  <a:srgbClr val="000000"/>
                </a:solidFill>
                <a:ea typeface="Calibri" panose="020F0502020204030204" pitchFamily="34" charset="0"/>
                <a:cs typeface="Calibri" panose="020F0502020204030204" pitchFamily="34" charset="0"/>
              </a:rPr>
              <a:t>Omezení použití: Tento oděv je oděv s </a:t>
            </a:r>
            <a:r>
              <a:rPr lang="cs-CZ" altLang="fr-FR" sz="700" dirty="0"/>
              <a:t>PU-potažené polyester</a:t>
            </a:r>
            <a:r>
              <a:rPr lang="cs-CZ" altLang="fr-FR" sz="700" dirty="0">
                <a:solidFill>
                  <a:srgbClr val="000000"/>
                </a:solidFill>
                <a:ea typeface="Calibri" panose="020F0502020204030204" pitchFamily="34" charset="0"/>
                <a:cs typeface="Calibri" panose="020F0502020204030204" pitchFamily="34" charset="0"/>
              </a:rPr>
              <a:t>vysokou viditelností.</a:t>
            </a:r>
            <a:r>
              <a:rPr lang="fr-FR" altLang="fr-FR" sz="700" dirty="0">
                <a:solidFill>
                  <a:srgbClr val="000000"/>
                </a:solidFill>
                <a:ea typeface="Calibri" panose="020F0502020204030204" pitchFamily="34" charset="0"/>
                <a:cs typeface="Calibri" panose="020F0502020204030204" pitchFamily="34" charset="0"/>
              </a:rPr>
              <a:t> </a:t>
            </a:r>
            <a:r>
              <a:rPr lang="cs-CZ" altLang="fr-FR" sz="700" dirty="0">
                <a:solidFill>
                  <a:srgbClr val="000000"/>
                </a:solidFill>
                <a:ea typeface="Calibri" panose="020F0502020204030204" pitchFamily="34" charset="0"/>
                <a:cs typeface="Calibri" panose="020F0502020204030204" pitchFamily="34" charset="0"/>
              </a:rPr>
              <a:t>Oděv se musí nosit vždy zapnutý a nezakrytý jinými oděvy.</a:t>
            </a:r>
            <a:r>
              <a:rPr lang="fr-FR" altLang="fr-FR" sz="700" dirty="0">
                <a:solidFill>
                  <a:srgbClr val="000000"/>
                </a:solidFill>
                <a:ea typeface="Calibri" panose="020F0502020204030204" pitchFamily="34" charset="0"/>
                <a:cs typeface="Calibri" panose="020F0502020204030204" pitchFamily="34" charset="0"/>
              </a:rPr>
              <a:t> </a:t>
            </a:r>
            <a:r>
              <a:rPr lang="cs-CZ" altLang="fr-FR" sz="700" dirty="0">
                <a:solidFill>
                  <a:srgbClr val="000000"/>
                </a:solidFill>
                <a:ea typeface="Calibri" panose="020F0502020204030204" pitchFamily="34" charset="0"/>
                <a:cs typeface="Calibri" panose="020F0502020204030204" pitchFamily="34" charset="0"/>
              </a:rPr>
              <a:t>Pro zajištění </a:t>
            </a:r>
            <a:endParaRPr lang="fr-FR" altLang="fr-FR" sz="700" dirty="0">
              <a:solidFill>
                <a:srgbClr val="000000"/>
              </a:solidFill>
              <a:ea typeface="Calibri" panose="020F0502020204030204" pitchFamily="34" charset="0"/>
              <a:cs typeface="Calibri" panose="020F0502020204030204" pitchFamily="34" charset="0"/>
            </a:endParaRPr>
          </a:p>
          <a:p>
            <a:pPr algn="just" eaLnBrk="1" hangingPunct="1">
              <a:spcBef>
                <a:spcPct val="0"/>
              </a:spcBef>
              <a:buFontTx/>
              <a:buNone/>
            </a:pPr>
            <a:r>
              <a:rPr lang="cs-CZ" altLang="fr-FR" sz="700" dirty="0">
                <a:solidFill>
                  <a:srgbClr val="000000"/>
                </a:solidFill>
                <a:ea typeface="Calibri" panose="020F0502020204030204" pitchFamily="34" charset="0"/>
                <a:cs typeface="Calibri" panose="020F0502020204030204" pitchFamily="34" charset="0"/>
              </a:rPr>
              <a:t>optimální viditelnosti musí být oděv čistý a každý rok se musí porovnat s novým oděvem.</a:t>
            </a:r>
            <a:r>
              <a:rPr lang="fr-FR" altLang="fr-FR" sz="700" dirty="0">
                <a:solidFill>
                  <a:srgbClr val="000000"/>
                </a:solidFill>
                <a:ea typeface="Calibri" panose="020F0502020204030204" pitchFamily="34" charset="0"/>
                <a:cs typeface="Calibri" panose="020F0502020204030204" pitchFamily="34" charset="0"/>
              </a:rPr>
              <a:t> </a:t>
            </a:r>
            <a:r>
              <a:rPr lang="cs-CZ" altLang="fr-FR" sz="700" dirty="0">
                <a:solidFill>
                  <a:srgbClr val="000000"/>
                </a:solidFill>
                <a:ea typeface="Calibri" panose="020F0502020204030204" pitchFamily="34" charset="0"/>
                <a:cs typeface="Calibri" panose="020F0502020204030204" pitchFamily="34" charset="0"/>
              </a:rPr>
              <a:t>Pozor, nošení kapuce snižuje zorné a sluchové pole.</a:t>
            </a:r>
            <a:r>
              <a:rPr lang="fr-FR" altLang="fr-FR" sz="700" dirty="0">
                <a:solidFill>
                  <a:srgbClr val="000000"/>
                </a:solidFill>
                <a:ea typeface="Calibri" panose="020F0502020204030204" pitchFamily="34" charset="0"/>
                <a:cs typeface="Calibri" panose="020F0502020204030204" pitchFamily="34" charset="0"/>
              </a:rPr>
              <a:t> </a:t>
            </a:r>
            <a:r>
              <a:rPr lang="cs-CZ" altLang="fr-FR" sz="700" dirty="0">
                <a:solidFill>
                  <a:srgbClr val="000000"/>
                </a:solidFill>
                <a:ea typeface="Calibri" panose="020F0502020204030204" pitchFamily="34" charset="0"/>
                <a:cs typeface="Calibri" panose="020F0502020204030204" pitchFamily="34" charset="0"/>
              </a:rPr>
              <a:t>Skladování a přeprava: Skladujte vždy na čistém a suchém místě.</a:t>
            </a:r>
            <a:r>
              <a:rPr lang="fr-FR" altLang="fr-FR" sz="700" dirty="0">
                <a:solidFill>
                  <a:srgbClr val="000000"/>
                </a:solidFill>
                <a:ea typeface="Calibri" panose="020F0502020204030204" pitchFamily="34" charset="0"/>
                <a:cs typeface="Calibri" panose="020F0502020204030204" pitchFamily="34" charset="0"/>
              </a:rPr>
              <a:t> </a:t>
            </a:r>
            <a:r>
              <a:rPr lang="cs-CZ" altLang="fr-FR" sz="700" dirty="0">
                <a:solidFill>
                  <a:srgbClr val="000000"/>
                </a:solidFill>
                <a:ea typeface="Calibri" panose="020F0502020204030204" pitchFamily="34" charset="0"/>
                <a:cs typeface="Calibri" panose="020F0502020204030204" pitchFamily="34" charset="0"/>
              </a:rPr>
              <a:t>NESKLADUJTE na místě, kde by mohl být oděv vystavený přímému slunečnímu záření.</a:t>
            </a:r>
            <a:r>
              <a:rPr lang="fr-FR" altLang="fr-FR" sz="700" dirty="0">
                <a:solidFill>
                  <a:srgbClr val="000000"/>
                </a:solidFill>
                <a:ea typeface="Calibri" panose="020F0502020204030204" pitchFamily="34" charset="0"/>
                <a:cs typeface="Calibri" panose="020F0502020204030204" pitchFamily="34" charset="0"/>
              </a:rPr>
              <a:t> </a:t>
            </a:r>
            <a:r>
              <a:rPr lang="cs-CZ" altLang="fr-FR" sz="700" dirty="0">
                <a:solidFill>
                  <a:srgbClr val="000000"/>
                </a:solidFill>
                <a:ea typeface="Calibri" panose="020F0502020204030204" pitchFamily="34" charset="0"/>
                <a:cs typeface="Calibri" panose="020F0502020204030204" pitchFamily="34" charset="0"/>
              </a:rPr>
              <a:t>Tento oděv se musí převážet tak, jak byl dodaný výrobcem.</a:t>
            </a:r>
            <a:r>
              <a:rPr lang="fr-FR" altLang="fr-FR" sz="700" dirty="0">
                <a:solidFill>
                  <a:srgbClr val="000000"/>
                </a:solidFill>
                <a:ea typeface="Calibri" panose="020F0502020204030204" pitchFamily="34" charset="0"/>
                <a:cs typeface="Calibri" panose="020F0502020204030204" pitchFamily="34" charset="0"/>
              </a:rPr>
              <a:t> </a:t>
            </a:r>
            <a:r>
              <a:rPr lang="cs-CZ" altLang="fr-FR" sz="700" dirty="0">
                <a:solidFill>
                  <a:srgbClr val="000000"/>
                </a:solidFill>
                <a:ea typeface="Calibri" panose="020F0502020204030204" pitchFamily="34" charset="0"/>
                <a:cs typeface="Calibri" panose="020F0502020204030204" pitchFamily="34" charset="0"/>
              </a:rPr>
              <a:t>OPRAVA – Pokud je výrobek poškozený, nebude moci poskytovat maximální</a:t>
            </a:r>
            <a:r>
              <a:rPr lang="fr-FR" altLang="fr-FR" sz="700" dirty="0">
                <a:solidFill>
                  <a:srgbClr val="000000"/>
                </a:solidFill>
                <a:ea typeface="Calibri" panose="020F0502020204030204" pitchFamily="34" charset="0"/>
                <a:cs typeface="Calibri" panose="020F0502020204030204" pitchFamily="34" charset="0"/>
              </a:rPr>
              <a:t> </a:t>
            </a:r>
            <a:r>
              <a:rPr lang="cs-CZ" altLang="fr-FR" sz="700" dirty="0">
                <a:solidFill>
                  <a:srgbClr val="000000"/>
                </a:solidFill>
                <a:ea typeface="Calibri" panose="020F0502020204030204" pitchFamily="34" charset="0"/>
                <a:cs typeface="Calibri" panose="020F0502020204030204" pitchFamily="34" charset="0"/>
              </a:rPr>
              <a:t>úroveň ochrany, a proto je nutné ho ihned opravit nebo vyměnit.</a:t>
            </a:r>
            <a:r>
              <a:rPr lang="fr-FR" altLang="fr-FR" sz="700" dirty="0">
                <a:solidFill>
                  <a:srgbClr val="000000"/>
                </a:solidFill>
                <a:ea typeface="Calibri" panose="020F0502020204030204" pitchFamily="34" charset="0"/>
                <a:cs typeface="Calibri" panose="020F0502020204030204" pitchFamily="34" charset="0"/>
              </a:rPr>
              <a:t> </a:t>
            </a:r>
            <a:r>
              <a:rPr lang="cs-CZ" altLang="fr-FR" sz="700" dirty="0">
                <a:solidFill>
                  <a:srgbClr val="000000"/>
                </a:solidFill>
                <a:ea typeface="Calibri" panose="020F0502020204030204" pitchFamily="34" charset="0"/>
                <a:cs typeface="Calibri" panose="020F0502020204030204" pitchFamily="34" charset="0"/>
              </a:rPr>
              <a:t>Nikdy nepoužívejte poškozený výrobek</a:t>
            </a:r>
            <a:r>
              <a:rPr lang="fr-FR" altLang="fr-FR" sz="700" dirty="0">
                <a:solidFill>
                  <a:srgbClr val="000000"/>
                </a:solidFill>
                <a:ea typeface="Calibri" panose="020F0502020204030204" pitchFamily="34" charset="0"/>
                <a:cs typeface="Calibri" panose="020F0502020204030204" pitchFamily="34" charset="0"/>
              </a:rPr>
              <a:t>. </a:t>
            </a:r>
            <a:r>
              <a:rPr lang="cs-CZ" altLang="fr-FR" sz="700" dirty="0">
                <a:solidFill>
                  <a:srgbClr val="000000"/>
                </a:solidFill>
                <a:ea typeface="Calibri" panose="020F0502020204030204" pitchFamily="34" charset="0"/>
                <a:cs typeface="Calibri" panose="020F0502020204030204" pitchFamily="34" charset="0"/>
              </a:rPr>
              <a:t>Oprava tohoto výrobku je přípustná pouze v případě, pokud nejsou omezené požadavky tohoto oděvu.</a:t>
            </a:r>
            <a:r>
              <a:rPr lang="fr-FR" altLang="fr-FR" sz="700" dirty="0">
                <a:solidFill>
                  <a:srgbClr val="000000"/>
                </a:solidFill>
                <a:ea typeface="Calibri" panose="020F0502020204030204" pitchFamily="34" charset="0"/>
                <a:cs typeface="Calibri" panose="020F0502020204030204" pitchFamily="34" charset="0"/>
              </a:rPr>
              <a:t> </a:t>
            </a:r>
            <a:r>
              <a:rPr lang="pl-PL" altLang="fr-FR" sz="700" dirty="0">
                <a:solidFill>
                  <a:srgbClr val="000000"/>
                </a:solidFill>
                <a:ea typeface="Calibri" panose="020F0502020204030204" pitchFamily="34" charset="0"/>
                <a:cs typeface="Calibri" panose="020F0502020204030204" pitchFamily="34" charset="0"/>
              </a:rPr>
              <a:t>V </a:t>
            </a:r>
            <a:r>
              <a:rPr lang="cs-CZ" altLang="fr-FR" sz="700" dirty="0">
                <a:solidFill>
                  <a:srgbClr val="000000"/>
                </a:solidFill>
                <a:ea typeface="Calibri" panose="020F0502020204030204" pitchFamily="34" charset="0"/>
                <a:cs typeface="Calibri" panose="020F0502020204030204" pitchFamily="34" charset="0"/>
              </a:rPr>
              <a:t>případě pochybností kontaktujte před opravou výrobku níže uvedeného výrobce.</a:t>
            </a:r>
            <a:r>
              <a:rPr lang="fr-FR" altLang="fr-FR" sz="700" dirty="0">
                <a:solidFill>
                  <a:srgbClr val="000000"/>
                </a:solidFill>
                <a:ea typeface="Calibri" panose="020F0502020204030204" pitchFamily="34" charset="0"/>
                <a:cs typeface="Calibri" panose="020F0502020204030204" pitchFamily="34" charset="0"/>
              </a:rPr>
              <a:t> </a:t>
            </a:r>
            <a:r>
              <a:rPr lang="cs-CZ" altLang="fr-FR" sz="700" dirty="0">
                <a:solidFill>
                  <a:srgbClr val="000000"/>
                </a:solidFill>
                <a:ea typeface="Calibri" panose="020F0502020204030204" pitchFamily="34" charset="0"/>
                <a:cs typeface="Calibri" panose="020F0502020204030204" pitchFamily="34" charset="0"/>
              </a:rPr>
              <a:t>Pro náležitou likvidaci oděvu kontaktujte vašeho správce odpadů.</a:t>
            </a:r>
            <a:r>
              <a:rPr lang="fr-FR" altLang="fr-FR" sz="700" dirty="0">
                <a:solidFill>
                  <a:srgbClr val="000000"/>
                </a:solidFill>
                <a:ea typeface="Calibri" panose="020F0502020204030204" pitchFamily="34" charset="0"/>
                <a:cs typeface="Calibri" panose="020F0502020204030204" pitchFamily="34" charset="0"/>
              </a:rPr>
              <a:t> </a:t>
            </a:r>
            <a:r>
              <a:rPr lang="cs-CZ" altLang="fr-FR" sz="700" dirty="0">
                <a:solidFill>
                  <a:srgbClr val="000000"/>
                </a:solidFill>
                <a:ea typeface="Calibri" panose="020F0502020204030204" pitchFamily="34" charset="0"/>
                <a:cs typeface="Calibri" panose="020F0502020204030204" pitchFamily="34" charset="0"/>
              </a:rPr>
              <a:t>Pozor! Tepelná izolace se může po čisticích procesech zmenšit.</a:t>
            </a:r>
            <a:r>
              <a:rPr lang="fr-FR" altLang="fr-FR" sz="700" dirty="0">
                <a:solidFill>
                  <a:srgbClr val="000000"/>
                </a:solidFill>
                <a:ea typeface="Calibri" panose="020F0502020204030204" pitchFamily="34" charset="0"/>
                <a:cs typeface="Calibri" panose="020F0502020204030204" pitchFamily="34" charset="0"/>
              </a:rPr>
              <a:t> </a:t>
            </a:r>
            <a:r>
              <a:rPr lang="cs-CZ" altLang="fr-FR" sz="700" dirty="0">
                <a:solidFill>
                  <a:srgbClr val="000000"/>
                </a:solidFill>
                <a:ea typeface="Calibri" panose="020F0502020204030204" pitchFamily="34" charset="0"/>
                <a:cs typeface="Calibri" panose="020F0502020204030204" pitchFamily="34" charset="0"/>
              </a:rPr>
              <a:t>Tepelná izolace a minimální teploty používání byly stanoveny v kombinaci se standardním spodním prádlem (Příloha A EN 14058). Jsou platné, pouze pokud se tento oděv nosí v kombinaci s rovnocenným tepelněizolačním oděvem.</a:t>
            </a:r>
            <a:r>
              <a:rPr lang="fr-FR" altLang="fr-FR" sz="700" dirty="0">
                <a:solidFill>
                  <a:srgbClr val="000000"/>
                </a:solidFill>
                <a:ea typeface="Calibri" panose="020F0502020204030204" pitchFamily="34" charset="0"/>
                <a:cs typeface="Calibri" panose="020F0502020204030204" pitchFamily="34" charset="0"/>
              </a:rPr>
              <a:t> </a:t>
            </a:r>
            <a:r>
              <a:rPr lang="cs-CZ" altLang="fr-FR" sz="700" dirty="0">
                <a:solidFill>
                  <a:srgbClr val="000000"/>
                </a:solidFill>
                <a:ea typeface="Calibri" panose="020F0502020204030204" pitchFamily="34" charset="0"/>
                <a:cs typeface="Calibri" panose="020F0502020204030204" pitchFamily="34" charset="0"/>
              </a:rPr>
              <a:t>Náležitou ochranu je nutné taktéž zabezpečit lokálně pro ruce, chodidla a hlavu.</a:t>
            </a:r>
            <a:r>
              <a:rPr lang="fr-FR" altLang="fr-FR" sz="700" dirty="0">
                <a:solidFill>
                  <a:srgbClr val="000000"/>
                </a:solidFill>
                <a:ea typeface="Calibri" panose="020F0502020204030204" pitchFamily="34" charset="0"/>
                <a:cs typeface="Calibri" panose="020F0502020204030204" pitchFamily="34" charset="0"/>
              </a:rPr>
              <a:t> </a:t>
            </a:r>
            <a:r>
              <a:rPr lang="cs-CZ" altLang="fr-FR" sz="700" dirty="0">
                <a:solidFill>
                  <a:srgbClr val="000000"/>
                </a:solidFill>
                <a:ea typeface="Calibri" panose="020F0502020204030204" pitchFamily="34" charset="0"/>
                <a:cs typeface="Calibri" panose="020F0502020204030204" pitchFamily="34" charset="0"/>
              </a:rPr>
              <a:t>Tyto hodnoty byly stanovené bez větru a při radiační teplotě rovné teplotě vzduchu okolí.</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Udaný</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maximální</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počet</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čisticích</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cyklů</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není</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jediný</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faktor</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ovlivňující</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životnost</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tohoto</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oděvu</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Životnost</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ovlivňuje</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také</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způsob</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jeho</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používání</a:t>
            </a:r>
            <a:r>
              <a:rPr lang="fr-FR" altLang="fr-FR" sz="700" dirty="0">
                <a:solidFill>
                  <a:srgbClr val="000000"/>
                </a:solidFill>
                <a:ea typeface="Calibri" panose="020F0502020204030204" pitchFamily="34" charset="0"/>
                <a:cs typeface="Calibri" panose="020F0502020204030204" pitchFamily="34" charset="0"/>
              </a:rPr>
              <a:t> a </a:t>
            </a:r>
            <a:r>
              <a:rPr lang="fr-FR" altLang="fr-FR" sz="700" dirty="0" err="1">
                <a:solidFill>
                  <a:srgbClr val="000000"/>
                </a:solidFill>
                <a:ea typeface="Calibri" panose="020F0502020204030204" pitchFamily="34" charset="0"/>
                <a:cs typeface="Calibri" panose="020F0502020204030204" pitchFamily="34" charset="0"/>
              </a:rPr>
              <a:t>péče</a:t>
            </a:r>
            <a:r>
              <a:rPr lang="fr-FR" altLang="fr-FR" sz="700" dirty="0">
                <a:solidFill>
                  <a:srgbClr val="000000"/>
                </a:solidFill>
                <a:ea typeface="Calibri" panose="020F0502020204030204" pitchFamily="34" charset="0"/>
                <a:cs typeface="Calibri" panose="020F0502020204030204" pitchFamily="34" charset="0"/>
              </a:rPr>
              <a:t> o </a:t>
            </a:r>
            <a:r>
              <a:rPr lang="fr-FR" altLang="fr-FR" sz="700" dirty="0" err="1">
                <a:solidFill>
                  <a:srgbClr val="000000"/>
                </a:solidFill>
                <a:ea typeface="Calibri" panose="020F0502020204030204" pitchFamily="34" charset="0"/>
                <a:cs typeface="Calibri" panose="020F0502020204030204" pitchFamily="34" charset="0"/>
              </a:rPr>
              <a:t>něj</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způsob</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uskladnění</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apod</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Označení</a:t>
            </a:r>
            <a:r>
              <a:rPr lang="fr-FR" altLang="fr-FR" sz="700" dirty="0">
                <a:solidFill>
                  <a:srgbClr val="000000"/>
                </a:solidFill>
                <a:ea typeface="Calibri" panose="020F0502020204030204" pitchFamily="34" charset="0"/>
                <a:cs typeface="Calibri" panose="020F0502020204030204" pitchFamily="34" charset="0"/>
              </a:rPr>
              <a:t> CE na </a:t>
            </a:r>
            <a:r>
              <a:rPr lang="fr-FR" altLang="fr-FR" sz="700" dirty="0" err="1">
                <a:solidFill>
                  <a:srgbClr val="000000"/>
                </a:solidFill>
                <a:ea typeface="Calibri" panose="020F0502020204030204" pitchFamily="34" charset="0"/>
                <a:cs typeface="Calibri" panose="020F0502020204030204" pitchFamily="34" charset="0"/>
              </a:rPr>
              <a:t>tomto</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zařízení</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znamená</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že</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bylo</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vyhověno</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všem</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nařízením</a:t>
            </a:r>
            <a:r>
              <a:rPr lang="fr-FR" altLang="fr-FR" sz="700" dirty="0">
                <a:solidFill>
                  <a:srgbClr val="000000"/>
                </a:solidFill>
                <a:ea typeface="Calibri" panose="020F0502020204030204" pitchFamily="34" charset="0"/>
                <a:cs typeface="Calibri" panose="020F0502020204030204" pitchFamily="34" charset="0"/>
              </a:rPr>
              <a:t> EU 2016/425 o </a:t>
            </a:r>
            <a:r>
              <a:rPr lang="fr-FR" altLang="fr-FR" sz="700" dirty="0" err="1">
                <a:solidFill>
                  <a:srgbClr val="000000"/>
                </a:solidFill>
                <a:ea typeface="Calibri" panose="020F0502020204030204" pitchFamily="34" charset="0"/>
                <a:cs typeface="Calibri" panose="020F0502020204030204" pitchFamily="34" charset="0"/>
              </a:rPr>
              <a:t>osobních</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ochranných</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prostředcích</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tento</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Prohlášení</a:t>
            </a:r>
            <a:r>
              <a:rPr lang="fr-FR" altLang="fr-FR" sz="700" dirty="0">
                <a:solidFill>
                  <a:srgbClr val="000000"/>
                </a:solidFill>
                <a:ea typeface="Calibri" panose="020F0502020204030204" pitchFamily="34" charset="0"/>
                <a:cs typeface="Calibri" panose="020F0502020204030204" pitchFamily="34" charset="0"/>
              </a:rPr>
              <a:t> o </a:t>
            </a:r>
            <a:r>
              <a:rPr lang="fr-FR" altLang="fr-FR" sz="700" dirty="0" err="1">
                <a:solidFill>
                  <a:srgbClr val="000000"/>
                </a:solidFill>
                <a:ea typeface="Calibri" panose="020F0502020204030204" pitchFamily="34" charset="0"/>
                <a:cs typeface="Calibri" panose="020F0502020204030204" pitchFamily="34" charset="0"/>
              </a:rPr>
              <a:t>shodě</a:t>
            </a:r>
            <a:r>
              <a:rPr lang="fr-FR" altLang="fr-FR" sz="700" dirty="0">
                <a:solidFill>
                  <a:srgbClr val="000000"/>
                </a:solidFill>
                <a:ea typeface="Calibri" panose="020F0502020204030204" pitchFamily="34" charset="0"/>
                <a:cs typeface="Calibri" panose="020F0502020204030204" pitchFamily="34" charset="0"/>
              </a:rPr>
              <a:t> je k </a:t>
            </a:r>
            <a:r>
              <a:rPr lang="fr-FR" altLang="fr-FR" sz="700" dirty="0" err="1">
                <a:solidFill>
                  <a:srgbClr val="000000"/>
                </a:solidFill>
                <a:ea typeface="Calibri" panose="020F0502020204030204" pitchFamily="34" charset="0"/>
                <a:cs typeface="Calibri" panose="020F0502020204030204" pitchFamily="34" charset="0"/>
              </a:rPr>
              <a:t>dispozici</a:t>
            </a:r>
            <a:r>
              <a:rPr lang="fr-FR" altLang="fr-FR" sz="700" dirty="0">
                <a:solidFill>
                  <a:srgbClr val="000000"/>
                </a:solidFill>
                <a:ea typeface="Calibri" panose="020F0502020204030204" pitchFamily="34" charset="0"/>
                <a:cs typeface="Calibri" panose="020F0502020204030204" pitchFamily="34" charset="0"/>
              </a:rPr>
              <a:t> na </a:t>
            </a:r>
            <a:r>
              <a:rPr lang="fr-FR" altLang="fr-FR" sz="700" dirty="0" err="1">
                <a:solidFill>
                  <a:srgbClr val="000000"/>
                </a:solidFill>
                <a:ea typeface="Calibri" panose="020F0502020204030204" pitchFamily="34" charset="0"/>
                <a:cs typeface="Calibri" panose="020F0502020204030204" pitchFamily="34" charset="0"/>
              </a:rPr>
              <a:t>webových</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stránkách</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viz</a:t>
            </a:r>
            <a:r>
              <a:rPr lang="fr-FR" altLang="fr-FR" sz="700" dirty="0">
                <a:solidFill>
                  <a:srgbClr val="000000"/>
                </a:solidFill>
                <a:ea typeface="Calibri" panose="020F0502020204030204" pitchFamily="34" charset="0"/>
                <a:cs typeface="Calibri" panose="020F0502020204030204" pitchFamily="34" charset="0"/>
              </a:rPr>
              <a:t> **. 	 </a:t>
            </a:r>
            <a:r>
              <a:rPr lang="pl-PL" altLang="fr-FR" sz="700" dirty="0">
                <a:solidFill>
                  <a:srgbClr val="000000"/>
                </a:solidFill>
                <a:ea typeface="Calibri" panose="020F0502020204030204" pitchFamily="34" charset="0"/>
                <a:cs typeface="Calibri" panose="020F0502020204030204" pitchFamily="34" charset="0"/>
              </a:rPr>
              <a:t>	</a:t>
            </a:r>
            <a:r>
              <a:rPr lang="fr-FR" altLang="fr-FR" sz="700" dirty="0">
                <a:solidFill>
                  <a:srgbClr val="800000"/>
                </a:solidFill>
                <a:ea typeface="Calibri" panose="020F0502020204030204" pitchFamily="34" charset="0"/>
                <a:cs typeface="Calibri" panose="020F0502020204030204" pitchFamily="34" charset="0"/>
              </a:rPr>
              <a:t> 	      </a:t>
            </a:r>
            <a:r>
              <a:rPr lang="hu-HU" altLang="fr-FR" sz="700" dirty="0">
                <a:solidFill>
                  <a:srgbClr val="800000"/>
                </a:solidFill>
                <a:ea typeface="Calibri" panose="020F0502020204030204" pitchFamily="34" charset="0"/>
                <a:cs typeface="Calibri" panose="020F0502020204030204" pitchFamily="34" charset="0"/>
              </a:rPr>
              <a:t>  </a:t>
            </a:r>
            <a:r>
              <a:rPr lang="fr-FR" altLang="fr-FR" sz="700" dirty="0">
                <a:solidFill>
                  <a:srgbClr val="800000"/>
                </a:solidFill>
                <a:ea typeface="Calibri" panose="020F0502020204030204" pitchFamily="34" charset="0"/>
                <a:cs typeface="Calibri" panose="020F0502020204030204" pitchFamily="34" charset="0"/>
              </a:rPr>
              <a:t> </a:t>
            </a:r>
            <a:r>
              <a:rPr lang="en-GB" altLang="fr-FR" sz="700" dirty="0">
                <a:solidFill>
                  <a:srgbClr val="800000"/>
                </a:solidFill>
                <a:ea typeface="Calibri" panose="020F0502020204030204" pitchFamily="34" charset="0"/>
                <a:cs typeface="Calibri" panose="020F0502020204030204" pitchFamily="34" charset="0"/>
              </a:rPr>
              <a:t>	</a:t>
            </a:r>
            <a:r>
              <a:rPr lang="fr-FR" altLang="fr-FR" sz="700" dirty="0">
                <a:solidFill>
                  <a:srgbClr val="FF0000"/>
                </a:solidFill>
                <a:ea typeface="Calibri" panose="020F0502020204030204" pitchFamily="34" charset="0"/>
                <a:cs typeface="Calibri" panose="020F0502020204030204" pitchFamily="34" charset="0"/>
              </a:rPr>
              <a:t>    </a:t>
            </a:r>
          </a:p>
        </p:txBody>
      </p:sp>
      <p:sp>
        <p:nvSpPr>
          <p:cNvPr id="5123" name="Text Box 5"/>
          <p:cNvSpPr txBox="1">
            <a:spLocks noChangeArrowheads="1"/>
          </p:cNvSpPr>
          <p:nvPr/>
        </p:nvSpPr>
        <p:spPr bwMode="auto">
          <a:xfrm>
            <a:off x="6521450" y="1755775"/>
            <a:ext cx="217488" cy="2159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CS</a:t>
            </a:r>
            <a:endParaRPr lang="fr-FR" altLang="fr-FR" sz="1800"/>
          </a:p>
        </p:txBody>
      </p:sp>
      <p:sp>
        <p:nvSpPr>
          <p:cNvPr id="5124" name="Rectangle 6"/>
          <p:cNvSpPr>
            <a:spLocks noChangeArrowheads="1"/>
          </p:cNvSpPr>
          <p:nvPr/>
        </p:nvSpPr>
        <p:spPr bwMode="auto">
          <a:xfrm>
            <a:off x="115888" y="3189288"/>
            <a:ext cx="6629400" cy="15271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700" dirty="0">
                <a:solidFill>
                  <a:srgbClr val="000000"/>
                </a:solidFill>
                <a:ea typeface="Calibri" panose="020F0502020204030204" pitchFamily="34" charset="0"/>
                <a:cs typeface="Arial" panose="020B0604020202020204" pitchFamily="34" charset="0"/>
              </a:rPr>
              <a:t>Materia : </a:t>
            </a:r>
            <a:r>
              <a:rPr lang="sl-SI" altLang="fr-FR" sz="700" dirty="0">
                <a:ea typeface="Calibri" panose="020F0502020204030204" pitchFamily="34" charset="0"/>
                <a:cs typeface="Arial" panose="020B0604020202020204" pitchFamily="34" charset="0"/>
              </a:rPr>
              <a:t>PU-prevleko iz poliestra</a:t>
            </a:r>
            <a:endParaRPr lang="es-ES" altLang="fr-FR" sz="700" dirty="0">
              <a:solidFill>
                <a:srgbClr val="000000"/>
              </a:solidFill>
              <a:ea typeface="Calibri" panose="020F0502020204030204" pitchFamily="34" charset="0"/>
              <a:cs typeface="Times New Roman" panose="02020603050405020304" pitchFamily="18" charset="0"/>
            </a:endParaRPr>
          </a:p>
          <a:p>
            <a:pPr algn="just" eaLnBrk="1" hangingPunct="1">
              <a:spcBef>
                <a:spcPct val="0"/>
              </a:spcBef>
              <a:buFontTx/>
              <a:buNone/>
            </a:pPr>
            <a:r>
              <a:rPr lang="sl-SI" altLang="fr-FR" sz="700" dirty="0">
                <a:solidFill>
                  <a:srgbClr val="000000"/>
                </a:solidFill>
                <a:ea typeface="Calibri" panose="020F0502020204030204" pitchFamily="34" charset="0"/>
                <a:cs typeface="Times New Roman" panose="02020603050405020304" pitchFamily="18" charset="0"/>
              </a:rPr>
              <a:t>Omejitve uporabe: To oblačilo je oblačilo visoke vidljivosti.</a:t>
            </a:r>
            <a:r>
              <a:rPr lang="fr-FR" altLang="fr-FR" sz="700" dirty="0">
                <a:solidFill>
                  <a:srgbClr val="000000"/>
                </a:solidFill>
                <a:ea typeface="Calibri" panose="020F0502020204030204" pitchFamily="34" charset="0"/>
                <a:cs typeface="Times New Roman" panose="02020603050405020304" pitchFamily="18" charset="0"/>
              </a:rPr>
              <a:t> </a:t>
            </a:r>
            <a:r>
              <a:rPr lang="sl-SI" altLang="fr-FR" sz="700" dirty="0">
                <a:solidFill>
                  <a:srgbClr val="000000"/>
                </a:solidFill>
                <a:ea typeface="Calibri" panose="020F0502020204030204" pitchFamily="34" charset="0"/>
                <a:cs typeface="Times New Roman" panose="02020603050405020304" pitchFamily="18" charset="0"/>
              </a:rPr>
              <a:t>Oblačilo je treba vedno nositi zaprto, preko njega ne smete nositi drugih oblačil. Da bi zagotovili </a:t>
            </a:r>
            <a:endParaRPr lang="fr-FR" altLang="fr-FR" sz="700" dirty="0">
              <a:solidFill>
                <a:srgbClr val="000000"/>
              </a:solidFill>
              <a:ea typeface="Calibri" panose="020F0502020204030204" pitchFamily="34" charset="0"/>
              <a:cs typeface="Times New Roman" panose="02020603050405020304" pitchFamily="18" charset="0"/>
            </a:endParaRPr>
          </a:p>
          <a:p>
            <a:pPr algn="just" eaLnBrk="1" hangingPunct="1">
              <a:spcBef>
                <a:spcPct val="0"/>
              </a:spcBef>
              <a:buFontTx/>
              <a:buNone/>
            </a:pPr>
            <a:r>
              <a:rPr lang="sl-SI" altLang="fr-FR" sz="700" dirty="0">
                <a:solidFill>
                  <a:srgbClr val="000000"/>
                </a:solidFill>
                <a:ea typeface="Calibri" panose="020F0502020204030204" pitchFamily="34" charset="0"/>
                <a:cs typeface="Times New Roman" panose="02020603050405020304" pitchFamily="18" charset="0"/>
              </a:rPr>
              <a:t>optimalno vidljivost, mora biti oblačilo vedno čisto in vsako leto je treba opraviti primerjavo z novim oblačilom.</a:t>
            </a:r>
            <a:r>
              <a:rPr lang="fr-FR" altLang="fr-FR" sz="700" dirty="0">
                <a:solidFill>
                  <a:srgbClr val="000000"/>
                </a:solidFill>
                <a:ea typeface="Calibri" panose="020F0502020204030204" pitchFamily="34" charset="0"/>
                <a:cs typeface="Times New Roman" panose="02020603050405020304" pitchFamily="18" charset="0"/>
              </a:rPr>
              <a:t> </a:t>
            </a:r>
            <a:r>
              <a:rPr lang="sl-SI" altLang="fr-FR" sz="700" dirty="0">
                <a:solidFill>
                  <a:srgbClr val="000000"/>
                </a:solidFill>
                <a:ea typeface="Calibri" panose="020F0502020204030204" pitchFamily="34" charset="0"/>
                <a:cs typeface="Times New Roman" panose="02020603050405020304" pitchFamily="18" charset="0"/>
              </a:rPr>
              <a:t>Pozor, nošenje kapuce zmanjša polje vidljivosti in slišnosti.</a:t>
            </a:r>
            <a:r>
              <a:rPr lang="fr-FR" altLang="fr-FR" sz="700" dirty="0">
                <a:solidFill>
                  <a:srgbClr val="000000"/>
                </a:solidFill>
                <a:ea typeface="Calibri" panose="020F0502020204030204" pitchFamily="34" charset="0"/>
                <a:cs typeface="Times New Roman" panose="02020603050405020304" pitchFamily="18" charset="0"/>
              </a:rPr>
              <a:t> </a:t>
            </a:r>
            <a:r>
              <a:rPr lang="sl-SI" altLang="fr-FR" sz="700" dirty="0">
                <a:solidFill>
                  <a:srgbClr val="000000"/>
                </a:solidFill>
                <a:ea typeface="Calibri" panose="020F0502020204030204" pitchFamily="34" charset="0"/>
                <a:cs typeface="Times New Roman" panose="02020603050405020304" pitchFamily="18" charset="0"/>
              </a:rPr>
              <a:t>Shranjevanje in transport: shranjujte vedno v čistem in suhem prostoru.</a:t>
            </a:r>
            <a:r>
              <a:rPr lang="fr-FR" altLang="fr-FR" sz="700" dirty="0">
                <a:solidFill>
                  <a:srgbClr val="000000"/>
                </a:solidFill>
                <a:ea typeface="Calibri" panose="020F0502020204030204" pitchFamily="34" charset="0"/>
                <a:cs typeface="Times New Roman" panose="02020603050405020304" pitchFamily="18" charset="0"/>
              </a:rPr>
              <a:t> </a:t>
            </a:r>
            <a:r>
              <a:rPr lang="sl-SI" altLang="fr-FR" sz="700" dirty="0">
                <a:solidFill>
                  <a:srgbClr val="000000"/>
                </a:solidFill>
                <a:ea typeface="Calibri" panose="020F0502020204030204" pitchFamily="34" charset="0"/>
                <a:cs typeface="Times New Roman" panose="02020603050405020304" pitchFamily="18" charset="0"/>
              </a:rPr>
              <a:t>NE shranjujte na mestu, kjer bi bilo oblačilo lahko izpostavljeno neposredni sončni svetlobi.</a:t>
            </a:r>
            <a:r>
              <a:rPr lang="fr-FR" altLang="fr-FR" sz="700" dirty="0">
                <a:solidFill>
                  <a:srgbClr val="000000"/>
                </a:solidFill>
                <a:ea typeface="Calibri" panose="020F0502020204030204" pitchFamily="34" charset="0"/>
                <a:cs typeface="Times New Roman" panose="02020603050405020304" pitchFamily="18" charset="0"/>
              </a:rPr>
              <a:t> </a:t>
            </a:r>
            <a:r>
              <a:rPr lang="sl-SI" altLang="fr-FR" sz="700" dirty="0">
                <a:solidFill>
                  <a:srgbClr val="000000"/>
                </a:solidFill>
                <a:ea typeface="Calibri" panose="020F0502020204030204" pitchFamily="34" charset="0"/>
                <a:cs typeface="Times New Roman" panose="02020603050405020304" pitchFamily="18" charset="0"/>
              </a:rPr>
              <a:t>To oblačilo je treba transportirati takšno, kot ga je dobavil proizvajalec.</a:t>
            </a:r>
            <a:r>
              <a:rPr lang="fr-FR" altLang="fr-FR" sz="700" dirty="0">
                <a:solidFill>
                  <a:srgbClr val="000000"/>
                </a:solidFill>
                <a:ea typeface="Calibri" panose="020F0502020204030204" pitchFamily="34" charset="0"/>
                <a:cs typeface="Times New Roman" panose="02020603050405020304" pitchFamily="18" charset="0"/>
              </a:rPr>
              <a:t> </a:t>
            </a:r>
            <a:r>
              <a:rPr lang="sl-SI" altLang="fr-FR" sz="700" dirty="0">
                <a:solidFill>
                  <a:srgbClr val="000000"/>
                </a:solidFill>
                <a:ea typeface="Calibri" panose="020F0502020204030204" pitchFamily="34" charset="0"/>
                <a:cs typeface="Times New Roman" panose="02020603050405020304" pitchFamily="18" charset="0"/>
              </a:rPr>
              <a:t>POPRAVILO – Če je izdelek poškodovan, ne more zagotavljati maksimalne stopnje zaščite, zato ga je potrebno nemudoma popraviti ali zamenjati.</a:t>
            </a:r>
            <a:r>
              <a:rPr lang="fr-FR" altLang="fr-FR" sz="700" dirty="0">
                <a:solidFill>
                  <a:srgbClr val="000000"/>
                </a:solidFill>
                <a:ea typeface="Calibri" panose="020F0502020204030204" pitchFamily="34" charset="0"/>
                <a:cs typeface="Times New Roman" panose="02020603050405020304" pitchFamily="18" charset="0"/>
              </a:rPr>
              <a:t> </a:t>
            </a:r>
            <a:r>
              <a:rPr lang="sl-SI" altLang="fr-FR" sz="700" dirty="0">
                <a:solidFill>
                  <a:srgbClr val="000000"/>
                </a:solidFill>
                <a:ea typeface="Calibri" panose="020F0502020204030204" pitchFamily="34" charset="0"/>
                <a:cs typeface="Times New Roman" panose="02020603050405020304" pitchFamily="18" charset="0"/>
              </a:rPr>
              <a:t>Nikoli ne uporabljajte poškodovanega izdelka.</a:t>
            </a:r>
            <a:r>
              <a:rPr lang="fr-FR" altLang="fr-FR" sz="700" dirty="0">
                <a:solidFill>
                  <a:srgbClr val="000000"/>
                </a:solidFill>
                <a:ea typeface="Calibri" panose="020F0502020204030204" pitchFamily="34" charset="0"/>
                <a:cs typeface="Times New Roman" panose="02020603050405020304" pitchFamily="18" charset="0"/>
              </a:rPr>
              <a:t> </a:t>
            </a:r>
            <a:r>
              <a:rPr lang="sl-SI" altLang="fr-FR" sz="700" dirty="0">
                <a:solidFill>
                  <a:srgbClr val="000000"/>
                </a:solidFill>
                <a:ea typeface="Calibri" panose="020F0502020204030204" pitchFamily="34" charset="0"/>
                <a:cs typeface="Times New Roman" panose="02020603050405020304" pitchFamily="18" charset="0"/>
              </a:rPr>
              <a:t>Popravilo tega izdelka je dopustno izključno v primeru, kadar zahteve glede tega izdelka niso določene.</a:t>
            </a:r>
            <a:r>
              <a:rPr lang="fr-FR" altLang="fr-FR" sz="700" dirty="0">
                <a:solidFill>
                  <a:srgbClr val="000000"/>
                </a:solidFill>
                <a:ea typeface="Calibri" panose="020F0502020204030204" pitchFamily="34" charset="0"/>
                <a:cs typeface="Times New Roman" panose="02020603050405020304" pitchFamily="18" charset="0"/>
              </a:rPr>
              <a:t> </a:t>
            </a:r>
            <a:r>
              <a:rPr lang="sl-SI" altLang="fr-FR" sz="700" dirty="0">
                <a:solidFill>
                  <a:srgbClr val="000000"/>
                </a:solidFill>
                <a:ea typeface="Calibri" panose="020F0502020204030204" pitchFamily="34" charset="0"/>
                <a:cs typeface="Times New Roman" panose="02020603050405020304" pitchFamily="18" charset="0"/>
              </a:rPr>
              <a:t>Če obstaja dvom, stopite v stik s proizvajalcem, navedenim spodaj, še preden poskušate izdelek popraviti.</a:t>
            </a:r>
            <a:r>
              <a:rPr lang="fr-FR" altLang="fr-FR" sz="700" dirty="0">
                <a:solidFill>
                  <a:srgbClr val="000000"/>
                </a:solidFill>
                <a:ea typeface="Calibri" panose="020F0502020204030204" pitchFamily="34" charset="0"/>
                <a:cs typeface="Times New Roman" panose="02020603050405020304" pitchFamily="18" charset="0"/>
              </a:rPr>
              <a:t> </a:t>
            </a:r>
            <a:r>
              <a:rPr lang="sl-SI" altLang="fr-FR" sz="700" dirty="0">
                <a:solidFill>
                  <a:srgbClr val="000000"/>
                </a:solidFill>
                <a:ea typeface="Calibri" panose="020F0502020204030204" pitchFamily="34" charset="0"/>
                <a:cs typeface="Times New Roman" panose="02020603050405020304" pitchFamily="18" charset="0"/>
              </a:rPr>
              <a:t>Kontaktirajte vašega ponudnika za odvoz odpadkov glede ustrezne odstranitve oblačila.</a:t>
            </a:r>
            <a:r>
              <a:rPr lang="fr-FR" altLang="fr-FR" sz="700" dirty="0">
                <a:solidFill>
                  <a:srgbClr val="000000"/>
                </a:solidFill>
                <a:ea typeface="Calibri" panose="020F0502020204030204" pitchFamily="34" charset="0"/>
                <a:cs typeface="Times New Roman" panose="02020603050405020304" pitchFamily="18" charset="0"/>
              </a:rPr>
              <a:t> </a:t>
            </a:r>
            <a:r>
              <a:rPr lang="sl-SI" altLang="fr-FR" sz="700" dirty="0">
                <a:solidFill>
                  <a:srgbClr val="000000"/>
                </a:solidFill>
                <a:ea typeface="Calibri" panose="020F0502020204030204" pitchFamily="34" charset="0"/>
                <a:cs typeface="Times New Roman" panose="02020603050405020304" pitchFamily="18" charset="0"/>
              </a:rPr>
              <a:t>Opozorilo: učinki toplotne izolacije se lahko po postopkih čiščenja zmanjšajo.</a:t>
            </a:r>
            <a:r>
              <a:rPr lang="fr-FR" altLang="fr-FR" sz="700" dirty="0">
                <a:solidFill>
                  <a:srgbClr val="000000"/>
                </a:solidFill>
                <a:ea typeface="Calibri" panose="020F0502020204030204" pitchFamily="34" charset="0"/>
                <a:cs typeface="Times New Roman" panose="02020603050405020304" pitchFamily="18" charset="0"/>
              </a:rPr>
              <a:t> </a:t>
            </a:r>
            <a:r>
              <a:rPr lang="cs-CZ" altLang="fr-FR" sz="700" dirty="0">
                <a:solidFill>
                  <a:srgbClr val="000000"/>
                </a:solidFill>
                <a:ea typeface="Calibri" panose="020F0502020204030204" pitchFamily="34" charset="0"/>
                <a:cs typeface="Times New Roman" panose="02020603050405020304" pitchFamily="18" charset="0"/>
              </a:rPr>
              <a:t>Toplotna</a:t>
            </a:r>
            <a:r>
              <a:rPr lang="sl-SI" altLang="fr-FR" sz="700" dirty="0">
                <a:solidFill>
                  <a:srgbClr val="000000"/>
                </a:solidFill>
                <a:ea typeface="Calibri" panose="020F0502020204030204" pitchFamily="34" charset="0"/>
                <a:cs typeface="Times New Roman" panose="02020603050405020304" pitchFamily="18" charset="0"/>
              </a:rPr>
              <a:t> izolacija in najnižje temperature uporabe so bile določene za kombinezon s standardno podobleko (Priloga A k standardu EN 14058).</a:t>
            </a:r>
            <a:r>
              <a:rPr lang="fr-FR" altLang="fr-FR" sz="700" dirty="0">
                <a:solidFill>
                  <a:srgbClr val="000000"/>
                </a:solidFill>
                <a:ea typeface="Calibri" panose="020F0502020204030204" pitchFamily="34" charset="0"/>
                <a:cs typeface="Times New Roman" panose="02020603050405020304" pitchFamily="18" charset="0"/>
              </a:rPr>
              <a:t> </a:t>
            </a:r>
            <a:r>
              <a:rPr lang="sl-SI" altLang="fr-FR" sz="700" dirty="0">
                <a:solidFill>
                  <a:srgbClr val="000000"/>
                </a:solidFill>
                <a:ea typeface="Calibri" panose="020F0502020204030204" pitchFamily="34" charset="0"/>
                <a:cs typeface="Times New Roman" panose="02020603050405020304" pitchFamily="18" charset="0"/>
              </a:rPr>
              <a:t>Veljajo samo, če je oblačilo nošeno skupaj z oblačilom s toplotno izolacijo ali vsaj z enakovrednim oblačilom.</a:t>
            </a:r>
            <a:r>
              <a:rPr lang="fr-FR" altLang="fr-FR" sz="700" dirty="0">
                <a:solidFill>
                  <a:srgbClr val="000000"/>
                </a:solidFill>
                <a:ea typeface="Calibri" panose="020F0502020204030204" pitchFamily="34" charset="0"/>
                <a:cs typeface="Times New Roman" panose="02020603050405020304" pitchFamily="18" charset="0"/>
              </a:rPr>
              <a:t> </a:t>
            </a:r>
            <a:r>
              <a:rPr lang="sl-SI" altLang="fr-FR" sz="700" dirty="0">
                <a:solidFill>
                  <a:srgbClr val="000000"/>
                </a:solidFill>
                <a:ea typeface="Calibri" panose="020F0502020204030204" pitchFamily="34" charset="0"/>
                <a:cs typeface="Times New Roman" panose="02020603050405020304" pitchFamily="18" charset="0"/>
              </a:rPr>
              <a:t>Ustrezno zaščito je treba zagotoviti tudi na posameznih predelih rok, nog in glave.</a:t>
            </a:r>
            <a:r>
              <a:rPr lang="fr-FR" altLang="fr-FR" sz="700" dirty="0">
                <a:solidFill>
                  <a:srgbClr val="000000"/>
                </a:solidFill>
                <a:ea typeface="Calibri" panose="020F0502020204030204" pitchFamily="34" charset="0"/>
                <a:cs typeface="Times New Roman" panose="02020603050405020304" pitchFamily="18" charset="0"/>
              </a:rPr>
              <a:t> </a:t>
            </a:r>
            <a:r>
              <a:rPr lang="sl-SI" altLang="fr-FR" sz="700" dirty="0">
                <a:solidFill>
                  <a:srgbClr val="000000"/>
                </a:solidFill>
                <a:ea typeface="Calibri" panose="020F0502020204030204" pitchFamily="34" charset="0"/>
                <a:cs typeface="Times New Roman" panose="02020603050405020304" pitchFamily="18" charset="0"/>
              </a:rPr>
              <a:t>Te vrednosti so bile določene v času brezvetrja in pri sončni temperaturi, enaki sobni temperaturi zraka.</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Navedeno</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največje</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število</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čistilnih</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ciklov</a:t>
            </a:r>
            <a:r>
              <a:rPr lang="fr-FR" altLang="fr-FR" sz="700" dirty="0">
                <a:solidFill>
                  <a:srgbClr val="000000"/>
                </a:solidFill>
                <a:ea typeface="Calibri" panose="020F0502020204030204" pitchFamily="34" charset="0"/>
                <a:cs typeface="Times New Roman" panose="02020603050405020304" pitchFamily="18" charset="0"/>
              </a:rPr>
              <a:t> ni </a:t>
            </a:r>
            <a:r>
              <a:rPr lang="fr-FR" altLang="fr-FR" sz="700" dirty="0" err="1">
                <a:solidFill>
                  <a:srgbClr val="000000"/>
                </a:solidFill>
                <a:ea typeface="Calibri" panose="020F0502020204030204" pitchFamily="34" charset="0"/>
                <a:cs typeface="Times New Roman" panose="02020603050405020304" pitchFamily="18" charset="0"/>
              </a:rPr>
              <a:t>edini</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dejavnik</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ki</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vpliva</a:t>
            </a:r>
            <a:r>
              <a:rPr lang="fr-FR" altLang="fr-FR" sz="700" dirty="0">
                <a:solidFill>
                  <a:srgbClr val="000000"/>
                </a:solidFill>
                <a:ea typeface="Calibri" panose="020F0502020204030204" pitchFamily="34" charset="0"/>
                <a:cs typeface="Times New Roman" panose="02020603050405020304" pitchFamily="18" charset="0"/>
              </a:rPr>
              <a:t> na </a:t>
            </a:r>
            <a:r>
              <a:rPr lang="fr-FR" altLang="fr-FR" sz="700" dirty="0" err="1">
                <a:solidFill>
                  <a:srgbClr val="000000"/>
                </a:solidFill>
                <a:ea typeface="Calibri" panose="020F0502020204030204" pitchFamily="34" charset="0"/>
                <a:cs typeface="Times New Roman" panose="02020603050405020304" pitchFamily="18" charset="0"/>
              </a:rPr>
              <a:t>življenjsko</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dobo</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oblačila</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Življenjska</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doba</a:t>
            </a:r>
            <a:r>
              <a:rPr lang="fr-FR" altLang="fr-FR" sz="700" dirty="0">
                <a:solidFill>
                  <a:srgbClr val="000000"/>
                </a:solidFill>
                <a:ea typeface="Calibri" panose="020F0502020204030204" pitchFamily="34" charset="0"/>
                <a:cs typeface="Times New Roman" panose="02020603050405020304" pitchFamily="18" charset="0"/>
              </a:rPr>
              <a:t> je </a:t>
            </a:r>
            <a:r>
              <a:rPr lang="fr-FR" altLang="fr-FR" sz="700" dirty="0" err="1">
                <a:solidFill>
                  <a:srgbClr val="000000"/>
                </a:solidFill>
                <a:ea typeface="Calibri" panose="020F0502020204030204" pitchFamily="34" charset="0"/>
                <a:cs typeface="Times New Roman" panose="02020603050405020304" pitchFamily="18" charset="0"/>
              </a:rPr>
              <a:t>odvisna</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tudi</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od</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uporabe</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nege</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hrambe</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ipd</a:t>
            </a:r>
            <a:r>
              <a:rPr lang="fr-FR" altLang="fr-FR" sz="700" dirty="0">
                <a:solidFill>
                  <a:srgbClr val="000000"/>
                </a:solidFill>
                <a:ea typeface="Calibri" panose="020F0502020204030204" pitchFamily="34" charset="0"/>
                <a:cs typeface="Times New Roman" panose="02020603050405020304" pitchFamily="18" charset="0"/>
              </a:rPr>
              <a:t>. </a:t>
            </a:r>
            <a:r>
              <a:rPr lang="it-IT" altLang="en-US" sz="700" dirty="0"/>
              <a:t>Oznaka CE te opreme pomeni, da so izpolnjene vse specifikacije evropske uredbe 2016/245. Izjava o skladnosti je na voljo na spletni strani: glejte **.</a:t>
            </a:r>
            <a:endParaRPr lang="fr-FR" altLang="en-US" sz="700" dirty="0"/>
          </a:p>
          <a:p>
            <a:pPr algn="just" eaLnBrk="1" hangingPunct="1">
              <a:spcBef>
                <a:spcPct val="0"/>
              </a:spcBef>
              <a:buFontTx/>
              <a:buNone/>
            </a:pPr>
            <a:r>
              <a:rPr lang="fr-FR" altLang="fr-FR" sz="700" dirty="0">
                <a:solidFill>
                  <a:srgbClr val="FF0000"/>
                </a:solidFill>
                <a:ea typeface="Calibri" panose="020F0502020204030204" pitchFamily="34" charset="0"/>
                <a:cs typeface="Calibri" panose="020F0502020204030204" pitchFamily="34" charset="0"/>
              </a:rPr>
              <a:t>   </a:t>
            </a:r>
          </a:p>
        </p:txBody>
      </p:sp>
      <p:sp>
        <p:nvSpPr>
          <p:cNvPr id="5125" name="Text Box 7"/>
          <p:cNvSpPr txBox="1">
            <a:spLocks noChangeArrowheads="1"/>
          </p:cNvSpPr>
          <p:nvPr/>
        </p:nvSpPr>
        <p:spPr bwMode="auto">
          <a:xfrm>
            <a:off x="6492875" y="3201988"/>
            <a:ext cx="247650" cy="2143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S L</a:t>
            </a:r>
            <a:endParaRPr lang="fr-FR" altLang="fr-FR" sz="1800"/>
          </a:p>
        </p:txBody>
      </p:sp>
      <p:sp>
        <p:nvSpPr>
          <p:cNvPr id="5126" name="Rectangle 8"/>
          <p:cNvSpPr>
            <a:spLocks noChangeArrowheads="1"/>
          </p:cNvSpPr>
          <p:nvPr/>
        </p:nvSpPr>
        <p:spPr bwMode="auto">
          <a:xfrm>
            <a:off x="111125" y="4711700"/>
            <a:ext cx="6626225" cy="12969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700" dirty="0" err="1">
                <a:solidFill>
                  <a:srgbClr val="000000"/>
                </a:solidFill>
                <a:ea typeface="Calibri" panose="020F0502020204030204" pitchFamily="34" charset="0"/>
                <a:cs typeface="Arial" panose="020B0604020202020204" pitchFamily="34" charset="0"/>
              </a:rPr>
              <a:t>materiál</a:t>
            </a:r>
            <a:r>
              <a:rPr lang="fr-FR" altLang="fr-FR" sz="700" dirty="0">
                <a:solidFill>
                  <a:srgbClr val="000000"/>
                </a:solidFill>
                <a:ea typeface="Calibri" panose="020F0502020204030204" pitchFamily="34" charset="0"/>
                <a:cs typeface="Times New Roman" panose="02020603050405020304" pitchFamily="18" charset="0"/>
              </a:rPr>
              <a:t> : </a:t>
            </a:r>
            <a:r>
              <a:rPr lang="sk-SK" altLang="fr-FR" sz="700" dirty="0"/>
              <a:t>PU-potiahnuté polyester</a:t>
            </a:r>
            <a:r>
              <a:rPr lang="fr-FR" altLang="fr-FR" sz="700" dirty="0"/>
              <a:t>. </a:t>
            </a:r>
            <a:r>
              <a:rPr lang="sk-SK" altLang="fr-FR" sz="700" dirty="0">
                <a:solidFill>
                  <a:srgbClr val="000000"/>
                </a:solidFill>
                <a:ea typeface="Calibri" panose="020F0502020204030204" pitchFamily="34" charset="0"/>
                <a:cs typeface="Calibri" panose="020F0502020204030204" pitchFamily="34" charset="0"/>
              </a:rPr>
              <a:t>Obmedzenie použitia: Tento odev je odev s vysokou viditeľnosťou.</a:t>
            </a:r>
            <a:r>
              <a:rPr lang="fr-FR" altLang="fr-FR" sz="700" dirty="0">
                <a:solidFill>
                  <a:srgbClr val="000000"/>
                </a:solidFill>
                <a:ea typeface="Calibri" panose="020F0502020204030204" pitchFamily="34" charset="0"/>
                <a:cs typeface="Calibri" panose="020F0502020204030204" pitchFamily="34" charset="0"/>
              </a:rPr>
              <a:t> </a:t>
            </a:r>
            <a:r>
              <a:rPr lang="sk-SK" altLang="fr-FR" sz="700" dirty="0">
                <a:solidFill>
                  <a:srgbClr val="000000"/>
                </a:solidFill>
                <a:ea typeface="Calibri" panose="020F0502020204030204" pitchFamily="34" charset="0"/>
                <a:cs typeface="Calibri" panose="020F0502020204030204" pitchFamily="34" charset="0"/>
              </a:rPr>
              <a:t>Odev sa musí nosiť vždy zapnutý a neprikrytý inými </a:t>
            </a:r>
            <a:endParaRPr lang="fr-FR" altLang="fr-FR" sz="700" dirty="0">
              <a:solidFill>
                <a:srgbClr val="000000"/>
              </a:solidFill>
              <a:ea typeface="Calibri" panose="020F0502020204030204" pitchFamily="34" charset="0"/>
              <a:cs typeface="Calibri" panose="020F0502020204030204" pitchFamily="34" charset="0"/>
            </a:endParaRPr>
          </a:p>
          <a:p>
            <a:pPr algn="just" eaLnBrk="1" hangingPunct="1">
              <a:spcBef>
                <a:spcPct val="0"/>
              </a:spcBef>
              <a:buFontTx/>
              <a:buNone/>
            </a:pPr>
            <a:r>
              <a:rPr lang="sk-SK" altLang="fr-FR" sz="700" dirty="0">
                <a:solidFill>
                  <a:srgbClr val="000000"/>
                </a:solidFill>
                <a:ea typeface="Calibri" panose="020F0502020204030204" pitchFamily="34" charset="0"/>
                <a:cs typeface="Calibri" panose="020F0502020204030204" pitchFamily="34" charset="0"/>
              </a:rPr>
              <a:t>odevmi.</a:t>
            </a:r>
            <a:r>
              <a:rPr lang="fr-FR" altLang="fr-FR" sz="700" dirty="0">
                <a:solidFill>
                  <a:srgbClr val="000000"/>
                </a:solidFill>
                <a:ea typeface="Calibri" panose="020F0502020204030204" pitchFamily="34" charset="0"/>
                <a:cs typeface="Calibri" panose="020F0502020204030204" pitchFamily="34" charset="0"/>
              </a:rPr>
              <a:t> </a:t>
            </a:r>
            <a:r>
              <a:rPr lang="sk-SK" altLang="fr-FR" sz="700" dirty="0">
                <a:solidFill>
                  <a:srgbClr val="000000"/>
                </a:solidFill>
                <a:ea typeface="Calibri" panose="020F0502020204030204" pitchFamily="34" charset="0"/>
                <a:cs typeface="Calibri" panose="020F0502020204030204" pitchFamily="34" charset="0"/>
              </a:rPr>
              <a:t>Aby sa zabezpečila optimálna viditeľnosť, musí byť odev čistý a musí sa každý rok robiť porovnanie s novým odevom.</a:t>
            </a:r>
            <a:r>
              <a:rPr lang="fr-FR" altLang="fr-FR" sz="700" dirty="0">
                <a:solidFill>
                  <a:srgbClr val="000000"/>
                </a:solidFill>
                <a:ea typeface="Calibri" panose="020F0502020204030204" pitchFamily="34" charset="0"/>
                <a:cs typeface="Calibri" panose="020F0502020204030204" pitchFamily="34" charset="0"/>
              </a:rPr>
              <a:t> </a:t>
            </a:r>
            <a:r>
              <a:rPr lang="sk-SK" altLang="fr-FR" sz="700" dirty="0">
                <a:solidFill>
                  <a:srgbClr val="000000"/>
                </a:solidFill>
                <a:ea typeface="Calibri" panose="020F0502020204030204" pitchFamily="34" charset="0"/>
                <a:cs typeface="Calibri" panose="020F0502020204030204" pitchFamily="34" charset="0"/>
              </a:rPr>
              <a:t>Pozor, nosenie kapucne znižuje </a:t>
            </a:r>
            <a:endParaRPr lang="fr-FR" altLang="fr-FR" sz="700" dirty="0">
              <a:solidFill>
                <a:srgbClr val="000000"/>
              </a:solidFill>
              <a:ea typeface="Calibri" panose="020F0502020204030204" pitchFamily="34" charset="0"/>
              <a:cs typeface="Calibri" panose="020F0502020204030204" pitchFamily="34" charset="0"/>
            </a:endParaRPr>
          </a:p>
          <a:p>
            <a:pPr algn="just" eaLnBrk="1" hangingPunct="1">
              <a:spcBef>
                <a:spcPct val="0"/>
              </a:spcBef>
              <a:buFontTx/>
              <a:buNone/>
            </a:pPr>
            <a:r>
              <a:rPr lang="sk-SK" altLang="fr-FR" sz="700" dirty="0">
                <a:solidFill>
                  <a:srgbClr val="000000"/>
                </a:solidFill>
                <a:ea typeface="Calibri" panose="020F0502020204030204" pitchFamily="34" charset="0"/>
                <a:cs typeface="Calibri" panose="020F0502020204030204" pitchFamily="34" charset="0"/>
              </a:rPr>
              <a:t>zorné a sluchové pole.</a:t>
            </a:r>
            <a:r>
              <a:rPr lang="fr-FR" altLang="fr-FR" sz="700" dirty="0">
                <a:solidFill>
                  <a:srgbClr val="000000"/>
                </a:solidFill>
                <a:ea typeface="Calibri" panose="020F0502020204030204" pitchFamily="34" charset="0"/>
                <a:cs typeface="Calibri" panose="020F0502020204030204" pitchFamily="34" charset="0"/>
              </a:rPr>
              <a:t> </a:t>
            </a:r>
            <a:r>
              <a:rPr lang="sk-SK" altLang="fr-FR" sz="700" dirty="0">
                <a:solidFill>
                  <a:srgbClr val="000000"/>
                </a:solidFill>
                <a:ea typeface="Calibri" panose="020F0502020204030204" pitchFamily="34" charset="0"/>
                <a:cs typeface="Calibri" panose="020F0502020204030204" pitchFamily="34" charset="0"/>
              </a:rPr>
              <a:t>Skladovanie a preprava: Skladujte vždy na čistom a suchom mieste.</a:t>
            </a:r>
            <a:r>
              <a:rPr lang="fr-FR" altLang="fr-FR" sz="700" dirty="0">
                <a:solidFill>
                  <a:srgbClr val="000000"/>
                </a:solidFill>
                <a:ea typeface="Calibri" panose="020F0502020204030204" pitchFamily="34" charset="0"/>
                <a:cs typeface="Calibri" panose="020F0502020204030204" pitchFamily="34" charset="0"/>
              </a:rPr>
              <a:t> </a:t>
            </a:r>
            <a:r>
              <a:rPr lang="sk-SK" altLang="fr-FR" sz="700" dirty="0">
                <a:solidFill>
                  <a:srgbClr val="000000"/>
                </a:solidFill>
                <a:ea typeface="Calibri" panose="020F0502020204030204" pitchFamily="34" charset="0"/>
                <a:cs typeface="Calibri" panose="020F0502020204030204" pitchFamily="34" charset="0"/>
              </a:rPr>
              <a:t>NESKLADUJTE na mieste, kde by mohol byť odev vystavený priamo slnečnému svetlu.</a:t>
            </a:r>
            <a:r>
              <a:rPr lang="fr-FR" altLang="fr-FR" sz="700" dirty="0">
                <a:solidFill>
                  <a:srgbClr val="000000"/>
                </a:solidFill>
                <a:ea typeface="Calibri" panose="020F0502020204030204" pitchFamily="34" charset="0"/>
                <a:cs typeface="Calibri" panose="020F0502020204030204" pitchFamily="34" charset="0"/>
              </a:rPr>
              <a:t> </a:t>
            </a:r>
            <a:r>
              <a:rPr lang="sk-SK" altLang="fr-FR" sz="700" dirty="0">
                <a:solidFill>
                  <a:srgbClr val="000000"/>
                </a:solidFill>
                <a:ea typeface="Calibri" panose="020F0502020204030204" pitchFamily="34" charset="0"/>
                <a:cs typeface="Calibri" panose="020F0502020204030204" pitchFamily="34" charset="0"/>
              </a:rPr>
              <a:t>Tento odev sa musí prevážať tak ako bol dodaný výrobcom.</a:t>
            </a:r>
            <a:r>
              <a:rPr lang="fr-FR" altLang="fr-FR" sz="700" dirty="0">
                <a:solidFill>
                  <a:srgbClr val="000000"/>
                </a:solidFill>
                <a:ea typeface="Calibri" panose="020F0502020204030204" pitchFamily="34" charset="0"/>
                <a:cs typeface="Calibri" panose="020F0502020204030204" pitchFamily="34" charset="0"/>
              </a:rPr>
              <a:t> </a:t>
            </a:r>
            <a:r>
              <a:rPr lang="sk-SK" altLang="fr-FR" sz="700" dirty="0">
                <a:solidFill>
                  <a:srgbClr val="000000"/>
                </a:solidFill>
                <a:ea typeface="Calibri" panose="020F0502020204030204" pitchFamily="34" charset="0"/>
                <a:cs typeface="Calibri" panose="020F0502020204030204" pitchFamily="34" charset="0"/>
              </a:rPr>
              <a:t>OPRAVA – Ak je výrobok poškodený, nebude môcť poskytovať maximálnu úroveň ochrany, a preto je nutné ho ihneď opraviť alebo vymeniť.</a:t>
            </a:r>
            <a:r>
              <a:rPr lang="fr-FR" altLang="fr-FR" sz="700" dirty="0">
                <a:solidFill>
                  <a:srgbClr val="000000"/>
                </a:solidFill>
                <a:ea typeface="Calibri" panose="020F0502020204030204" pitchFamily="34" charset="0"/>
                <a:cs typeface="Calibri" panose="020F0502020204030204" pitchFamily="34" charset="0"/>
              </a:rPr>
              <a:t> </a:t>
            </a:r>
            <a:r>
              <a:rPr lang="sk-SK" altLang="fr-FR" sz="700" dirty="0">
                <a:solidFill>
                  <a:srgbClr val="000000"/>
                </a:solidFill>
                <a:ea typeface="Calibri" panose="020F0502020204030204" pitchFamily="34" charset="0"/>
                <a:cs typeface="Calibri" panose="020F0502020204030204" pitchFamily="34" charset="0"/>
              </a:rPr>
              <a:t>Nikdy nepoužívajte poškodený výrobok</a:t>
            </a:r>
            <a:r>
              <a:rPr lang="fr-FR" altLang="fr-FR" sz="700" dirty="0">
                <a:solidFill>
                  <a:srgbClr val="000000"/>
                </a:solidFill>
                <a:ea typeface="Calibri" panose="020F0502020204030204" pitchFamily="34" charset="0"/>
                <a:cs typeface="Calibri" panose="020F0502020204030204" pitchFamily="34" charset="0"/>
              </a:rPr>
              <a:t>. </a:t>
            </a:r>
            <a:r>
              <a:rPr lang="sk-SK" altLang="fr-FR" sz="700" dirty="0">
                <a:solidFill>
                  <a:srgbClr val="000000"/>
                </a:solidFill>
                <a:ea typeface="Calibri" panose="020F0502020204030204" pitchFamily="34" charset="0"/>
                <a:cs typeface="Calibri" panose="020F0502020204030204" pitchFamily="34" charset="0"/>
              </a:rPr>
              <a:t>Oprava tohto výrobku je prípustná iba vtedy, ak nie sú obmedzené požiadavky tohto odevu.</a:t>
            </a:r>
            <a:r>
              <a:rPr lang="fr-FR" altLang="fr-FR" sz="700" dirty="0">
                <a:solidFill>
                  <a:srgbClr val="000000"/>
                </a:solidFill>
                <a:ea typeface="Calibri" panose="020F0502020204030204" pitchFamily="34" charset="0"/>
                <a:cs typeface="Calibri" panose="020F0502020204030204" pitchFamily="34" charset="0"/>
              </a:rPr>
              <a:t> </a:t>
            </a:r>
            <a:r>
              <a:rPr lang="sk-SK" altLang="fr-FR" sz="700" dirty="0">
                <a:solidFill>
                  <a:srgbClr val="000000"/>
                </a:solidFill>
                <a:ea typeface="Calibri" panose="020F0502020204030204" pitchFamily="34" charset="0"/>
                <a:cs typeface="Calibri" panose="020F0502020204030204" pitchFamily="34" charset="0"/>
              </a:rPr>
              <a:t>V prípade pochybností kontaktujte pred opravou výrobku nižšie uvedeného výrobcu.</a:t>
            </a:r>
            <a:r>
              <a:rPr lang="fr-FR" altLang="fr-FR" sz="700" dirty="0">
                <a:solidFill>
                  <a:srgbClr val="000000"/>
                </a:solidFill>
                <a:ea typeface="Calibri" panose="020F0502020204030204" pitchFamily="34" charset="0"/>
                <a:cs typeface="Calibri" panose="020F0502020204030204" pitchFamily="34" charset="0"/>
              </a:rPr>
              <a:t> </a:t>
            </a:r>
            <a:r>
              <a:rPr lang="sk-SK" altLang="fr-FR" sz="700" dirty="0">
                <a:solidFill>
                  <a:srgbClr val="000000"/>
                </a:solidFill>
                <a:ea typeface="Calibri" panose="020F0502020204030204" pitchFamily="34" charset="0"/>
                <a:cs typeface="Calibri" panose="020F0502020204030204" pitchFamily="34" charset="0"/>
              </a:rPr>
              <a:t>Pre náležitú likvidáciu odevu kontaktujte vášho správcu odpadov.</a:t>
            </a:r>
            <a:r>
              <a:rPr lang="fr-FR" altLang="fr-FR" sz="700" dirty="0">
                <a:solidFill>
                  <a:srgbClr val="000000"/>
                </a:solidFill>
                <a:ea typeface="Calibri" panose="020F0502020204030204" pitchFamily="34" charset="0"/>
                <a:cs typeface="Calibri" panose="020F0502020204030204" pitchFamily="34" charset="0"/>
              </a:rPr>
              <a:t> </a:t>
            </a:r>
            <a:r>
              <a:rPr lang="sk-SK" altLang="fr-FR" sz="700" dirty="0">
                <a:solidFill>
                  <a:srgbClr val="000000"/>
                </a:solidFill>
                <a:ea typeface="Calibri" panose="020F0502020204030204" pitchFamily="34" charset="0"/>
                <a:cs typeface="Calibri" panose="020F0502020204030204" pitchFamily="34" charset="0"/>
              </a:rPr>
              <a:t>Pozor! Tepelná izolácia sa môže po procesoch čistenia zmenšiť.</a:t>
            </a:r>
            <a:r>
              <a:rPr lang="fr-FR" altLang="fr-FR" sz="700" dirty="0">
                <a:solidFill>
                  <a:srgbClr val="000000"/>
                </a:solidFill>
                <a:ea typeface="Calibri" panose="020F0502020204030204" pitchFamily="34" charset="0"/>
                <a:cs typeface="Calibri" panose="020F0502020204030204" pitchFamily="34" charset="0"/>
              </a:rPr>
              <a:t> </a:t>
            </a:r>
            <a:r>
              <a:rPr lang="sk-SK" altLang="fr-FR" sz="700" dirty="0">
                <a:solidFill>
                  <a:srgbClr val="000000"/>
                </a:solidFill>
                <a:ea typeface="Calibri" panose="020F0502020204030204" pitchFamily="34" charset="0"/>
                <a:cs typeface="Calibri" panose="020F0502020204030204" pitchFamily="34" charset="0"/>
              </a:rPr>
              <a:t>Tepelná izolácia a minimálne teploty používania boli stanovené v kombinácii so štandardnou spodnou bielizňou (Príloha A EN 14058). Sú platné, iba ak sa tento odev nosí v kombinácii s aspoň rovnocenným  tepelnoizolačným odevom.</a:t>
            </a:r>
            <a:r>
              <a:rPr lang="fr-FR" altLang="fr-FR" sz="700" dirty="0">
                <a:solidFill>
                  <a:srgbClr val="000000"/>
                </a:solidFill>
                <a:ea typeface="Calibri" panose="020F0502020204030204" pitchFamily="34" charset="0"/>
                <a:cs typeface="Calibri" panose="020F0502020204030204" pitchFamily="34" charset="0"/>
              </a:rPr>
              <a:t> </a:t>
            </a:r>
            <a:r>
              <a:rPr lang="sk-SK" altLang="fr-FR" sz="700" dirty="0">
                <a:solidFill>
                  <a:srgbClr val="000000"/>
                </a:solidFill>
                <a:ea typeface="Calibri" panose="020F0502020204030204" pitchFamily="34" charset="0"/>
                <a:cs typeface="Calibri" panose="020F0502020204030204" pitchFamily="34" charset="0"/>
              </a:rPr>
              <a:t>Náležitú ochranu je nutné zabezpečiť takisto lokálne pre ruky, chodidlá a hlavu.</a:t>
            </a:r>
            <a:r>
              <a:rPr lang="fr-FR" altLang="fr-FR" sz="700" dirty="0">
                <a:solidFill>
                  <a:srgbClr val="000000"/>
                </a:solidFill>
                <a:ea typeface="Calibri" panose="020F0502020204030204" pitchFamily="34" charset="0"/>
                <a:cs typeface="Calibri" panose="020F0502020204030204" pitchFamily="34" charset="0"/>
              </a:rPr>
              <a:t> </a:t>
            </a:r>
            <a:r>
              <a:rPr lang="sk-SK" altLang="fr-FR" sz="700" dirty="0">
                <a:solidFill>
                  <a:srgbClr val="000000"/>
                </a:solidFill>
                <a:ea typeface="Calibri" panose="020F0502020204030204" pitchFamily="34" charset="0"/>
                <a:cs typeface="Calibri" panose="020F0502020204030204" pitchFamily="34" charset="0"/>
              </a:rPr>
              <a:t>Tieto hodnoty boli stanovené bez vetra a pri radiačnej teplote rovnej teplote vzduchu okolia.</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Uvedený</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maximálny</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počet</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pracích</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cyklov</a:t>
            </a:r>
            <a:r>
              <a:rPr lang="fr-FR" altLang="fr-FR" sz="700" dirty="0">
                <a:solidFill>
                  <a:srgbClr val="000000"/>
                </a:solidFill>
                <a:ea typeface="Calibri" panose="020F0502020204030204" pitchFamily="34" charset="0"/>
                <a:cs typeface="Calibri" panose="020F0502020204030204" pitchFamily="34" charset="0"/>
              </a:rPr>
              <a:t> nie je </a:t>
            </a:r>
            <a:r>
              <a:rPr lang="fr-FR" altLang="fr-FR" sz="700" dirty="0" err="1">
                <a:solidFill>
                  <a:srgbClr val="000000"/>
                </a:solidFill>
                <a:ea typeface="Calibri" panose="020F0502020204030204" pitchFamily="34" charset="0"/>
                <a:cs typeface="Calibri" panose="020F0502020204030204" pitchFamily="34" charset="0"/>
              </a:rPr>
              <a:t>jediným</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faktorom</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ktorý</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ovplyvňuje</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životnosť</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odevu</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Životnosť</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bude</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tiež</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závisieť</a:t>
            </a:r>
            <a:r>
              <a:rPr lang="fr-FR" altLang="fr-FR" sz="700" dirty="0">
                <a:solidFill>
                  <a:srgbClr val="000000"/>
                </a:solidFill>
                <a:ea typeface="Calibri" panose="020F0502020204030204" pitchFamily="34" charset="0"/>
                <a:cs typeface="Calibri" panose="020F0502020204030204" pitchFamily="34" charset="0"/>
              </a:rPr>
              <a:t> of </a:t>
            </a:r>
            <a:r>
              <a:rPr lang="fr-FR" altLang="fr-FR" sz="700" dirty="0" err="1">
                <a:solidFill>
                  <a:srgbClr val="000000"/>
                </a:solidFill>
                <a:ea typeface="Calibri" panose="020F0502020204030204" pitchFamily="34" charset="0"/>
                <a:cs typeface="Calibri" panose="020F0502020204030204" pitchFamily="34" charset="0"/>
              </a:rPr>
              <a:t>používania</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starostlivosti</a:t>
            </a:r>
            <a:r>
              <a:rPr lang="fr-FR" altLang="fr-FR" sz="700" dirty="0">
                <a:solidFill>
                  <a:srgbClr val="000000"/>
                </a:solidFill>
                <a:ea typeface="Calibri" panose="020F0502020204030204" pitchFamily="34" charset="0"/>
                <a:cs typeface="Calibri" panose="020F0502020204030204" pitchFamily="34" charset="0"/>
              </a:rPr>
              <a:t> a </a:t>
            </a:r>
            <a:r>
              <a:rPr lang="fr-FR" altLang="fr-FR" sz="700" dirty="0" err="1">
                <a:solidFill>
                  <a:srgbClr val="000000"/>
                </a:solidFill>
                <a:ea typeface="Calibri" panose="020F0502020204030204" pitchFamily="34" charset="0"/>
                <a:cs typeface="Calibri" panose="020F0502020204030204" pitchFamily="34" charset="0"/>
              </a:rPr>
              <a:t>uskladnenia</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atď</a:t>
            </a:r>
            <a:r>
              <a:rPr lang="fr-FR" altLang="fr-FR" sz="700" dirty="0">
                <a:solidFill>
                  <a:srgbClr val="000000"/>
                </a:solidFill>
                <a:ea typeface="Calibri" panose="020F0502020204030204" pitchFamily="34" charset="0"/>
                <a:cs typeface="Calibri" panose="020F0502020204030204" pitchFamily="34" charset="0"/>
              </a:rPr>
              <a:t>. </a:t>
            </a:r>
            <a:r>
              <a:rPr lang="it-IT" altLang="en-US" sz="700" dirty="0"/>
              <a:t>Označenie CE tohto odevu znamená, že boli splnené všetky požiadavky európskeho nariadenia 2016/245. Vyhlásenie o zhode je k dispozícii na webovej stránke: pozri **.</a:t>
            </a:r>
            <a:endParaRPr lang="fr-FR" altLang="en-US" sz="700" dirty="0"/>
          </a:p>
          <a:p>
            <a:pPr algn="just" eaLnBrk="1" hangingPunct="1">
              <a:spcBef>
                <a:spcPct val="0"/>
              </a:spcBef>
              <a:buFontTx/>
              <a:buNone/>
            </a:pPr>
            <a:endParaRPr lang="fr-FR" altLang="fr-FR" sz="700" dirty="0">
              <a:solidFill>
                <a:srgbClr val="FF0000"/>
              </a:solidFill>
              <a:ea typeface="Calibri" panose="020F0502020204030204" pitchFamily="34" charset="0"/>
              <a:cs typeface="Calibri" panose="020F0502020204030204" pitchFamily="34" charset="0"/>
            </a:endParaRPr>
          </a:p>
        </p:txBody>
      </p:sp>
      <p:sp>
        <p:nvSpPr>
          <p:cNvPr id="5127" name="Text Box 9"/>
          <p:cNvSpPr txBox="1">
            <a:spLocks noChangeArrowheads="1"/>
          </p:cNvSpPr>
          <p:nvPr/>
        </p:nvSpPr>
        <p:spPr bwMode="auto">
          <a:xfrm>
            <a:off x="6494463" y="4705350"/>
            <a:ext cx="247650" cy="2143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S K</a:t>
            </a:r>
            <a:endParaRPr lang="fr-FR" altLang="fr-FR" sz="1800"/>
          </a:p>
        </p:txBody>
      </p:sp>
      <p:sp>
        <p:nvSpPr>
          <p:cNvPr id="5128" name="Rectangle 10"/>
          <p:cNvSpPr>
            <a:spLocks noChangeArrowheads="1"/>
          </p:cNvSpPr>
          <p:nvPr/>
        </p:nvSpPr>
        <p:spPr bwMode="auto">
          <a:xfrm>
            <a:off x="115888" y="6008688"/>
            <a:ext cx="6626225" cy="14714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el-GR" altLang="fr-FR" sz="700" u="sng" dirty="0">
                <a:solidFill>
                  <a:srgbClr val="000000"/>
                </a:solidFill>
                <a:ea typeface="Calibri" panose="020F0502020204030204" pitchFamily="34" charset="0"/>
                <a:cs typeface="Times New Roman" panose="02020603050405020304" pitchFamily="18" charset="0"/>
              </a:rPr>
              <a:t>Περιορισμοί στη χρήση:</a:t>
            </a:r>
            <a:r>
              <a:rPr lang="el-GR" altLang="fr-FR" sz="700" dirty="0">
                <a:solidFill>
                  <a:srgbClr val="000000"/>
                </a:solidFill>
                <a:ea typeface="Calibri" panose="020F0502020204030204" pitchFamily="34" charset="0"/>
                <a:cs typeface="Times New Roman" panose="02020603050405020304" pitchFamily="18" charset="0"/>
              </a:rPr>
              <a:t> Το ένδυμα αυτό είναι ένδυμα υψηλής ορατότητας. Το ένδυμα πρέπει να είναι πάντα κλειστό και να μην καλύπτεται από άλλα ενδύματα.</a:t>
            </a:r>
            <a:r>
              <a:rPr lang="fr-FR" altLang="fr-FR" sz="700" dirty="0">
                <a:solidFill>
                  <a:srgbClr val="000000"/>
                </a:solidFill>
                <a:ea typeface="Calibri" panose="020F0502020204030204" pitchFamily="34" charset="0"/>
                <a:cs typeface="Times New Roman" panose="02020603050405020304" pitchFamily="18" charset="0"/>
              </a:rPr>
              <a:t> </a:t>
            </a:r>
          </a:p>
          <a:p>
            <a:pPr algn="just" eaLnBrk="1" hangingPunct="1">
              <a:spcBef>
                <a:spcPct val="0"/>
              </a:spcBef>
              <a:buFontTx/>
              <a:buNone/>
            </a:pPr>
            <a:r>
              <a:rPr lang="el-GR" altLang="fr-FR" sz="700" dirty="0">
                <a:solidFill>
                  <a:srgbClr val="000000"/>
                </a:solidFill>
                <a:ea typeface="Calibri" panose="020F0502020204030204" pitchFamily="34" charset="0"/>
                <a:cs typeface="Times New Roman" panose="02020603050405020304" pitchFamily="18" charset="0"/>
              </a:rPr>
              <a:t>Για να διασφαλιστεί η μέγιστη δυνατή ορατότητα, το ένδυμα πρέπει να είναι καθαρό και κάθε χρόνο πρέπει να συγκρίνεται με ένα καινούργιο ένδυμα</a:t>
            </a:r>
            <a:r>
              <a:rPr lang="el-GR" altLang="fr-FR" sz="700" dirty="0">
                <a:solidFill>
                  <a:srgbClr val="FF0000"/>
                </a:solidFill>
                <a:ea typeface="Calibri" panose="020F0502020204030204" pitchFamily="34" charset="0"/>
                <a:cs typeface="Times New Roman" panose="02020603050405020304" pitchFamily="18" charset="0"/>
              </a:rPr>
              <a:t>.</a:t>
            </a:r>
            <a:r>
              <a:rPr lang="fr-FR" altLang="fr-FR" sz="700" dirty="0">
                <a:solidFill>
                  <a:srgbClr val="000000"/>
                </a:solidFill>
                <a:ea typeface="Calibri" panose="020F0502020204030204" pitchFamily="34" charset="0"/>
                <a:cs typeface="Times New Roman" panose="02020603050405020304" pitchFamily="18" charset="0"/>
              </a:rPr>
              <a:t> </a:t>
            </a:r>
            <a:r>
              <a:rPr lang="el-GR" altLang="fr-FR" sz="700" dirty="0">
                <a:solidFill>
                  <a:srgbClr val="000000"/>
                </a:solidFill>
                <a:ea typeface="Calibri" panose="020F0502020204030204" pitchFamily="34" charset="0"/>
                <a:cs typeface="Times New Roman" panose="02020603050405020304" pitchFamily="18" charset="0"/>
              </a:rPr>
              <a:t>Προσοχή, </a:t>
            </a:r>
            <a:endParaRPr lang="fr-FR" altLang="fr-FR" sz="700" dirty="0">
              <a:solidFill>
                <a:srgbClr val="000000"/>
              </a:solidFill>
              <a:ea typeface="Calibri" panose="020F0502020204030204" pitchFamily="34" charset="0"/>
              <a:cs typeface="Times New Roman" panose="02020603050405020304" pitchFamily="18" charset="0"/>
            </a:endParaRPr>
          </a:p>
          <a:p>
            <a:pPr algn="just" eaLnBrk="1" hangingPunct="1">
              <a:spcBef>
                <a:spcPct val="0"/>
              </a:spcBef>
              <a:buFontTx/>
              <a:buNone/>
            </a:pPr>
            <a:r>
              <a:rPr lang="el-GR" altLang="fr-FR" sz="700" dirty="0">
                <a:solidFill>
                  <a:srgbClr val="000000"/>
                </a:solidFill>
                <a:ea typeface="Calibri" panose="020F0502020204030204" pitchFamily="34" charset="0"/>
                <a:cs typeface="Times New Roman" panose="02020603050405020304" pitchFamily="18" charset="0"/>
              </a:rPr>
              <a:t>όταν φοράτε κουκούλα μειώνεται το πεδίο όρασης και η ακοή.</a:t>
            </a:r>
            <a:r>
              <a:rPr lang="fr-FR" altLang="fr-FR" sz="700" dirty="0">
                <a:solidFill>
                  <a:srgbClr val="000000"/>
                </a:solidFill>
                <a:ea typeface="Calibri" panose="020F0502020204030204" pitchFamily="34" charset="0"/>
                <a:cs typeface="Times New Roman" panose="02020603050405020304" pitchFamily="18" charset="0"/>
              </a:rPr>
              <a:t> </a:t>
            </a:r>
            <a:r>
              <a:rPr lang="el-GR" altLang="fr-FR" sz="700" u="sng" dirty="0">
                <a:solidFill>
                  <a:srgbClr val="000000"/>
                </a:solidFill>
                <a:ea typeface="Calibri" panose="020F0502020204030204" pitchFamily="34" charset="0"/>
                <a:cs typeface="Times New Roman" panose="02020603050405020304" pitchFamily="18" charset="0"/>
              </a:rPr>
              <a:t>Φύλαξη και μεταφορά:</a:t>
            </a:r>
            <a:r>
              <a:rPr lang="el-GR" altLang="fr-FR" sz="700" dirty="0">
                <a:solidFill>
                  <a:srgbClr val="000000"/>
                </a:solidFill>
                <a:ea typeface="Calibri" panose="020F0502020204030204" pitchFamily="34" charset="0"/>
                <a:cs typeface="Times New Roman" panose="02020603050405020304" pitchFamily="18" charset="0"/>
              </a:rPr>
              <a:t> Να φυλάσσεται πάντα σε καθαρό και ξηρό μέρος.</a:t>
            </a:r>
            <a:r>
              <a:rPr lang="fr-FR" altLang="fr-FR" sz="700" dirty="0">
                <a:solidFill>
                  <a:srgbClr val="000000"/>
                </a:solidFill>
                <a:ea typeface="Calibri" panose="020F0502020204030204" pitchFamily="34" charset="0"/>
                <a:cs typeface="Times New Roman" panose="02020603050405020304" pitchFamily="18" charset="0"/>
              </a:rPr>
              <a:t> </a:t>
            </a:r>
            <a:r>
              <a:rPr lang="el-GR" altLang="fr-FR" sz="700" dirty="0">
                <a:solidFill>
                  <a:srgbClr val="000000"/>
                </a:solidFill>
                <a:ea typeface="Calibri" panose="020F0502020204030204" pitchFamily="34" charset="0"/>
                <a:cs typeface="Times New Roman" panose="02020603050405020304" pitchFamily="18" charset="0"/>
              </a:rPr>
              <a:t>ΝΑ ΜΗΝ αποθηκεύεται σε μέρος όπου θα μπορούσε να εκτεθεί άμεσα στο ηλιακό φως.</a:t>
            </a:r>
            <a:r>
              <a:rPr lang="fr-FR" altLang="fr-FR" sz="700" dirty="0">
                <a:solidFill>
                  <a:srgbClr val="000000"/>
                </a:solidFill>
                <a:ea typeface="Calibri" panose="020F0502020204030204" pitchFamily="34" charset="0"/>
                <a:cs typeface="Times New Roman" panose="02020603050405020304" pitchFamily="18" charset="0"/>
              </a:rPr>
              <a:t> </a:t>
            </a:r>
            <a:r>
              <a:rPr lang="el-GR" altLang="fr-FR" sz="700" dirty="0">
                <a:solidFill>
                  <a:srgbClr val="000000"/>
                </a:solidFill>
                <a:ea typeface="Calibri" panose="020F0502020204030204" pitchFamily="34" charset="0"/>
                <a:cs typeface="Times New Roman" panose="02020603050405020304" pitchFamily="18" charset="0"/>
              </a:rPr>
              <a:t>Το ένδυμα αυτό πρέπει να μεταφέρεται όπως ακριβώς παραδόθηκε από τον κατασκευαστή.</a:t>
            </a:r>
            <a:r>
              <a:rPr lang="fr-FR" altLang="fr-FR" sz="700" dirty="0">
                <a:solidFill>
                  <a:srgbClr val="000000"/>
                </a:solidFill>
                <a:ea typeface="Calibri" panose="020F0502020204030204" pitchFamily="34" charset="0"/>
                <a:cs typeface="Times New Roman" panose="02020603050405020304" pitchFamily="18" charset="0"/>
              </a:rPr>
              <a:t> </a:t>
            </a:r>
            <a:r>
              <a:rPr lang="el-GR" altLang="fr-FR" sz="700" u="sng" dirty="0">
                <a:solidFill>
                  <a:srgbClr val="000000"/>
                </a:solidFill>
                <a:ea typeface="Calibri" panose="020F0502020204030204" pitchFamily="34" charset="0"/>
                <a:cs typeface="Times New Roman" panose="02020603050405020304" pitchFamily="18" charset="0"/>
              </a:rPr>
              <a:t>ΕΠΙΣΚΕΥΗ </a:t>
            </a:r>
            <a:r>
              <a:rPr lang="fr-FR" altLang="fr-FR" sz="700" u="sng" dirty="0">
                <a:solidFill>
                  <a:srgbClr val="000000"/>
                </a:solidFill>
                <a:ea typeface="Calibri" panose="020F0502020204030204" pitchFamily="34" charset="0"/>
                <a:cs typeface="Times New Roman" panose="02020603050405020304" pitchFamily="18" charset="0"/>
              </a:rPr>
              <a:t>  </a:t>
            </a:r>
            <a:r>
              <a:rPr lang="el-GR" altLang="fr-FR" sz="700" dirty="0">
                <a:solidFill>
                  <a:srgbClr val="000000"/>
                </a:solidFill>
                <a:ea typeface="Calibri" panose="020F0502020204030204" pitchFamily="34" charset="0"/>
                <a:cs typeface="Times New Roman" panose="02020603050405020304" pitchFamily="18" charset="0"/>
              </a:rPr>
              <a:t>Εάν το προϊόν έχει υποστεί ζημιές, δεν μπορεί να παρέχει το μέγιστο βαθμό προστασίας και πρέπει να επισκευαστεί ή να αντικατασταθεί αμέσως.</a:t>
            </a:r>
            <a:r>
              <a:rPr lang="fr-FR" altLang="fr-FR" sz="700" dirty="0">
                <a:solidFill>
                  <a:srgbClr val="000000"/>
                </a:solidFill>
                <a:ea typeface="Calibri" panose="020F0502020204030204" pitchFamily="34" charset="0"/>
                <a:cs typeface="Times New Roman" panose="02020603050405020304" pitchFamily="18" charset="0"/>
              </a:rPr>
              <a:t> </a:t>
            </a:r>
            <a:r>
              <a:rPr lang="el-GR" altLang="fr-FR" sz="700" dirty="0">
                <a:solidFill>
                  <a:srgbClr val="000000"/>
                </a:solidFill>
                <a:ea typeface="Calibri" panose="020F0502020204030204" pitchFamily="34" charset="0"/>
                <a:cs typeface="Times New Roman" panose="02020603050405020304" pitchFamily="18" charset="0"/>
              </a:rPr>
              <a:t>Μην χρησιμοποιείτε ποτέ ένα προϊόν που έχει υποστεί ζημιές. Η επισκευή του παρόντος προϊόντος είναι αποδεκτή μόνο στην περίπτωση που διατηρούνται ανεπηρέαστες οι προδιαγραφές.</a:t>
            </a:r>
            <a:r>
              <a:rPr lang="fr-FR" altLang="fr-FR" sz="700" dirty="0">
                <a:solidFill>
                  <a:srgbClr val="000000"/>
                </a:solidFill>
                <a:ea typeface="Calibri" panose="020F0502020204030204" pitchFamily="34" charset="0"/>
                <a:cs typeface="Times New Roman" panose="02020603050405020304" pitchFamily="18" charset="0"/>
              </a:rPr>
              <a:t> </a:t>
            </a:r>
            <a:r>
              <a:rPr lang="el-GR" altLang="fr-FR" sz="700" dirty="0">
                <a:solidFill>
                  <a:srgbClr val="000000"/>
                </a:solidFill>
                <a:ea typeface="Calibri" panose="020F0502020204030204" pitchFamily="34" charset="0"/>
                <a:cs typeface="Times New Roman" panose="02020603050405020304" pitchFamily="18" charset="0"/>
              </a:rPr>
              <a:t>Εάν έχετε οποιαδήποτε αμφιβολία, επικοινωνήστε με τον κατασκευαστή πριν επιχειρήσετε οποιαδήποτε επισκευή.</a:t>
            </a:r>
            <a:r>
              <a:rPr lang="fr-FR" altLang="fr-FR" sz="700" dirty="0">
                <a:solidFill>
                  <a:srgbClr val="000000"/>
                </a:solidFill>
                <a:ea typeface="Calibri" panose="020F0502020204030204" pitchFamily="34" charset="0"/>
                <a:cs typeface="Times New Roman" panose="02020603050405020304" pitchFamily="18" charset="0"/>
              </a:rPr>
              <a:t> </a:t>
            </a:r>
            <a:r>
              <a:rPr lang="el-GR" altLang="fr-FR" sz="700" dirty="0">
                <a:solidFill>
                  <a:srgbClr val="000000"/>
                </a:solidFill>
                <a:ea typeface="Calibri" panose="020F0502020204030204" pitchFamily="34" charset="0"/>
                <a:cs typeface="Times New Roman" panose="02020603050405020304" pitchFamily="18" charset="0"/>
              </a:rPr>
              <a:t>Επικοινωνήστε με την αρμόδια υπηρεσία για την κατάλληλη απόρριψη του ενδύματος.</a:t>
            </a:r>
            <a:r>
              <a:rPr lang="fr-FR" altLang="fr-FR" sz="700" dirty="0">
                <a:solidFill>
                  <a:srgbClr val="000000"/>
                </a:solidFill>
                <a:ea typeface="Calibri" panose="020F0502020204030204" pitchFamily="34" charset="0"/>
                <a:cs typeface="Times New Roman" panose="02020603050405020304" pitchFamily="18" charset="0"/>
              </a:rPr>
              <a:t> </a:t>
            </a:r>
            <a:r>
              <a:rPr lang="el-GR" altLang="fr-FR" sz="700" dirty="0">
                <a:solidFill>
                  <a:srgbClr val="000000"/>
                </a:solidFill>
                <a:ea typeface="Calibri" panose="020F0502020204030204" pitchFamily="34" charset="0"/>
                <a:cs typeface="Times New Roman" panose="02020603050405020304" pitchFamily="18" charset="0"/>
              </a:rPr>
              <a:t>Προσοχή : Η ικανότητα θερμικής μόνωσης του προϊόντος μπορεί να μειωθεί μετά το πλύσιμο.</a:t>
            </a:r>
            <a:r>
              <a:rPr lang="fr-FR" altLang="fr-FR" sz="700" dirty="0">
                <a:solidFill>
                  <a:srgbClr val="000000"/>
                </a:solidFill>
                <a:ea typeface="Calibri" panose="020F0502020204030204" pitchFamily="34" charset="0"/>
                <a:cs typeface="Times New Roman" panose="02020603050405020304" pitchFamily="18" charset="0"/>
              </a:rPr>
              <a:t> </a:t>
            </a:r>
            <a:r>
              <a:rPr lang="el-GR" altLang="fr-FR" sz="700" dirty="0">
                <a:solidFill>
                  <a:srgbClr val="000000"/>
                </a:solidFill>
                <a:ea typeface="Calibri" panose="020F0502020204030204" pitchFamily="34" charset="0"/>
                <a:cs typeface="Times New Roman" panose="02020603050405020304" pitchFamily="18" charset="0"/>
              </a:rPr>
              <a:t>Οι τιμές θερμικής μόνωσης και οι ελάχιστες θερμοκρασίες χρήσης έχουν καθοριστεί σε συνδυασμό με τα πρότυπα για τα εσώρουχα (Παράρτημα Α της οδηγίας ΕΝ 14058).</a:t>
            </a:r>
            <a:r>
              <a:rPr lang="fr-FR" altLang="fr-FR" sz="700" dirty="0">
                <a:solidFill>
                  <a:srgbClr val="000000"/>
                </a:solidFill>
                <a:ea typeface="Calibri" panose="020F0502020204030204" pitchFamily="34" charset="0"/>
                <a:cs typeface="Times New Roman" panose="02020603050405020304" pitchFamily="18" charset="0"/>
              </a:rPr>
              <a:t> </a:t>
            </a:r>
            <a:r>
              <a:rPr lang="el-GR" altLang="fr-FR" sz="700" dirty="0">
                <a:solidFill>
                  <a:srgbClr val="000000"/>
                </a:solidFill>
                <a:ea typeface="Calibri" panose="020F0502020204030204" pitchFamily="34" charset="0"/>
                <a:cs typeface="Times New Roman" panose="02020603050405020304" pitchFamily="18" charset="0"/>
              </a:rPr>
              <a:t>Ισχύουν μόνο εάν το ένδυμα φοριέται σε συνδυασμό με ένδυμα τουλάχιστον αντίστοιχης θερμικής μόνωσης.</a:t>
            </a:r>
            <a:r>
              <a:rPr lang="fr-FR" altLang="fr-FR" sz="700" dirty="0">
                <a:solidFill>
                  <a:srgbClr val="000000"/>
                </a:solidFill>
                <a:ea typeface="Calibri" panose="020F0502020204030204" pitchFamily="34" charset="0"/>
                <a:cs typeface="Times New Roman" panose="02020603050405020304" pitchFamily="18" charset="0"/>
              </a:rPr>
              <a:t> </a:t>
            </a:r>
            <a:r>
              <a:rPr lang="el-GR" altLang="fr-FR" sz="700" dirty="0">
                <a:solidFill>
                  <a:srgbClr val="000000"/>
                </a:solidFill>
                <a:ea typeface="Calibri" panose="020F0502020204030204" pitchFamily="34" charset="0"/>
                <a:cs typeface="Times New Roman" panose="02020603050405020304" pitchFamily="18" charset="0"/>
              </a:rPr>
              <a:t>Πρέπει επίσης να χρησιμοποιείται επαρκής προστατευτικός εξοπλισμός για τα χέρια, τα πόδια και το κεφάλι</a:t>
            </a:r>
            <a:r>
              <a:rPr lang="fr-FR" altLang="fr-FR" sz="700" dirty="0">
                <a:solidFill>
                  <a:srgbClr val="000000"/>
                </a:solidFill>
                <a:ea typeface="Calibri" panose="020F0502020204030204" pitchFamily="34" charset="0"/>
                <a:cs typeface="Times New Roman" panose="02020603050405020304" pitchFamily="18" charset="0"/>
              </a:rPr>
              <a:t>. </a:t>
            </a:r>
            <a:r>
              <a:rPr lang="el-GR" altLang="fr-FR" sz="700" dirty="0">
                <a:solidFill>
                  <a:srgbClr val="000000"/>
                </a:solidFill>
                <a:ea typeface="Calibri" panose="020F0502020204030204" pitchFamily="34" charset="0"/>
                <a:cs typeface="Times New Roman" panose="02020603050405020304" pitchFamily="18" charset="0"/>
              </a:rPr>
              <a:t>Οι τιμές αυτές καθορίστηκαν σε συνθήκες χωρίς αέρα και σε θερμοκρασία ακτινοβολίας ίση με τη θερμοκρασία περιβάλλοντος.</a:t>
            </a:r>
            <a:r>
              <a:rPr lang="fr-FR" altLang="fr-FR" sz="700" dirty="0">
                <a:solidFill>
                  <a:srgbClr val="000000"/>
                </a:solidFill>
                <a:ea typeface="Calibri" panose="020F0502020204030204" pitchFamily="34" charset="0"/>
                <a:cs typeface="Times New Roman" panose="02020603050405020304" pitchFamily="18" charset="0"/>
              </a:rPr>
              <a:t> </a:t>
            </a:r>
            <a:r>
              <a:rPr lang="el-GR" altLang="fr-FR" sz="700" dirty="0">
                <a:solidFill>
                  <a:srgbClr val="000000"/>
                </a:solidFill>
                <a:ea typeface="Calibri" panose="020F0502020204030204" pitchFamily="34" charset="0"/>
                <a:cs typeface="Times New Roman" panose="02020603050405020304" pitchFamily="18" charset="0"/>
              </a:rPr>
              <a:t>Η σήμανση CE αυτού του εξοπλισμού σημαίνει ότι έχουν τηρηθεί όλες οι προδιαγραφές του ευρωπαϊκού κανονισμού 2016/245</a:t>
            </a:r>
            <a:r>
              <a:rPr lang="el-GR" altLang="fr-FR" sz="700" dirty="0">
                <a:solidFill>
                  <a:srgbClr val="000000"/>
                </a:solidFill>
                <a:cs typeface="Times New Roman" panose="02020603050405020304" pitchFamily="18" charset="0"/>
              </a:rPr>
              <a:t>.</a:t>
            </a:r>
            <a:r>
              <a:rPr lang="fr-FR" altLang="fr-FR" sz="700" dirty="0">
                <a:solidFill>
                  <a:srgbClr val="000000"/>
                </a:solidFill>
                <a:cs typeface="Times New Roman" panose="02020603050405020304" pitchFamily="18" charset="0"/>
              </a:rPr>
              <a:t> </a:t>
            </a:r>
            <a:r>
              <a:rPr lang="el-GR" altLang="fr-FR" sz="700" dirty="0">
                <a:solidFill>
                  <a:srgbClr val="000000"/>
                </a:solidFill>
                <a:cs typeface="Times New Roman" panose="02020603050405020304" pitchFamily="18" charset="0"/>
              </a:rPr>
              <a:t>Η δήλωση συμμόρφωσης και διατίθεται στην ιστοσελίδα: βλ. **.</a:t>
            </a:r>
            <a:r>
              <a:rPr lang="fr-FR" altLang="fr-FR" sz="700" dirty="0">
                <a:solidFill>
                  <a:srgbClr val="000000"/>
                </a:solidFill>
                <a:cs typeface="Times New Roman" panose="02020603050405020304" pitchFamily="18" charset="0"/>
              </a:rPr>
              <a:t>   </a:t>
            </a:r>
          </a:p>
        </p:txBody>
      </p:sp>
      <p:sp>
        <p:nvSpPr>
          <p:cNvPr id="5129" name="Text Box 11"/>
          <p:cNvSpPr txBox="1">
            <a:spLocks noChangeArrowheads="1"/>
          </p:cNvSpPr>
          <p:nvPr/>
        </p:nvSpPr>
        <p:spPr bwMode="auto">
          <a:xfrm>
            <a:off x="6494463" y="6011863"/>
            <a:ext cx="247650" cy="2143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E L</a:t>
            </a:r>
            <a:endParaRPr lang="fr-FR" altLang="fr-FR" sz="1800"/>
          </a:p>
        </p:txBody>
      </p:sp>
      <p:sp>
        <p:nvSpPr>
          <p:cNvPr id="5130" name="Rectangle 12"/>
          <p:cNvSpPr>
            <a:spLocks noChangeArrowheads="1"/>
          </p:cNvSpPr>
          <p:nvPr/>
        </p:nvSpPr>
        <p:spPr bwMode="auto">
          <a:xfrm>
            <a:off x="115888" y="7480115"/>
            <a:ext cx="6626225" cy="8778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ar-SY" altLang="fr-FR" sz="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استخدامه</a:t>
            </a:r>
            <a:r>
              <a:rPr lang="fr-FR" altLang="fr-FR" sz="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en-US" altLang="fr-FR" sz="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ar-SY" altLang="fr-FR" sz="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يتمتع هذا الثوب بإمكانية رؤية عظمى</a:t>
            </a:r>
            <a:r>
              <a:rPr lang="fr-FR" altLang="fr-FR" sz="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ar-SY" altLang="fr-FR" sz="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يُلبَس هذا الثوب مغلقاً بشكل دائم و غير مغطى بثياب أخرى</a:t>
            </a:r>
            <a:r>
              <a:rPr lang="fr-FR" altLang="fr-FR" sz="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ar-SY" altLang="fr-FR" sz="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يجب أن يكون الثوب نظيفا و ذلك لضمان أعلى حد من الرؤية و علينا مقارنته سنوياً بثوب جديد</a:t>
            </a:r>
            <a:r>
              <a:rPr lang="fr-FR" altLang="fr-FR" sz="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ar-SY" altLang="fr-FR" sz="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ملاحظة: ارتداء القبعة يُضعف من حقل السمع و الرؤية</a:t>
            </a:r>
            <a:r>
              <a:rPr lang="fr-FR" altLang="fr-FR" sz="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ar-SY" altLang="fr-FR" sz="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النقل و التخزين: يحفظ دائما في مكان جاف و نظيف</a:t>
            </a:r>
            <a:r>
              <a:rPr lang="fr-FR" altLang="fr-FR" sz="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ar-SY" altLang="fr-FR" sz="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يجب أن لا يوضع الثوب في مكان يتعرض فيه للشمس بشكل مباشر</a:t>
            </a:r>
            <a:r>
              <a:rPr lang="fr-FR" altLang="fr-FR" sz="800" dirty="0">
                <a:solidFill>
                  <a:srgbClr val="000000"/>
                </a:solidFill>
                <a:ea typeface="Calibri" panose="020F0502020204030204" pitchFamily="34" charset="0"/>
                <a:cs typeface="Times New Roman" panose="02020603050405020304" pitchFamily="18" charset="0"/>
              </a:rPr>
              <a:t> </a:t>
            </a:r>
            <a:r>
              <a:rPr lang="ar-SY" altLang="fr-FR" sz="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يجب نقل الثوب بذات الطريقة التي استخدمها الصانع عند التسليم</a:t>
            </a:r>
            <a:r>
              <a:rPr lang="fr-FR" altLang="fr-FR" sz="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ar-SA" altLang="fr-FR" sz="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ال</a:t>
            </a:r>
            <a:r>
              <a:rPr lang="ar-SY" altLang="fr-FR" sz="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تصليح : لن يمنحكم الثوب الحد الأقصى من الحماية إذا أصابه تلفاً و يجب تصليحه أو استبداله مباشرة</a:t>
            </a:r>
            <a:r>
              <a:rPr lang="fr-FR" altLang="fr-FR" sz="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ar-SY" altLang="fr-FR" sz="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لا تستخدم المنتج أبدا إذا أصابه التلف</a:t>
            </a:r>
            <a:r>
              <a:rPr lang="fr-FR" altLang="fr-FR" sz="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ar-SA" altLang="fr-FR" sz="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يمكن تصليح هذا المنتج فقط في حال تكون المطالبة به ممكنة</a:t>
            </a:r>
            <a:r>
              <a:rPr lang="fr-FR" altLang="fr-FR" sz="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ar-SY" altLang="fr-FR" sz="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في حال الشك عليكم الاتصال بالصانع المذكور أدناه و ذلك قبل محاولة تصليح المنتج</a:t>
            </a:r>
            <a:r>
              <a:rPr lang="fr-FR" altLang="fr-FR" sz="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ar-SY" altLang="fr-FR" sz="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لإتلاف الثوب بطريقة مناسبة اتصلوا بالخدمات العامة للنفايات</a:t>
            </a:r>
            <a:r>
              <a:rPr lang="fr-FR" altLang="fr-FR" sz="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ar-SY" altLang="fr-FR" sz="800" dirty="0">
                <a:solidFill>
                  <a:srgbClr val="000000"/>
                </a:solidFill>
                <a:latin typeface="Calibri" panose="020F0502020204030204" pitchFamily="34" charset="0"/>
                <a:cs typeface="Times New Roman" panose="02020603050405020304" pitchFamily="18" charset="0"/>
              </a:rPr>
              <a:t>الجدول 1 : المدة القصوى المنصوح بها لارتداء بزة كاملة مؤلفة من سترة و سروال بدون بطانة حرارية</a:t>
            </a:r>
            <a:r>
              <a:rPr lang="fr-FR" altLang="fr-FR" sz="800" dirty="0">
                <a:solidFill>
                  <a:srgbClr val="000000"/>
                </a:solidFill>
                <a:cs typeface="Times New Roman" panose="02020603050405020304" pitchFamily="18" charset="0"/>
              </a:rPr>
              <a:t> . </a:t>
            </a:r>
            <a:r>
              <a:rPr lang="ar-SY" altLang="fr-FR" sz="800" dirty="0">
                <a:solidFill>
                  <a:srgbClr val="000000"/>
                </a:solidFill>
                <a:latin typeface="Calibri" panose="020F0502020204030204" pitchFamily="34" charset="0"/>
                <a:cs typeface="Times New Roman" panose="02020603050405020304" pitchFamily="18" charset="0"/>
              </a:rPr>
              <a:t>ملاحظة : من الممكن انخفاض العزل الحراري بعد عملية التنظيف</a:t>
            </a:r>
            <a:r>
              <a:rPr lang="fr-FR" altLang="fr-FR" sz="800" dirty="0">
                <a:solidFill>
                  <a:srgbClr val="000000"/>
                </a:solidFill>
                <a:cs typeface="Times New Roman" panose="02020603050405020304" pitchFamily="18" charset="0"/>
              </a:rPr>
              <a:t> . (EN 14058 </a:t>
            </a:r>
            <a:r>
              <a:rPr lang="ar-SA" altLang="fr-FR" sz="800" dirty="0">
                <a:solidFill>
                  <a:srgbClr val="000000"/>
                </a:solidFill>
                <a:latin typeface="Calibri" panose="020F0502020204030204" pitchFamily="34" charset="0"/>
                <a:cs typeface="Times New Roman" panose="02020603050405020304" pitchFamily="18" charset="0"/>
              </a:rPr>
              <a:t>أ</a:t>
            </a:r>
            <a:r>
              <a:rPr lang="fr-FR" altLang="fr-FR" sz="800" dirty="0">
                <a:solidFill>
                  <a:srgbClr val="000000"/>
                </a:solidFill>
                <a:latin typeface="Calibri" panose="020F0502020204030204" pitchFamily="34" charset="0"/>
                <a:cs typeface="Times New Roman" panose="02020603050405020304" pitchFamily="18" charset="0"/>
              </a:rPr>
              <a:t> </a:t>
            </a:r>
            <a:r>
              <a:rPr lang="fr-FR" altLang="fr-FR" sz="800" dirty="0">
                <a:solidFill>
                  <a:srgbClr val="000000"/>
                </a:solidFill>
                <a:cs typeface="Times New Roman" panose="02020603050405020304" pitchFamily="18" charset="0"/>
              </a:rPr>
              <a:t> </a:t>
            </a:r>
            <a:r>
              <a:rPr lang="ar-SY" altLang="fr-FR" sz="800" dirty="0">
                <a:solidFill>
                  <a:srgbClr val="000000"/>
                </a:solidFill>
                <a:latin typeface="Calibri" panose="020F0502020204030204" pitchFamily="34" charset="0"/>
                <a:cs typeface="Times New Roman" panose="02020603050405020304" pitchFamily="18" charset="0"/>
              </a:rPr>
              <a:t>تم تحديد العزل الحراري والدرجات الدنيا للاستخدام باعتبار أن ما يلبس تحته هو ثوب نموذجي (ملحق</a:t>
            </a:r>
            <a:r>
              <a:rPr lang="fr-FR" altLang="fr-FR" sz="800" dirty="0">
                <a:solidFill>
                  <a:srgbClr val="000000"/>
                </a:solidFill>
                <a:cs typeface="Times New Roman" panose="02020603050405020304" pitchFamily="18" charset="0"/>
              </a:rPr>
              <a:t> . </a:t>
            </a:r>
            <a:r>
              <a:rPr lang="ar-SA" altLang="fr-FR" sz="800" dirty="0">
                <a:solidFill>
                  <a:srgbClr val="000000"/>
                </a:solidFill>
                <a:latin typeface="Calibri" panose="020F0502020204030204" pitchFamily="34" charset="0"/>
                <a:cs typeface="Times New Roman" panose="02020603050405020304" pitchFamily="18" charset="0"/>
              </a:rPr>
              <a:t>من ال</a:t>
            </a:r>
            <a:r>
              <a:rPr lang="ar-SY" altLang="fr-FR" sz="800" dirty="0">
                <a:solidFill>
                  <a:srgbClr val="000000"/>
                </a:solidFill>
                <a:latin typeface="Calibri" panose="020F0502020204030204" pitchFamily="34" charset="0"/>
                <a:cs typeface="Times New Roman" panose="02020603050405020304" pitchFamily="18" charset="0"/>
              </a:rPr>
              <a:t>ممكن أن يكون ما تحت الثوب صالحا إن كان يرافقه ثوب عزلٍ حراريٍ معادل له على الأقل</a:t>
            </a:r>
            <a:r>
              <a:rPr lang="fr-FR" altLang="fr-FR" sz="800" dirty="0">
                <a:solidFill>
                  <a:srgbClr val="000000"/>
                </a:solidFill>
                <a:cs typeface="Times New Roman" panose="02020603050405020304" pitchFamily="18" charset="0"/>
              </a:rPr>
              <a:t> . </a:t>
            </a:r>
            <a:r>
              <a:rPr lang="ar-SY" altLang="fr-FR" sz="800" dirty="0">
                <a:solidFill>
                  <a:srgbClr val="000000"/>
                </a:solidFill>
                <a:latin typeface="Calibri" panose="020F0502020204030204" pitchFamily="34" charset="0"/>
                <a:cs typeface="Times New Roman" panose="02020603050405020304" pitchFamily="18" charset="0"/>
              </a:rPr>
              <a:t>يجب تأمين حماية مناسبة أيضا لليدين و القدمين و الرأس</a:t>
            </a:r>
            <a:r>
              <a:rPr lang="fr-FR" altLang="fr-FR" sz="800" dirty="0">
                <a:solidFill>
                  <a:srgbClr val="000000"/>
                </a:solidFill>
                <a:cs typeface="Times New Roman" panose="02020603050405020304" pitchFamily="18" charset="0"/>
              </a:rPr>
              <a:t> </a:t>
            </a:r>
            <a:r>
              <a:rPr lang="ar-SY" altLang="fr-FR" sz="800" dirty="0">
                <a:solidFill>
                  <a:srgbClr val="000000"/>
                </a:solidFill>
                <a:latin typeface="Calibri" panose="020F0502020204030204" pitchFamily="34" charset="0"/>
                <a:cs typeface="Times New Roman" panose="02020603050405020304" pitchFamily="18" charset="0"/>
              </a:rPr>
              <a:t>تم تحديد هذه النسب في غياب عامل الهواء و بدرجة حرارة إشعاع تعادل حرارة الهواء المحيط</a:t>
            </a:r>
            <a:endParaRPr lang="fr-FR" altLang="fr-FR" sz="700" dirty="0">
              <a:solidFill>
                <a:srgbClr val="FF0000"/>
              </a:solidFill>
              <a:cs typeface="Times New Roman" panose="02020603050405020304" pitchFamily="18" charset="0"/>
            </a:endParaRPr>
          </a:p>
        </p:txBody>
      </p:sp>
      <p:sp>
        <p:nvSpPr>
          <p:cNvPr id="5131" name="Rectangle 14"/>
          <p:cNvSpPr>
            <a:spLocks noChangeArrowheads="1"/>
          </p:cNvSpPr>
          <p:nvPr/>
        </p:nvSpPr>
        <p:spPr bwMode="auto">
          <a:xfrm>
            <a:off x="119063" y="28575"/>
            <a:ext cx="6626225" cy="17240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700" dirty="0" err="1">
                <a:solidFill>
                  <a:srgbClr val="000000"/>
                </a:solidFill>
                <a:ea typeface="Calibri" panose="020F0502020204030204" pitchFamily="34" charset="0"/>
                <a:cs typeface="Arial" panose="020B0604020202020204" pitchFamily="34" charset="0"/>
              </a:rPr>
              <a:t>material</a:t>
            </a:r>
            <a:r>
              <a:rPr lang="fr-FR" altLang="fr-FR" sz="700" dirty="0">
                <a:solidFill>
                  <a:srgbClr val="000000"/>
                </a:solidFill>
                <a:ea typeface="Calibri" panose="020F0502020204030204" pitchFamily="34" charset="0"/>
                <a:cs typeface="Times New Roman" panose="02020603050405020304" pitchFamily="18" charset="0"/>
              </a:rPr>
              <a:t> : </a:t>
            </a:r>
            <a:r>
              <a:rPr lang="ro-RO" altLang="fr-FR" sz="700" dirty="0"/>
              <a:t>PU-poliester</a:t>
            </a:r>
            <a:endParaRPr lang="es-ES" altLang="fr-FR" sz="700" dirty="0">
              <a:solidFill>
                <a:srgbClr val="000000"/>
              </a:solidFill>
              <a:ea typeface="Calibri" panose="020F0502020204030204" pitchFamily="34" charset="0"/>
              <a:cs typeface="Calibri" panose="020F0502020204030204" pitchFamily="34" charset="0"/>
            </a:endParaRPr>
          </a:p>
          <a:p>
            <a:pPr algn="just" eaLnBrk="1" hangingPunct="1">
              <a:spcBef>
                <a:spcPct val="0"/>
              </a:spcBef>
              <a:buFontTx/>
              <a:buNone/>
            </a:pPr>
            <a:r>
              <a:rPr lang="ro-RO" altLang="fr-FR" sz="700" u="sng" dirty="0">
                <a:solidFill>
                  <a:srgbClr val="000000"/>
                </a:solidFill>
                <a:ea typeface="Calibri" panose="020F0502020204030204" pitchFamily="34" charset="0"/>
                <a:cs typeface="Calibri" panose="020F0502020204030204" pitchFamily="34" charset="0"/>
              </a:rPr>
              <a:t>limitări de utilizare:</a:t>
            </a:r>
            <a:r>
              <a:rPr lang="ro-RO" altLang="fr-FR" sz="700" dirty="0">
                <a:solidFill>
                  <a:srgbClr val="000000"/>
                </a:solidFill>
                <a:ea typeface="Calibri" panose="020F0502020204030204" pitchFamily="34" charset="0"/>
                <a:cs typeface="Calibri" panose="020F0502020204030204" pitchFamily="34" charset="0"/>
              </a:rPr>
              <a:t> Acest veşmânt este de vizibilitate ridicată.</a:t>
            </a:r>
            <a:r>
              <a:rPr lang="fr-FR" altLang="fr-FR" sz="700" dirty="0">
                <a:solidFill>
                  <a:srgbClr val="000000"/>
                </a:solidFill>
                <a:ea typeface="Calibri" panose="020F0502020204030204" pitchFamily="34" charset="0"/>
                <a:cs typeface="Calibri" panose="020F0502020204030204" pitchFamily="34" charset="0"/>
              </a:rPr>
              <a:t> </a:t>
            </a:r>
            <a:r>
              <a:rPr lang="ro-RO" altLang="fr-FR" sz="700" dirty="0">
                <a:solidFill>
                  <a:srgbClr val="000000"/>
                </a:solidFill>
                <a:ea typeface="Calibri" panose="020F0502020204030204" pitchFamily="34" charset="0"/>
                <a:cs typeface="Calibri" panose="020F0502020204030204" pitchFamily="34" charset="0"/>
              </a:rPr>
              <a:t>Veşmântul trebuie întotdeauna purtat încheiat şi neacoperit de alte articole de îmbrăcăminte.</a:t>
            </a:r>
            <a:r>
              <a:rPr lang="fr-FR" altLang="fr-FR" sz="700" dirty="0">
                <a:solidFill>
                  <a:srgbClr val="000000"/>
                </a:solidFill>
                <a:ea typeface="Calibri" panose="020F0502020204030204" pitchFamily="34" charset="0"/>
                <a:cs typeface="Calibri" panose="020F0502020204030204" pitchFamily="34" charset="0"/>
              </a:rPr>
              <a:t> </a:t>
            </a:r>
          </a:p>
          <a:p>
            <a:pPr algn="just" eaLnBrk="1" hangingPunct="1">
              <a:spcBef>
                <a:spcPct val="0"/>
              </a:spcBef>
              <a:buFontTx/>
              <a:buNone/>
            </a:pPr>
            <a:r>
              <a:rPr lang="ro-RO" altLang="fr-FR" sz="700" dirty="0">
                <a:solidFill>
                  <a:srgbClr val="000000"/>
                </a:solidFill>
                <a:ea typeface="Calibri" panose="020F0502020204030204" pitchFamily="34" charset="0"/>
                <a:cs typeface="Calibri" panose="020F0502020204030204" pitchFamily="34" charset="0"/>
              </a:rPr>
              <a:t>Pentru a asigura o vizibilitate optimă, veşmântul trebuie să fie curat, iar în fiecare an va trebui comparat cu un veşmânt nou. Atenţie, purtarea unei şepci diminuează câmpul vizual şi cel auditiv. Depozitare şi transport: A se depozita într-un loc curat şi uscat. A NU SE DEPOZITA într-un loc unde veşmântul ar putea fi expus la lumina solară directă. Acest veşmânt trebuie transportat în forma în care acesta a fost furnizat de către producător.</a:t>
            </a:r>
            <a:r>
              <a:rPr lang="fr-FR" altLang="fr-FR" sz="700" dirty="0">
                <a:solidFill>
                  <a:srgbClr val="000000"/>
                </a:solidFill>
                <a:ea typeface="Calibri" panose="020F0502020204030204" pitchFamily="34" charset="0"/>
                <a:cs typeface="Calibri" panose="020F0502020204030204" pitchFamily="34" charset="0"/>
              </a:rPr>
              <a:t> </a:t>
            </a:r>
            <a:r>
              <a:rPr lang="ro-RO" altLang="fr-FR" sz="700" dirty="0">
                <a:solidFill>
                  <a:srgbClr val="000000"/>
                </a:solidFill>
                <a:ea typeface="Calibri" panose="020F0502020204030204" pitchFamily="34" charset="0"/>
                <a:cs typeface="Calibri" panose="020F0502020204030204" pitchFamily="34" charset="0"/>
              </a:rPr>
              <a:t>REPARARE – Dacă produsul este deteriorat, acesta nu va putea asigura nivelul maxim de protecţie şi de aceea va trebui reparat sau înlocuit imediat.</a:t>
            </a:r>
            <a:r>
              <a:rPr lang="fr-FR" altLang="fr-FR" sz="700" dirty="0">
                <a:solidFill>
                  <a:srgbClr val="000000"/>
                </a:solidFill>
                <a:ea typeface="Calibri" panose="020F0502020204030204" pitchFamily="34" charset="0"/>
                <a:cs typeface="Calibri" panose="020F0502020204030204" pitchFamily="34" charset="0"/>
              </a:rPr>
              <a:t> </a:t>
            </a:r>
            <a:r>
              <a:rPr lang="ro-RO" altLang="fr-FR" sz="700" dirty="0">
                <a:solidFill>
                  <a:srgbClr val="000000"/>
                </a:solidFill>
                <a:ea typeface="Calibri" panose="020F0502020204030204" pitchFamily="34" charset="0"/>
                <a:cs typeface="Calibri" panose="020F0502020204030204" pitchFamily="34" charset="0"/>
              </a:rPr>
              <a:t>Nu folosiţi niciodată un produs deteriorat. Repararea acestui produs poate fi realizată numai în atelierele unde exigenţele cu privire la acest veşmânt nu vor fi afectate.</a:t>
            </a:r>
            <a:r>
              <a:rPr lang="fr-FR" altLang="fr-FR" sz="700" dirty="0">
                <a:solidFill>
                  <a:srgbClr val="000000"/>
                </a:solidFill>
                <a:ea typeface="Calibri" panose="020F0502020204030204" pitchFamily="34" charset="0"/>
                <a:cs typeface="Calibri" panose="020F0502020204030204" pitchFamily="34" charset="0"/>
              </a:rPr>
              <a:t> </a:t>
            </a:r>
            <a:r>
              <a:rPr lang="ro-RO" altLang="fr-FR" sz="700" dirty="0">
                <a:solidFill>
                  <a:srgbClr val="000000"/>
                </a:solidFill>
                <a:ea typeface="Calibri" panose="020F0502020204030204" pitchFamily="34" charset="0"/>
                <a:cs typeface="Calibri" panose="020F0502020204030204" pitchFamily="34" charset="0"/>
              </a:rPr>
              <a:t>Dacă aveţi dubii, contactaţi producătorul menţionat mai jos, înainte de a încerca să reparaţi produsul. Pentru eliminarea adecvată a veşmântului, contactaţi prestatorul care se ocupă cu eliminarea deşeurilor. Atenţie: gradul de izolare termică poate scădea după procedurile de curăţare.</a:t>
            </a:r>
            <a:endParaRPr lang="fr-FR" altLang="fr-FR" sz="700" dirty="0">
              <a:solidFill>
                <a:srgbClr val="000000"/>
              </a:solidFill>
              <a:ea typeface="Calibri" panose="020F0502020204030204" pitchFamily="34" charset="0"/>
              <a:cs typeface="Calibri" panose="020F0502020204030204" pitchFamily="34" charset="0"/>
            </a:endParaRPr>
          </a:p>
          <a:p>
            <a:pPr algn="just" eaLnBrk="1" hangingPunct="1">
              <a:spcBef>
                <a:spcPct val="0"/>
              </a:spcBef>
              <a:buFontTx/>
              <a:buNone/>
            </a:pPr>
            <a:r>
              <a:rPr lang="ro-RO" altLang="fr-FR" sz="700" dirty="0">
                <a:solidFill>
                  <a:srgbClr val="000000"/>
                </a:solidFill>
                <a:ea typeface="Calibri" panose="020F0502020204030204" pitchFamily="34" charset="0"/>
                <a:cs typeface="Calibri" panose="020F0502020204030204" pitchFamily="34" charset="0"/>
              </a:rPr>
              <a:t>Grdul de izolare termică şi temperaturile minime de utilizare au fost determinate în combinaţie cu veşmântul standard purtat pe dedesubt (Anexa A a standardului EN 14058).</a:t>
            </a:r>
            <a:r>
              <a:rPr lang="fr-FR" altLang="fr-FR" sz="700" dirty="0">
                <a:solidFill>
                  <a:srgbClr val="000000"/>
                </a:solidFill>
                <a:ea typeface="Calibri" panose="020F0502020204030204" pitchFamily="34" charset="0"/>
                <a:cs typeface="Calibri" panose="020F0502020204030204" pitchFamily="34" charset="0"/>
              </a:rPr>
              <a:t> </a:t>
            </a:r>
            <a:r>
              <a:rPr lang="ro-RO" altLang="fr-FR" sz="700" dirty="0">
                <a:solidFill>
                  <a:srgbClr val="000000"/>
                </a:solidFill>
                <a:ea typeface="Calibri" panose="020F0502020204030204" pitchFamily="34" charset="0"/>
                <a:cs typeface="Calibri" panose="020F0502020204030204" pitchFamily="34" charset="0"/>
              </a:rPr>
              <a:t>Acestea sunt valabile numai dacă veşmântul este purtat în combinaţie cu un veşmânt de izolaţie termică cel puţin echivalent. Va trebui asigurată o protecţie adecvată atât la nivelul mâinilor, cât şi al picioarelor şi al capului. Aceste valori au fost determinate în absenţa vântului şi la o temperatură de radiaţie egală cu temperatura aerului din mediul înconjurător.</a:t>
            </a:r>
            <a:r>
              <a:rPr lang="fr-FR" altLang="fr-FR" sz="700" dirty="0">
                <a:solidFill>
                  <a:srgbClr val="000000"/>
                </a:solidFill>
                <a:ea typeface="Calibri" panose="020F0502020204030204" pitchFamily="34" charset="0"/>
                <a:cs typeface="Calibri" panose="020F0502020204030204" pitchFamily="34" charset="0"/>
              </a:rPr>
              <a:t> </a:t>
            </a:r>
            <a:r>
              <a:rPr lang="vi-VN" altLang="fr-FR" sz="700" dirty="0">
                <a:solidFill>
                  <a:srgbClr val="000000"/>
                </a:solidFill>
                <a:ea typeface="Calibri" panose="020F0502020204030204" pitchFamily="34" charset="0"/>
                <a:cs typeface="Calibri" panose="020F0502020204030204" pitchFamily="34" charset="0"/>
              </a:rPr>
              <a:t>Numărul maxim specificat al ciclurilor de curăţare nu este singurul factor ce afectează durata de viaţă a îmbrăcămintei. Durata de viaţă mai depinde şi de modul de folosire, îngrijire, depozitare, etc.</a:t>
            </a:r>
            <a:r>
              <a:rPr lang="ro-RO" altLang="fr-FR" sz="700" dirty="0">
                <a:solidFill>
                  <a:srgbClr val="000000"/>
                </a:solidFill>
                <a:ea typeface="Calibri" panose="020F0502020204030204" pitchFamily="34" charset="0"/>
                <a:cs typeface="Calibri" panose="020F0502020204030204" pitchFamily="34" charset="0"/>
              </a:rPr>
              <a:t> Marcajul CE de pe echipament indică faptul că toate specificațiile din regulamentul (UE) 2016/425 au fost respectate. Declarația de conformitate este disponibilă pe site-ul internet: vedeți **.</a:t>
            </a:r>
            <a:r>
              <a:rPr lang="fr-FR" altLang="fr-FR" sz="700" dirty="0">
                <a:solidFill>
                  <a:srgbClr val="800000"/>
                </a:solidFill>
                <a:ea typeface="Calibri" panose="020F0502020204030204" pitchFamily="34" charset="0"/>
                <a:cs typeface="Calibri" panose="020F0502020204030204" pitchFamily="34" charset="0"/>
              </a:rPr>
              <a:t> 	      </a:t>
            </a:r>
            <a:r>
              <a:rPr lang="hu-HU" altLang="fr-FR" sz="700" dirty="0">
                <a:solidFill>
                  <a:srgbClr val="800000"/>
                </a:solidFill>
                <a:ea typeface="Calibri" panose="020F0502020204030204" pitchFamily="34" charset="0"/>
                <a:cs typeface="Calibri" panose="020F0502020204030204" pitchFamily="34" charset="0"/>
              </a:rPr>
              <a:t>  </a:t>
            </a:r>
            <a:r>
              <a:rPr lang="fr-FR" altLang="fr-FR" sz="700" dirty="0">
                <a:solidFill>
                  <a:srgbClr val="800000"/>
                </a:solidFill>
                <a:ea typeface="Calibri" panose="020F0502020204030204" pitchFamily="34" charset="0"/>
                <a:cs typeface="Calibri" panose="020F0502020204030204" pitchFamily="34" charset="0"/>
              </a:rPr>
              <a:t> </a:t>
            </a:r>
            <a:r>
              <a:rPr lang="en-GB" altLang="fr-FR" sz="700" dirty="0">
                <a:solidFill>
                  <a:srgbClr val="800000"/>
                </a:solidFill>
                <a:ea typeface="Calibri" panose="020F0502020204030204" pitchFamily="34" charset="0"/>
                <a:cs typeface="Calibri" panose="020F0502020204030204" pitchFamily="34" charset="0"/>
              </a:rPr>
              <a:t>	</a:t>
            </a:r>
            <a:r>
              <a:rPr lang="fr-FR" altLang="fr-FR" sz="700" dirty="0">
                <a:solidFill>
                  <a:srgbClr val="FF0000"/>
                </a:solidFill>
                <a:ea typeface="Calibri" panose="020F0502020204030204" pitchFamily="34" charset="0"/>
                <a:cs typeface="Calibri" panose="020F0502020204030204" pitchFamily="34" charset="0"/>
              </a:rPr>
              <a:t>    </a:t>
            </a:r>
          </a:p>
        </p:txBody>
      </p:sp>
      <p:sp>
        <p:nvSpPr>
          <p:cNvPr id="5132" name="Text Box 15"/>
          <p:cNvSpPr txBox="1">
            <a:spLocks noChangeArrowheads="1"/>
          </p:cNvSpPr>
          <p:nvPr/>
        </p:nvSpPr>
        <p:spPr bwMode="auto">
          <a:xfrm>
            <a:off x="6502400" y="36513"/>
            <a:ext cx="247650" cy="1809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RO</a:t>
            </a:r>
            <a:endParaRPr lang="fr-FR" altLang="fr-FR" sz="1800"/>
          </a:p>
        </p:txBody>
      </p:sp>
      <p:sp>
        <p:nvSpPr>
          <p:cNvPr id="5133" name="ZoneTexte 2"/>
          <p:cNvSpPr txBox="1">
            <a:spLocks noChangeArrowheads="1"/>
          </p:cNvSpPr>
          <p:nvPr/>
        </p:nvSpPr>
        <p:spPr bwMode="auto">
          <a:xfrm>
            <a:off x="117475" y="8356415"/>
            <a:ext cx="6624638" cy="1512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36000" tIns="36000" rIns="36000" bIns="3600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en-US" sz="700" u="sng" dirty="0"/>
              <a:t>Materijali:</a:t>
            </a:r>
            <a:r>
              <a:rPr lang="it-IT" altLang="en-US" sz="700" dirty="0"/>
              <a:t>  Poliester obložen poliuretanom </a:t>
            </a:r>
          </a:p>
          <a:p>
            <a:r>
              <a:rPr lang="it-IT" altLang="en-US" sz="700" u="sng" dirty="0"/>
              <a:t>Ograničenja upotrebe:</a:t>
            </a:r>
            <a:r>
              <a:rPr lang="it-IT" altLang="en-US" sz="700" dirty="0"/>
              <a:t> Ovaj artikal je odelo visoke vidljivosti. Mora se uvek nositi zatvoreno i ne sme se prekrivati drugom odećom. Da bi se osigurala</a:t>
            </a:r>
            <a:endParaRPr lang="fr-FR" altLang="en-US" sz="700" dirty="0"/>
          </a:p>
          <a:p>
            <a:r>
              <a:rPr lang="it-IT" altLang="en-US" sz="700" dirty="0"/>
              <a:t>optimalna vidljivost, odelo mora da bude čisto; takođe je potrebno obaviti poređenje sa novim artiklom svake godine. Pažnja: nošenje kapuljače ograničava vidno polje i sluh. </a:t>
            </a:r>
            <a:r>
              <a:rPr lang="it-IT" altLang="en-US" sz="700" u="sng" dirty="0"/>
              <a:t>Skladištenje i transport :</a:t>
            </a:r>
            <a:r>
              <a:rPr lang="it-IT" altLang="en-US" sz="700" dirty="0"/>
              <a:t> Uvek skladištite proizvod na čistom i suvom mestu. NE skladištite ga na mestu gde bi odelo moglo da bude izloženo direktnoj sunčevoj svetlosti. Ovo odelo se mora transportovati u stanju u kojem ga proizvođač isporučuje.</a:t>
            </a:r>
            <a:r>
              <a:rPr lang="it-IT" altLang="en-US" sz="700" u="sng" dirty="0"/>
              <a:t>POPRAVKE</a:t>
            </a:r>
            <a:r>
              <a:rPr lang="it-IT" altLang="en-US" sz="700" dirty="0"/>
              <a:t> – Ako se proizvod ošteti, ne može da obezbedi maksimalni nivo zaštite i, prema tome, potrebno ga je bez odlaganja popraviti ili zameniti. Nemojte ni u kom slučaju da koristite oštećeni proizvod. Popravka ovog proizvoda je dozvoljena samo ako to neće uticati na obavljanje funkcije ovog odela. Ako postoji sumnja, obratite se proizvođaču navedenom ispod pre nego što pokušate da popravite proizvod. Obratite se svom dobavljaču usluga upravljanja otpadom radi adekvatnog odlaganja odela. Oprez: toplotna izolacija može da se smanji nakon postupaka čišćenja. Toplotna izolacija i minimalne temperature korišćenja su utvrđene u kombinaciji sa standardnim donjim vešom (Aneks A standarda EN 14058). Ove vrednosti važe samo ako se odelo nosi u kombinaciji sa odećom čija toplotna izolacija je barem ekvivalentna. Adekvatna zaštita se takođe mora obezbediti lokalno za ruke, stopala i glavu. Ove vrednosti su utvrđene u odsustvu vetra i na temperaturi zračenja koja je jednaka temperaturi okruženja. Navedeni maksimalni broj ciklusa čišćenja nije jedini faktor koji utiče na životni vek odela. Životni vek takođe zavisi od upotrebe, održavanja, uslova skladištenja itd. CE oznaka ove opreme znači da su ispunjene sve specifikacije evropske uredbe 2016/245. Izjava o usaglašenosti je dostupna na veb-sajtu: videti **.</a:t>
            </a:r>
            <a:endParaRPr lang="fr-FR" altLang="en-US" sz="700" dirty="0"/>
          </a:p>
        </p:txBody>
      </p:sp>
      <p:sp>
        <p:nvSpPr>
          <p:cNvPr id="5134" name="Text Box 11"/>
          <p:cNvSpPr txBox="1">
            <a:spLocks noChangeArrowheads="1"/>
          </p:cNvSpPr>
          <p:nvPr/>
        </p:nvSpPr>
        <p:spPr bwMode="auto">
          <a:xfrm>
            <a:off x="6499225" y="8366195"/>
            <a:ext cx="247650" cy="2143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dirty="0">
                <a:solidFill>
                  <a:srgbClr val="FFFFFF"/>
                </a:solidFill>
                <a:latin typeface="Arial Narrow" panose="020B0606020202030204" pitchFamily="34" charset="0"/>
              </a:rPr>
              <a:t>  SR</a:t>
            </a:r>
            <a:endParaRPr lang="fr-FR" altLang="fr-FR" sz="1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3"/>
          <p:cNvSpPr>
            <a:spLocks noChangeArrowheads="1"/>
          </p:cNvSpPr>
          <p:nvPr/>
        </p:nvSpPr>
        <p:spPr bwMode="auto">
          <a:xfrm>
            <a:off x="111125" y="77788"/>
            <a:ext cx="6626225" cy="14398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884238" indent="-342900">
              <a:spcBef>
                <a:spcPct val="20000"/>
              </a:spcBef>
              <a:buChar char="–"/>
              <a:defRPr sz="2800">
                <a:solidFill>
                  <a:schemeClr val="tx1"/>
                </a:solidFill>
                <a:latin typeface="Arial" panose="020B0604020202020204" pitchFamily="34" charset="0"/>
              </a:defRPr>
            </a:lvl2pPr>
            <a:lvl3pPr marL="1406525" indent="-342900">
              <a:spcBef>
                <a:spcPct val="20000"/>
              </a:spcBef>
              <a:buChar char="•"/>
              <a:defRPr sz="2400">
                <a:solidFill>
                  <a:schemeClr val="tx1"/>
                </a:solidFill>
                <a:latin typeface="Arial" panose="020B0604020202020204" pitchFamily="34" charset="0"/>
              </a:defRPr>
            </a:lvl3pPr>
            <a:lvl4pPr marL="1928813" indent="-342900">
              <a:spcBef>
                <a:spcPct val="20000"/>
              </a:spcBef>
              <a:buChar char="–"/>
              <a:defRPr sz="2000">
                <a:solidFill>
                  <a:schemeClr val="tx1"/>
                </a:solidFill>
                <a:latin typeface="Arial" panose="020B0604020202020204" pitchFamily="34" charset="0"/>
              </a:defRPr>
            </a:lvl4pPr>
            <a:lvl5pPr marL="2451100" indent="-342900">
              <a:spcBef>
                <a:spcPct val="20000"/>
              </a:spcBef>
              <a:buChar char="»"/>
              <a:defRPr sz="2000">
                <a:solidFill>
                  <a:schemeClr val="tx1"/>
                </a:solidFill>
                <a:latin typeface="Arial" panose="020B0604020202020204" pitchFamily="34" charset="0"/>
              </a:defRPr>
            </a:lvl5pPr>
            <a:lvl6pPr marL="2908300" indent="-342900" eaLnBrk="0" fontAlgn="base" hangingPunct="0">
              <a:spcBef>
                <a:spcPct val="20000"/>
              </a:spcBef>
              <a:spcAft>
                <a:spcPct val="0"/>
              </a:spcAft>
              <a:buChar char="»"/>
              <a:defRPr sz="2000">
                <a:solidFill>
                  <a:schemeClr val="tx1"/>
                </a:solidFill>
                <a:latin typeface="Arial" panose="020B0604020202020204" pitchFamily="34" charset="0"/>
              </a:defRPr>
            </a:lvl6pPr>
            <a:lvl7pPr marL="3365500" indent="-342900" eaLnBrk="0" fontAlgn="base" hangingPunct="0">
              <a:spcBef>
                <a:spcPct val="20000"/>
              </a:spcBef>
              <a:spcAft>
                <a:spcPct val="0"/>
              </a:spcAft>
              <a:buChar char="»"/>
              <a:defRPr sz="2000">
                <a:solidFill>
                  <a:schemeClr val="tx1"/>
                </a:solidFill>
                <a:latin typeface="Arial" panose="020B0604020202020204" pitchFamily="34" charset="0"/>
              </a:defRPr>
            </a:lvl7pPr>
            <a:lvl8pPr marL="3822700" indent="-342900" eaLnBrk="0" fontAlgn="base" hangingPunct="0">
              <a:spcBef>
                <a:spcPct val="20000"/>
              </a:spcBef>
              <a:spcAft>
                <a:spcPct val="0"/>
              </a:spcAft>
              <a:buChar char="»"/>
              <a:defRPr sz="2000">
                <a:solidFill>
                  <a:schemeClr val="tx1"/>
                </a:solidFill>
                <a:latin typeface="Arial" panose="020B0604020202020204" pitchFamily="34" charset="0"/>
              </a:defRPr>
            </a:lvl8pPr>
            <a:lvl9pPr marL="4279900" indent="-342900" eaLnBrk="0" fontAlgn="base" hangingPunct="0">
              <a:spcBef>
                <a:spcPct val="20000"/>
              </a:spcBef>
              <a:spcAft>
                <a:spcPct val="0"/>
              </a:spcAft>
              <a:buChar char="»"/>
              <a:defRPr sz="2000">
                <a:solidFill>
                  <a:schemeClr val="tx1"/>
                </a:solidFill>
                <a:latin typeface="Arial" panose="020B0604020202020204" pitchFamily="34" charset="0"/>
              </a:defRPr>
            </a:lvl9pPr>
          </a:lstStyle>
          <a:p>
            <a:pPr>
              <a:buFontTx/>
              <a:buNone/>
            </a:pPr>
            <a:r>
              <a:rPr lang="tr-TR" altLang="fr-FR" sz="700" u="sng" dirty="0"/>
              <a:t>Malzemeler: </a:t>
            </a:r>
            <a:r>
              <a:rPr lang="fr-FR" altLang="en-US" sz="700" dirty="0"/>
              <a:t>PU </a:t>
            </a:r>
            <a:r>
              <a:rPr lang="fr-FR" altLang="en-US" sz="700" dirty="0" err="1"/>
              <a:t>kaplı</a:t>
            </a:r>
            <a:r>
              <a:rPr lang="fr-FR" altLang="en-US" sz="700" dirty="0"/>
              <a:t> polyester</a:t>
            </a:r>
            <a:endParaRPr lang="fr-FR" altLang="fr-FR" sz="700" u="sng" dirty="0"/>
          </a:p>
          <a:p>
            <a:pPr>
              <a:buFontTx/>
              <a:buNone/>
            </a:pPr>
            <a:r>
              <a:rPr lang="tr-TR" altLang="fr-FR" sz="700" u="sng" dirty="0"/>
              <a:t>Kullanım sınırları: </a:t>
            </a:r>
            <a:r>
              <a:rPr lang="tr-TR" altLang="fr-FR" sz="700" dirty="0"/>
              <a:t>Bu giysi, yüksek görünürlük giysisidir. Her zaman sıkı ve diğer giysiler tarafından örtülmeyecek bir biçimde giyiniz. Uygun seviyede bir </a:t>
            </a:r>
            <a:endParaRPr lang="fr-FR" altLang="fr-FR" sz="700" dirty="0"/>
          </a:p>
          <a:p>
            <a:pPr>
              <a:buFontTx/>
              <a:buNone/>
            </a:pPr>
            <a:r>
              <a:rPr lang="tr-TR" altLang="fr-FR" sz="700" dirty="0"/>
              <a:t>görünürlük için giysinin temiz olması ve her sene yeni bir giysiyle karşılaştırılması gerekir. Dikkat, kapüşon takmak görüş ve işitme sahasını daraltır. </a:t>
            </a:r>
            <a:r>
              <a:rPr lang="tr-TR" altLang="fr-FR" sz="700" u="sng" dirty="0"/>
              <a:t>Depolama ve nakliye</a:t>
            </a:r>
            <a:r>
              <a:rPr lang="tr-TR" altLang="fr-FR" sz="700" dirty="0"/>
              <a:t>: Her zaman temiz ve kuru bir yerde saklayınız. Giysinin doğrudan güneş ışınlarına maruz kalacağı bir yerde SAKLAMAYINIZ. Bu giysi, imalatçı tarafından temin edildiği şekilde nakliye edilmelidir. </a:t>
            </a:r>
            <a:r>
              <a:rPr lang="tr-TR" altLang="fr-FR" sz="700" u="sng" dirty="0"/>
              <a:t>ONARIM</a:t>
            </a:r>
            <a:r>
              <a:rPr lang="tr-TR" altLang="fr-FR" sz="700" dirty="0"/>
              <a:t> - Eğer ürün hasar görmüşse maksimum koruma özelliğini kaybeder ve derhal onarılması veya değiştirilmesi gerekir. Hasar görmüş ürünleri asla kullanmayınız. Onarım, sadece ürünün özelliklerinin değişmeyeceği durumlarda yapılabilir. Şüphe duyduğunuz takdirde, ürünü onarmaya çalışmadan önce aşağıdaki imalatçıyla iletişime geçiniz. Giysinin nasıl atılması gerektiği konusunda atık toplama hizmeti aldığınız kuruma danışınız. Belirtilen azami temizleme döngüsü sayısı giysinin ömrünü belirleyen tek etmen değildir. Ürünün ömrü kullanımına, bakımına, depolanma koşullarına vs. de bağlıdır. Dikkat: Termal yalıtım temizleme işleminden sonra azalabilir. Termal yalıtım ve asgari kullanım sıcaklıkları standart iç giysilerle beraber tespit edilmiştir (EN 14058 Ek A). Sadece en azından eşdeğer olan bir termal yalıtım giysisiyle birlikte giyildiğinde geçerlidirler. Eller, ayaklar ve baş için de uygun korunma sağlanmalıdır. Bu değerler rüzgârsız ve ışınım sıcaklığının ortam havasına eşit olduğu koşullar için geçerlidir.</a:t>
            </a:r>
            <a:r>
              <a:rPr lang="fr-FR" altLang="fr-FR" sz="700" dirty="0"/>
              <a:t> </a:t>
            </a:r>
            <a:r>
              <a:rPr lang="it-IT" altLang="en-US" sz="700" dirty="0"/>
              <a:t>Bu ekipmandaki CE işareti, 2016/245 sayılı Avrupa yönetmeliğinin tüm gereklerini karşıladığı anlamına gelmektedir. Uygunluk beyanı web sitesinde mevcuttur: bakınız **.</a:t>
            </a:r>
            <a:endParaRPr lang="fr-FR" altLang="en-US" sz="700" dirty="0"/>
          </a:p>
          <a:p>
            <a:pPr>
              <a:buFontTx/>
              <a:buNone/>
            </a:pPr>
            <a:endParaRPr lang="fr-FR" altLang="fr-FR" sz="800" dirty="0"/>
          </a:p>
          <a:p>
            <a:pPr algn="just" eaLnBrk="1" hangingPunct="1">
              <a:spcBef>
                <a:spcPct val="0"/>
              </a:spcBef>
              <a:buFontTx/>
              <a:buNone/>
            </a:pPr>
            <a:r>
              <a:rPr lang="fr-FR" altLang="fr-FR" sz="700" dirty="0">
                <a:solidFill>
                  <a:srgbClr val="800000"/>
                </a:solidFill>
                <a:ea typeface="Calibri" panose="020F0502020204030204" pitchFamily="34" charset="0"/>
                <a:cs typeface="Times New Roman" panose="02020603050405020304" pitchFamily="18" charset="0"/>
              </a:rPr>
              <a:t>	      </a:t>
            </a:r>
            <a:r>
              <a:rPr lang="hu-HU" altLang="fr-FR" sz="700" dirty="0">
                <a:solidFill>
                  <a:srgbClr val="800000"/>
                </a:solidFill>
                <a:ea typeface="Calibri" panose="020F0502020204030204" pitchFamily="34" charset="0"/>
                <a:cs typeface="Times New Roman" panose="02020603050405020304" pitchFamily="18" charset="0"/>
              </a:rPr>
              <a:t>  </a:t>
            </a:r>
            <a:r>
              <a:rPr lang="fr-FR" altLang="fr-FR" sz="700" dirty="0">
                <a:solidFill>
                  <a:srgbClr val="800000"/>
                </a:solidFill>
                <a:ea typeface="Calibri" panose="020F0502020204030204" pitchFamily="34" charset="0"/>
                <a:cs typeface="Times New Roman" panose="02020603050405020304" pitchFamily="18" charset="0"/>
              </a:rPr>
              <a:t> </a:t>
            </a:r>
            <a:r>
              <a:rPr lang="en-GB" altLang="fr-FR" sz="700" dirty="0">
                <a:solidFill>
                  <a:srgbClr val="800000"/>
                </a:solidFill>
                <a:ea typeface="Calibri" panose="020F0502020204030204" pitchFamily="34" charset="0"/>
                <a:cs typeface="Times New Roman" panose="02020603050405020304" pitchFamily="18" charset="0"/>
              </a:rPr>
              <a:t>	</a:t>
            </a:r>
            <a:r>
              <a:rPr lang="fr-FR" altLang="fr-FR" sz="700" dirty="0">
                <a:solidFill>
                  <a:srgbClr val="FF0000"/>
                </a:solidFill>
                <a:ea typeface="Calibri" panose="020F0502020204030204" pitchFamily="34" charset="0"/>
                <a:cs typeface="Times New Roman" panose="02020603050405020304" pitchFamily="18" charset="0"/>
              </a:rPr>
              <a:t>    </a:t>
            </a:r>
          </a:p>
        </p:txBody>
      </p:sp>
      <p:sp>
        <p:nvSpPr>
          <p:cNvPr id="6147" name="Text Box 14"/>
          <p:cNvSpPr txBox="1">
            <a:spLocks noChangeArrowheads="1"/>
          </p:cNvSpPr>
          <p:nvPr/>
        </p:nvSpPr>
        <p:spPr bwMode="auto">
          <a:xfrm>
            <a:off x="6489700" y="87313"/>
            <a:ext cx="247650" cy="2143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TR</a:t>
            </a:r>
            <a:endParaRPr lang="fr-FR" altLang="fr-FR" sz="1800"/>
          </a:p>
        </p:txBody>
      </p:sp>
      <p:sp>
        <p:nvSpPr>
          <p:cNvPr id="6148" name="Rectangle 13"/>
          <p:cNvSpPr>
            <a:spLocks noChangeArrowheads="1"/>
          </p:cNvSpPr>
          <p:nvPr/>
        </p:nvSpPr>
        <p:spPr bwMode="auto">
          <a:xfrm>
            <a:off x="115888" y="1511300"/>
            <a:ext cx="6626225" cy="181451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ru-RU" altLang="fr-FR" sz="700" u="sng" dirty="0">
                <a:solidFill>
                  <a:srgbClr val="000000"/>
                </a:solidFill>
                <a:ea typeface="Calibri" panose="020F0502020204030204" pitchFamily="34" charset="0"/>
                <a:cs typeface="Times New Roman" panose="02020603050405020304" pitchFamily="18" charset="0"/>
              </a:rPr>
              <a:t>Материалы</a:t>
            </a:r>
            <a:r>
              <a:rPr lang="fr-FR" altLang="fr-FR" sz="700" u="sng" dirty="0">
                <a:solidFill>
                  <a:srgbClr val="000000"/>
                </a:solidFill>
                <a:ea typeface="Calibri" panose="020F0502020204030204" pitchFamily="34" charset="0"/>
                <a:cs typeface="Times New Roman" panose="02020603050405020304" pitchFamily="18" charset="0"/>
              </a:rPr>
              <a:t>: </a:t>
            </a:r>
            <a:r>
              <a:rPr lang="ru-RU" altLang="fr-FR" sz="700" dirty="0">
                <a:ea typeface="Calibri" panose="020F0502020204030204" pitchFamily="34" charset="0"/>
                <a:cs typeface="Times New Roman" panose="02020603050405020304" pitchFamily="18" charset="0"/>
              </a:rPr>
              <a:t>Полиэстер с полиуретановым покрытием,</a:t>
            </a:r>
            <a:endParaRPr lang="fr-FR" altLang="fr-FR" sz="700" dirty="0">
              <a:ea typeface="Calibri" panose="020F0502020204030204" pitchFamily="34" charset="0"/>
              <a:cs typeface="Times New Roman" panose="02020603050405020304" pitchFamily="18" charset="0"/>
            </a:endParaRPr>
          </a:p>
          <a:p>
            <a:pPr algn="just" eaLnBrk="1" hangingPunct="1">
              <a:spcBef>
                <a:spcPct val="0"/>
              </a:spcBef>
              <a:buFontTx/>
              <a:buNone/>
            </a:pPr>
            <a:r>
              <a:rPr lang="ru-RU" altLang="fr-FR" sz="700" u="sng" dirty="0">
                <a:solidFill>
                  <a:srgbClr val="000000"/>
                </a:solidFill>
                <a:ea typeface="Calibri" panose="020F0502020204030204" pitchFamily="34" charset="0"/>
                <a:cs typeface="Times New Roman" panose="02020603050405020304" pitchFamily="18" charset="0"/>
              </a:rPr>
              <a:t>Нормы использования</a:t>
            </a:r>
            <a:r>
              <a:rPr lang="fr-FR" altLang="fr-FR" sz="700" u="sng" dirty="0">
                <a:solidFill>
                  <a:srgbClr val="000000"/>
                </a:solidFill>
                <a:ea typeface="Calibri" panose="020F0502020204030204" pitchFamily="34" charset="0"/>
                <a:cs typeface="Times New Roman" panose="02020603050405020304" pitchFamily="18" charset="0"/>
              </a:rPr>
              <a:t>:</a:t>
            </a:r>
            <a:r>
              <a:rPr lang="fr-FR" altLang="fr-FR" sz="700" dirty="0">
                <a:solidFill>
                  <a:srgbClr val="000000"/>
                </a:solidFill>
                <a:ea typeface="Calibri" panose="020F0502020204030204" pitchFamily="34" charset="0"/>
                <a:cs typeface="Times New Roman" panose="02020603050405020304" pitchFamily="18" charset="0"/>
              </a:rPr>
              <a:t> </a:t>
            </a:r>
            <a:r>
              <a:rPr lang="ru-RU" altLang="fr-FR" sz="700" dirty="0">
                <a:solidFill>
                  <a:srgbClr val="000000"/>
                </a:solidFill>
                <a:ea typeface="Calibri" panose="020F0502020204030204" pitchFamily="34" charset="0"/>
                <a:cs typeface="Times New Roman" panose="02020603050405020304" pitchFamily="18" charset="0"/>
              </a:rPr>
              <a:t>Данная одежда</a:t>
            </a:r>
            <a:r>
              <a:rPr lang="fr-FR" altLang="fr-FR" sz="700" dirty="0">
                <a:solidFill>
                  <a:srgbClr val="000000"/>
                </a:solidFill>
                <a:ea typeface="Calibri" panose="020F0502020204030204" pitchFamily="34" charset="0"/>
                <a:cs typeface="Times New Roman" panose="02020603050405020304" pitchFamily="18" charset="0"/>
              </a:rPr>
              <a:t> – </a:t>
            </a:r>
            <a:r>
              <a:rPr lang="ru-RU" altLang="fr-FR" sz="700" dirty="0">
                <a:solidFill>
                  <a:srgbClr val="000000"/>
                </a:solidFill>
                <a:ea typeface="Calibri" panose="020F0502020204030204" pitchFamily="34" charset="0"/>
                <a:cs typeface="Times New Roman" panose="02020603050405020304" pitchFamily="18" charset="0"/>
              </a:rPr>
              <a:t>это специальная одежда повышенной видимости</a:t>
            </a:r>
            <a:r>
              <a:rPr lang="fr-FR" altLang="fr-FR" sz="700" dirty="0">
                <a:solidFill>
                  <a:srgbClr val="000000"/>
                </a:solidFill>
                <a:ea typeface="Calibri" panose="020F0502020204030204" pitchFamily="34" charset="0"/>
                <a:cs typeface="Times New Roman" panose="02020603050405020304" pitchFamily="18" charset="0"/>
              </a:rPr>
              <a:t>. </a:t>
            </a:r>
            <a:r>
              <a:rPr lang="ru-RU" altLang="fr-FR" sz="700" dirty="0">
                <a:solidFill>
                  <a:srgbClr val="000000"/>
                </a:solidFill>
                <a:ea typeface="Calibri" panose="020F0502020204030204" pitchFamily="34" charset="0"/>
                <a:cs typeface="Times New Roman" panose="02020603050405020304" pitchFamily="18" charset="0"/>
              </a:rPr>
              <a:t>Она носится всегда застёгнутой и поверх неё не </a:t>
            </a:r>
            <a:endParaRPr lang="fr-FR" altLang="fr-FR" sz="700" dirty="0">
              <a:solidFill>
                <a:srgbClr val="000000"/>
              </a:solidFill>
              <a:ea typeface="Calibri" panose="020F0502020204030204" pitchFamily="34" charset="0"/>
              <a:cs typeface="Times New Roman" panose="02020603050405020304" pitchFamily="18" charset="0"/>
            </a:endParaRPr>
          </a:p>
          <a:p>
            <a:pPr algn="just" eaLnBrk="1" hangingPunct="1">
              <a:spcBef>
                <a:spcPct val="0"/>
              </a:spcBef>
              <a:buFontTx/>
              <a:buNone/>
            </a:pPr>
            <a:r>
              <a:rPr lang="ru-RU" altLang="fr-FR" sz="700" dirty="0">
                <a:solidFill>
                  <a:srgbClr val="000000"/>
                </a:solidFill>
                <a:ea typeface="Calibri" panose="020F0502020204030204" pitchFamily="34" charset="0"/>
                <a:cs typeface="Times New Roman" panose="02020603050405020304" pitchFamily="18" charset="0"/>
              </a:rPr>
              <a:t>одеваются другие одежды. Чтобы обеспечить оптимальную видимость, спецодежда должна быть чистой, а также каждый год подвергаться сравнению с новым изделием. Будте осторожны, если вы надеваете капюшон, ваши видимость и слышимость уменьшаются. </a:t>
            </a:r>
            <a:r>
              <a:rPr lang="ru-RU" altLang="fr-FR" sz="700" u="sng" dirty="0">
                <a:solidFill>
                  <a:srgbClr val="000000"/>
                </a:solidFill>
                <a:ea typeface="Calibri" panose="020F0502020204030204" pitchFamily="34" charset="0"/>
                <a:cs typeface="Times New Roman" panose="02020603050405020304" pitchFamily="18" charset="0"/>
              </a:rPr>
              <a:t>Хранение и транспортировка:</a:t>
            </a:r>
            <a:r>
              <a:rPr lang="ru-RU" altLang="fr-FR" sz="700" dirty="0">
                <a:solidFill>
                  <a:srgbClr val="000000"/>
                </a:solidFill>
                <a:ea typeface="Calibri" panose="020F0502020204030204" pitchFamily="34" charset="0"/>
                <a:cs typeface="Times New Roman" panose="02020603050405020304" pitchFamily="18" charset="0"/>
              </a:rPr>
              <a:t> Всегда хранить в сухом и чистом месте. НЕ оставлять одежду в местах, где она не будет защищена от прямого солнечного света. Данная одежда должна транспортироваться в том же виде, в котором она была доставлена от изготовителя. </a:t>
            </a:r>
            <a:r>
              <a:rPr lang="ru-RU" altLang="fr-FR" sz="700" u="sng" dirty="0">
                <a:solidFill>
                  <a:srgbClr val="000000"/>
                </a:solidFill>
                <a:ea typeface="Calibri" panose="020F0502020204030204" pitchFamily="34" charset="0"/>
                <a:cs typeface="Times New Roman" panose="02020603050405020304" pitchFamily="18" charset="0"/>
              </a:rPr>
              <a:t>РЕМОНТ</a:t>
            </a:r>
            <a:r>
              <a:rPr lang="ru-RU" altLang="fr-FR" sz="700" dirty="0">
                <a:solidFill>
                  <a:srgbClr val="000000"/>
                </a:solidFill>
                <a:ea typeface="Calibri" panose="020F0502020204030204" pitchFamily="34" charset="0"/>
                <a:cs typeface="Times New Roman" panose="02020603050405020304" pitchFamily="18" charset="0"/>
              </a:rPr>
              <a:t> – Если изделие повреждено, оно не сможет обеспечить максимальный уровень защиты, и поэтому оно дожно быть незамедлительно заменено или отремонтировано. Никогда не использовать повреждённое изделие</a:t>
            </a:r>
            <a:r>
              <a:rPr lang="fr-FR" altLang="fr-FR" sz="700" dirty="0">
                <a:solidFill>
                  <a:srgbClr val="000000"/>
                </a:solidFill>
                <a:ea typeface="Calibri" panose="020F0502020204030204" pitchFamily="34" charset="0"/>
                <a:cs typeface="Times New Roman" panose="02020603050405020304" pitchFamily="18" charset="0"/>
              </a:rPr>
              <a:t>. </a:t>
            </a:r>
            <a:r>
              <a:rPr lang="ru-RU" altLang="fr-FR" sz="700" dirty="0">
                <a:solidFill>
                  <a:srgbClr val="000000"/>
                </a:solidFill>
                <a:ea typeface="Calibri" panose="020F0502020204030204" pitchFamily="34" charset="0"/>
                <a:cs typeface="Times New Roman" panose="02020603050405020304" pitchFamily="18" charset="0"/>
              </a:rPr>
              <a:t>Ремонт данного изделия допускается только в том случае, если он не затрагивает определённые характеристики данной одежды. Если вы сомневаетесь, свяжитесь с изготовителем по указанным ниже координатам, прежде чем пытаться отремонтировать изделие. Свяжитесь с учереждением, занимающимся отходами, чтобы правильно выбросить спецодежду. Осторожно: теплоизоляция может уменьшиться после чистки. Термоизоляция и минимальные температуры использования одежды были определены при наличии стандартного нижнего белья (Приложение </a:t>
            </a:r>
            <a:r>
              <a:rPr lang="fr-FR" altLang="fr-FR" sz="700" dirty="0">
                <a:solidFill>
                  <a:srgbClr val="000000"/>
                </a:solidFill>
                <a:ea typeface="Calibri" panose="020F0502020204030204" pitchFamily="34" charset="0"/>
                <a:cs typeface="Times New Roman" panose="02020603050405020304" pitchFamily="18" charset="0"/>
              </a:rPr>
              <a:t>A</a:t>
            </a:r>
            <a:r>
              <a:rPr lang="ru-RU" altLang="fr-FR" sz="700" dirty="0">
                <a:solidFill>
                  <a:srgbClr val="000000"/>
                </a:solidFill>
                <a:ea typeface="Calibri" panose="020F0502020204030204" pitchFamily="34" charset="0"/>
                <a:cs typeface="Times New Roman" panose="02020603050405020304" pitchFamily="18" charset="0"/>
              </a:rPr>
              <a:t> к европейскому стандарту </a:t>
            </a:r>
            <a:r>
              <a:rPr lang="fr-FR" altLang="fr-FR" sz="700" dirty="0">
                <a:solidFill>
                  <a:srgbClr val="000000"/>
                </a:solidFill>
                <a:ea typeface="Calibri" panose="020F0502020204030204" pitchFamily="34" charset="0"/>
                <a:cs typeface="Times New Roman" panose="02020603050405020304" pitchFamily="18" charset="0"/>
              </a:rPr>
              <a:t>EN</a:t>
            </a:r>
            <a:r>
              <a:rPr lang="ru-RU" altLang="fr-FR" sz="700" dirty="0">
                <a:solidFill>
                  <a:srgbClr val="000000"/>
                </a:solidFill>
                <a:ea typeface="Calibri" panose="020F0502020204030204" pitchFamily="34" charset="0"/>
                <a:cs typeface="Times New Roman" panose="02020603050405020304" pitchFamily="18" charset="0"/>
              </a:rPr>
              <a:t> 14058). Они действительны только в том случае, если спецодежда носится вместе с равноценной одеждой, сохраняющей тепло. Соответствующая защита должна быть обеспечена для рук, ног и головы. Данные показатели были определены при отсутствии ветра и при температуре излучения равной комнатной температуре. Указанное максимальное количество чисток не является единственным фактором, влияющим на срок службы изделия. Срок службы также зависит от характера использования, ухода, хранения и т.д.</a:t>
            </a:r>
            <a:r>
              <a:rPr lang="fr-FR" altLang="fr-FR" sz="700" dirty="0">
                <a:solidFill>
                  <a:srgbClr val="000000"/>
                </a:solidFill>
                <a:ea typeface="Calibri" panose="020F0502020204030204" pitchFamily="34" charset="0"/>
                <a:cs typeface="Times New Roman" panose="02020603050405020304" pitchFamily="18" charset="0"/>
              </a:rPr>
              <a:t> </a:t>
            </a:r>
            <a:r>
              <a:rPr lang="ru-RU" altLang="fr-FR" sz="700" dirty="0">
                <a:solidFill>
                  <a:srgbClr val="000000"/>
                </a:solidFill>
                <a:ea typeface="Calibri" panose="020F0502020204030204" pitchFamily="34" charset="0"/>
                <a:cs typeface="Times New Roman" panose="02020603050405020304" pitchFamily="18" charset="0"/>
              </a:rPr>
              <a:t>Маркировка СЕ, присутствующая на данном снаряжении, означает, что при его изготовления были соблюдены все требования европейского регламента 2016/245. </a:t>
            </a:r>
            <a:r>
              <a:rPr lang="ru-RU" altLang="fr-FR" sz="700" dirty="0">
                <a:ea typeface="Calibri" panose="020F0502020204030204" pitchFamily="34" charset="0"/>
                <a:cs typeface="Times New Roman" panose="02020603050405020304" pitchFamily="18" charset="0"/>
              </a:rPr>
              <a:t>Декларация соответствия доступна на сайте: см. **.</a:t>
            </a:r>
            <a:r>
              <a:rPr lang="fr-FR" altLang="fr-FR" sz="700" dirty="0">
                <a:ea typeface="Calibri" panose="020F0502020204030204" pitchFamily="34" charset="0"/>
                <a:cs typeface="Times New Roman" panose="02020603050405020304" pitchFamily="18" charset="0"/>
              </a:rPr>
              <a:t> </a:t>
            </a:r>
            <a:r>
              <a:rPr lang="fr-FR" altLang="fr-FR" sz="700" dirty="0">
                <a:solidFill>
                  <a:srgbClr val="800000"/>
                </a:solidFill>
                <a:ea typeface="Calibri" panose="020F0502020204030204" pitchFamily="34" charset="0"/>
                <a:cs typeface="Times New Roman" panose="02020603050405020304" pitchFamily="18" charset="0"/>
              </a:rPr>
              <a:t>	</a:t>
            </a:r>
            <a:endParaRPr lang="ru-RU" altLang="fr-FR" sz="700" dirty="0">
              <a:solidFill>
                <a:srgbClr val="000000"/>
              </a:solidFill>
              <a:ea typeface="Calibri" panose="020F0502020204030204" pitchFamily="34" charset="0"/>
              <a:cs typeface="Times New Roman" panose="02020603050405020304" pitchFamily="18" charset="0"/>
            </a:endParaRPr>
          </a:p>
          <a:p>
            <a:pPr algn="just" eaLnBrk="1" hangingPunct="1">
              <a:spcBef>
                <a:spcPct val="0"/>
              </a:spcBef>
              <a:buFontTx/>
              <a:buNone/>
            </a:pPr>
            <a:r>
              <a:rPr lang="fr-FR" altLang="fr-FR" sz="700" dirty="0">
                <a:solidFill>
                  <a:srgbClr val="800000"/>
                </a:solidFill>
                <a:ea typeface="Calibri" panose="020F0502020204030204" pitchFamily="34" charset="0"/>
                <a:cs typeface="Times New Roman" panose="02020603050405020304" pitchFamily="18" charset="0"/>
              </a:rPr>
              <a:t>      </a:t>
            </a:r>
            <a:r>
              <a:rPr lang="hu-HU" altLang="fr-FR" sz="700" dirty="0">
                <a:solidFill>
                  <a:srgbClr val="800000"/>
                </a:solidFill>
                <a:ea typeface="Calibri" panose="020F0502020204030204" pitchFamily="34" charset="0"/>
                <a:cs typeface="Times New Roman" panose="02020603050405020304" pitchFamily="18" charset="0"/>
              </a:rPr>
              <a:t>  </a:t>
            </a:r>
            <a:r>
              <a:rPr lang="fr-FR" altLang="fr-FR" sz="700" dirty="0">
                <a:solidFill>
                  <a:srgbClr val="800000"/>
                </a:solidFill>
                <a:ea typeface="Calibri" panose="020F0502020204030204" pitchFamily="34" charset="0"/>
                <a:cs typeface="Times New Roman" panose="02020603050405020304" pitchFamily="18" charset="0"/>
              </a:rPr>
              <a:t> </a:t>
            </a:r>
            <a:r>
              <a:rPr lang="en-GB" altLang="fr-FR" sz="700" dirty="0">
                <a:solidFill>
                  <a:srgbClr val="800000"/>
                </a:solidFill>
                <a:ea typeface="Calibri" panose="020F0502020204030204" pitchFamily="34" charset="0"/>
                <a:cs typeface="Times New Roman" panose="02020603050405020304" pitchFamily="18" charset="0"/>
              </a:rPr>
              <a:t>	</a:t>
            </a:r>
            <a:r>
              <a:rPr lang="fr-FR" altLang="fr-FR" sz="700" dirty="0">
                <a:solidFill>
                  <a:srgbClr val="FF0000"/>
                </a:solidFill>
                <a:ea typeface="Calibri" panose="020F0502020204030204" pitchFamily="34" charset="0"/>
                <a:cs typeface="Times New Roman" panose="02020603050405020304" pitchFamily="18" charset="0"/>
              </a:rPr>
              <a:t>    </a:t>
            </a:r>
          </a:p>
        </p:txBody>
      </p:sp>
      <p:sp>
        <p:nvSpPr>
          <p:cNvPr id="6149" name="Text Box 14"/>
          <p:cNvSpPr txBox="1">
            <a:spLocks noChangeArrowheads="1"/>
          </p:cNvSpPr>
          <p:nvPr/>
        </p:nvSpPr>
        <p:spPr bwMode="auto">
          <a:xfrm>
            <a:off x="6492875" y="1501775"/>
            <a:ext cx="247650" cy="2143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RU</a:t>
            </a:r>
            <a:endParaRPr lang="fr-FR" altLang="fr-FR" sz="1800"/>
          </a:p>
        </p:txBody>
      </p:sp>
      <p:sp>
        <p:nvSpPr>
          <p:cNvPr id="6150" name="ZoneTexte 1"/>
          <p:cNvSpPr txBox="1">
            <a:spLocks noChangeArrowheads="1"/>
          </p:cNvSpPr>
          <p:nvPr/>
        </p:nvSpPr>
        <p:spPr bwMode="auto">
          <a:xfrm>
            <a:off x="115888" y="3335338"/>
            <a:ext cx="6624637" cy="16376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54000" tIns="10800" rIns="54000" bIns="1080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hr-HR" altLang="en-US" sz="700" u="sng" dirty="0"/>
              <a:t>Materijali:</a:t>
            </a:r>
            <a:r>
              <a:rPr lang="hr-HR" altLang="en-US" sz="700" dirty="0"/>
              <a:t> Poliester s premazom PU u kombinaciji fluorescentno žute i modre boje </a:t>
            </a:r>
            <a:endParaRPr lang="fr-FR" altLang="en-US" sz="700" dirty="0"/>
          </a:p>
          <a:p>
            <a:r>
              <a:rPr lang="hr-HR" altLang="en-US" sz="700" u="sng" dirty="0"/>
              <a:t>Ograničenjima u pogledu uporabe:</a:t>
            </a:r>
            <a:r>
              <a:rPr lang="hr-HR" altLang="en-US" sz="700" dirty="0"/>
              <a:t> Ovaj je odjevni predmet uočljiv s velike udaljenosti. Uvijek se mora nositi zakopčan i ne smije biti prekriven drugom odjećom. </a:t>
            </a:r>
            <a:endParaRPr lang="fr-FR" altLang="en-US" sz="700" dirty="0"/>
          </a:p>
          <a:p>
            <a:r>
              <a:rPr lang="hr-HR" altLang="en-US" sz="700" dirty="0"/>
              <a:t>Kako bi se osigurala</a:t>
            </a:r>
            <a:endParaRPr lang="fr-FR" altLang="en-US" sz="700" dirty="0"/>
          </a:p>
          <a:p>
            <a:r>
              <a:rPr lang="hr-HR" altLang="en-US" sz="700" dirty="0"/>
              <a:t>optimalna vidljivost, odjevni predmet mora biti čist i svake se godine mora usporediti s takvim novim odjevnim predmetom. Budite oprezni kad nosite kapuljaču jer se u tim situacijama smanjuje vidno i slušno polje. </a:t>
            </a:r>
            <a:r>
              <a:rPr lang="hr-HR" altLang="en-US" sz="700" u="sng" dirty="0"/>
              <a:t>Skladištenje i prijevoz:</a:t>
            </a:r>
            <a:r>
              <a:rPr lang="hr-HR" altLang="en-US" sz="700" dirty="0"/>
              <a:t> Uvijek čuvati uvijek na čistom i suhom mjestu. NE skladištiti na mjestu gdje bi odjeća mogla biti izložena izravnom sunčevom svjetlu. Ovaj se odjevni predmet mora prevoziti u pakiranju u kojem ga je isporučio proizvođač.</a:t>
            </a:r>
            <a:r>
              <a:rPr lang="hr-HR" altLang="en-US" sz="700" u="sng" dirty="0"/>
              <a:t>POPRAVCI</a:t>
            </a:r>
            <a:r>
              <a:rPr lang="hr-HR" altLang="en-US" sz="700" dirty="0"/>
              <a:t> – Ako se proizvod ošteti, neće više moći pružiti maksimalnu razinu zaštite i stoga ga treba odmah popraviti ili zamijeniti. Nikada nemojte upotrebljavati oštećeni proizvod. Popravak ovog proizvoda dozvoljen je pod uvjetom da to ne utječe na uvjete koje taj odjevni predmet mora ispunjavati. U slučaju nedoumice obratite se proizvođaču prije nego što pokušate popraviti proizvod. Obratite se pružatelju usluga odvoza otpada kako biste pravilno odložili ovaj odjevni predmet. Oprez: toplinska izolacija može se smanjiti nakon postupka čišćenja. Toplinska izolacija i minimalne radne temperature određene su u kombinaciji sa standardnom pododjećom (Dodatak A norme EN 14058). Te su vrijednosti valjane samo ako se odjevni predmet nosi u kombinaciji s odjećom za toplinsku izolaciju koja je barem jednako djelotvorna. Osim toga, potrebno je posebno osigurati zaštitu ruku, stopala i glave. Ove su vrijednosti utvrđene u uvjetima bez vjetra i pri temperaturi zračenja koja je jednaka temperaturi okolnog zraka. Navedeni maksimalni broj ciklusa čišćenja nije jedini čimbenik povezan s vijekom trajanja ovog odjevnog predmeta. Njegov vijek trajanja također ovisi o uporabi, održavanju, uvjetima skladištenja itd. Oznaka CE na ovom proizvodu znači da su ispunjene sve odredbe Uredbe (EU) 2016/425. Izjava o sukladnosti dostupna je na internetskoj stranici: vidi **.</a:t>
            </a:r>
            <a:endParaRPr lang="fr-FR" altLang="en-US" sz="700" dirty="0"/>
          </a:p>
        </p:txBody>
      </p:sp>
      <p:sp>
        <p:nvSpPr>
          <p:cNvPr id="6151" name="Text Box 14"/>
          <p:cNvSpPr txBox="1">
            <a:spLocks noChangeArrowheads="1"/>
          </p:cNvSpPr>
          <p:nvPr/>
        </p:nvSpPr>
        <p:spPr bwMode="auto">
          <a:xfrm>
            <a:off x="6489700" y="3330575"/>
            <a:ext cx="247650" cy="2143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HR</a:t>
            </a:r>
            <a:endParaRPr lang="fr-FR" altLang="fr-FR" sz="1800"/>
          </a:p>
        </p:txBody>
      </p:sp>
      <p:sp>
        <p:nvSpPr>
          <p:cNvPr id="6152" name="ZoneTexte 2"/>
          <p:cNvSpPr txBox="1">
            <a:spLocks noChangeArrowheads="1"/>
          </p:cNvSpPr>
          <p:nvPr/>
        </p:nvSpPr>
        <p:spPr bwMode="auto">
          <a:xfrm>
            <a:off x="115888" y="6610350"/>
            <a:ext cx="6624637" cy="15303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54000" tIns="10800" rIns="54000" bIns="1080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en-US" sz="700" u="sng" dirty="0"/>
              <a:t>Materialer:</a:t>
            </a:r>
            <a:r>
              <a:rPr lang="it-IT" altLang="en-US" sz="700" dirty="0"/>
              <a:t> Polyesterbelagt PU  Gul neon/marine </a:t>
            </a:r>
            <a:endParaRPr lang="fr-FR" altLang="en-US" sz="700" dirty="0"/>
          </a:p>
          <a:p>
            <a:r>
              <a:rPr lang="it-IT" altLang="en-US" sz="700" u="sng" dirty="0"/>
              <a:t>Brugsbegrænsninger:</a:t>
            </a:r>
            <a:r>
              <a:rPr lang="it-IT" altLang="en-US" sz="700" dirty="0"/>
              <a:t> Denne beklædning er en beklædning med høj synlighed. Bør altid bæres lukket og ikke dækket af anden beklædning. For at sikre</a:t>
            </a:r>
            <a:endParaRPr lang="fr-FR" altLang="en-US" sz="700" dirty="0"/>
          </a:p>
          <a:p>
            <a:r>
              <a:rPr lang="it-IT" altLang="en-US" sz="700" dirty="0"/>
              <a:t>optimal synlighed, skal beklædningen være ren og bør årligt sammenlignes med en ny beklædningsgenstand. Pas på, hvis du bruger en hætte, kan de reducere synsfeltet og hørelsen. </a:t>
            </a:r>
            <a:r>
              <a:rPr lang="it-IT" altLang="en-US" sz="700" u="sng" dirty="0"/>
              <a:t>Opbevaring og transport:</a:t>
            </a:r>
            <a:r>
              <a:rPr lang="it-IT" altLang="en-US" sz="700" dirty="0"/>
              <a:t> Opbevares altid på et rent og tørt sted. Må IKKE opbevares et sted, hvor tøjet kan udsættes for direkte sollys. Denne beklædningsgenstand skal transporteres, som den er leveret af fabrikanten.</a:t>
            </a:r>
            <a:r>
              <a:rPr lang="it-IT" altLang="en-US" sz="700" u="sng" dirty="0"/>
              <a:t>REPARATION</a:t>
            </a:r>
            <a:r>
              <a:rPr lang="it-IT" altLang="en-US" sz="700" dirty="0"/>
              <a:t> - Hvis produktet beskadiges, kan det ikke yde det maksimale beskyttelsesniveau og bør omgående repareres eller skiftes ud. Brug aldrig et beskadiget produkt. Reparation af dette produkt accepteres kun, såfremt beklædningsgenstandens krav og egenskaber ikke påvirkes. Hvis du er i tvivl om noget, skal du kontakte producenten nedenfor, før du forsøger at reparere produktet. Kontakt din renovationstjeneste mht. korrekt bortskaffelse af beklædningen. Forsigtig: Isolationsværdien kan reduceres efter vask eller anden rengøring. Isolationsværdien og de mindste brugstemperaturer er bestemt i kombination med standardmæssig underbeklædningen (Bilag A i EN 14058). De er kun gyldige, hvis beklædningen bæres i kombination med en termobeklædning, der svarer til denne. Der bør også sikre tilstrækkelig beskyttelse lokalt på hænder, fødder og hoved. Disse værdier er bestemt under fravær af vind og ved en indstrålingstemperatur svarende til den omgivende lufttemperatur. Det maksimalt angivne antal rengøringscykler, er ikke den eneste faktor, der er forbundet med beklædningens levetid. Dens levetid afhænger også af brugen, vedligeholdelsen, opbevaringsforholdene mv. CE-mærkning af dette udstyr betyder, at alle specifikationerne i det europæiske regulativ 2016/245 er overholdt. Overensstemmelseserklæringen findes på hjemmesiden: se**.</a:t>
            </a:r>
            <a:endParaRPr lang="fr-FR" altLang="en-US" sz="700" dirty="0"/>
          </a:p>
        </p:txBody>
      </p:sp>
      <p:sp>
        <p:nvSpPr>
          <p:cNvPr id="6153" name="Text Box 14"/>
          <p:cNvSpPr txBox="1">
            <a:spLocks noChangeArrowheads="1"/>
          </p:cNvSpPr>
          <p:nvPr/>
        </p:nvSpPr>
        <p:spPr bwMode="auto">
          <a:xfrm>
            <a:off x="6489700" y="6605588"/>
            <a:ext cx="247650" cy="2143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DA</a:t>
            </a:r>
            <a:endParaRPr lang="fr-FR" altLang="fr-FR" sz="1800"/>
          </a:p>
        </p:txBody>
      </p:sp>
      <p:sp>
        <p:nvSpPr>
          <p:cNvPr id="6154" name="ZoneTexte 3"/>
          <p:cNvSpPr txBox="1">
            <a:spLocks noChangeArrowheads="1"/>
          </p:cNvSpPr>
          <p:nvPr/>
        </p:nvSpPr>
        <p:spPr bwMode="auto">
          <a:xfrm>
            <a:off x="114300" y="5078413"/>
            <a:ext cx="6632575" cy="142219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54000" tIns="10800" rIns="54000" bIns="1080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en-US" sz="700" u="sng" dirty="0"/>
              <a:t>Materijali:</a:t>
            </a:r>
            <a:r>
              <a:rPr lang="it-IT" altLang="en-US" sz="700" dirty="0"/>
              <a:t> Poliester PU obložen, žuto-fluorenscentni / tamnoplavi </a:t>
            </a:r>
            <a:endParaRPr lang="fr-FR" altLang="en-US" sz="700" dirty="0"/>
          </a:p>
          <a:p>
            <a:r>
              <a:rPr lang="it-IT" altLang="en-US" sz="700" u="sng" dirty="0"/>
              <a:t>Ograničenja upotrebe:</a:t>
            </a:r>
            <a:r>
              <a:rPr lang="it-IT" altLang="en-US" sz="700" dirty="0"/>
              <a:t> Ovo je odjeća visoke vidljivosti. Mora se uvijek nositi zatvoren i ne smije se prekrivati drugom odjećom. Da bi se osigurala</a:t>
            </a:r>
            <a:endParaRPr lang="fr-FR" altLang="en-US" sz="700" dirty="0"/>
          </a:p>
          <a:p>
            <a:r>
              <a:rPr lang="it-IT" altLang="en-US" sz="700" dirty="0"/>
              <a:t>optimalna vidljivost, odjeća mora biti čista i usporedba s novom odjećom mora se obaviti svake godine. Budite oprezni, nošenje kapuljače smanjuje vidno polje i sluh. </a:t>
            </a:r>
            <a:r>
              <a:rPr lang="it-IT" altLang="en-US" sz="700" u="sng" dirty="0"/>
              <a:t>Skladištenje i transport:</a:t>
            </a:r>
            <a:r>
              <a:rPr lang="it-IT" altLang="en-US" sz="700" dirty="0"/>
              <a:t> Čuvajte na čistom i suhom mjestu. NEMOJTE skladištiti na mjestu gdje odjeća može biti izložena direktnom sunčevom svjetlu. Ova odjeća se mora transportovati prema uputstvima proizvođača.</a:t>
            </a:r>
            <a:r>
              <a:rPr lang="it-IT" altLang="en-US" sz="700" u="sng" dirty="0"/>
              <a:t>POPRAVAK</a:t>
            </a:r>
            <a:r>
              <a:rPr lang="it-IT" altLang="en-US" sz="700" dirty="0"/>
              <a:t> - Ako je proizvod oštećen, on ne može pružiti maksimalni nivo zaštite i mora se odmah popraviti ili zamijeniti. Nikada nemojte koristiti oštećeni proizvod. Popravak ovog proizvoda dopušta se samo u kontekstu u kojem to ne utiče na karakteristike ove odjeće. Ako i dalje postoji sumnja, prije nego što pokušate popraviti proizvod, obratite se proizvođaču. Obratite se svom pružatelju usluga zbrinjavanja otpada za pravilno odlaganje odjeće. Oprez: termička izolacija se može smanjiti nakon postupka čišćenja. Termička izolacija i minimalne radne temperature su određene u kombinaciji sa standardnim rubljem (Aneks A EN 14058). Važeće su samo ako se odjeća nosi u kombinaciji sa termičkom izolacijom koja je u najmanju ruku ekvivalentna. Adekvatna zaštita takođe treba da se obezbijedi lokalno na rukama, stopalima i glavi. Ove vrijednosti su utvrđene u odsustvu vjetra i na temperaturi zračenja koja je jednaka temperaturi okolnog zraka. Maksimalni broj navedenih ciklusa čišćenja nije jedini faktor koji utiče na vijek trajanja odjeće. Njen životni vijek takođe zavisi o upotrebi, održavanju, uslovima skladištenja odjeće itd. Oznaka CE ove opreme znači da su ispunjene sve specifikacije evropske uredbe 2016/245. Izjava o usaglašenosti je dostupna na web stranici: pogledati **.</a:t>
            </a:r>
            <a:endParaRPr lang="fr-FR" altLang="en-US" sz="700" dirty="0"/>
          </a:p>
        </p:txBody>
      </p:sp>
      <p:sp>
        <p:nvSpPr>
          <p:cNvPr id="6155" name="Text Box 14"/>
          <p:cNvSpPr txBox="1">
            <a:spLocks noChangeArrowheads="1"/>
          </p:cNvSpPr>
          <p:nvPr/>
        </p:nvSpPr>
        <p:spPr bwMode="auto">
          <a:xfrm>
            <a:off x="6489700" y="5089525"/>
            <a:ext cx="247650" cy="2143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spcAft>
                <a:spcPts val="1000"/>
              </a:spcAft>
              <a:buFontTx/>
              <a:buNone/>
            </a:pPr>
            <a:r>
              <a:rPr lang="fr-FR" altLang="fr-FR" sz="800" b="1">
                <a:solidFill>
                  <a:srgbClr val="FFFFFF"/>
                </a:solidFill>
                <a:latin typeface="Arial Narrow" panose="020B0606020202030204" pitchFamily="34" charset="0"/>
              </a:rPr>
              <a:t>BS</a:t>
            </a:r>
            <a:endParaRPr lang="fr-FR" altLang="fr-FR" sz="1800"/>
          </a:p>
        </p:txBody>
      </p:sp>
      <p:sp>
        <p:nvSpPr>
          <p:cNvPr id="6156" name="ZoneTexte 4"/>
          <p:cNvSpPr txBox="1">
            <a:spLocks noChangeArrowheads="1"/>
          </p:cNvSpPr>
          <p:nvPr/>
        </p:nvSpPr>
        <p:spPr bwMode="auto">
          <a:xfrm>
            <a:off x="111125" y="8140700"/>
            <a:ext cx="6630988" cy="16376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54000" tIns="10800" rIns="54000" bIns="1080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en-US" sz="700" u="sng" dirty="0"/>
              <a:t>Materiali:</a:t>
            </a:r>
            <a:r>
              <a:rPr lang="it-IT" altLang="en-US" sz="700" dirty="0"/>
              <a:t> poliestere rivestito in PU </a:t>
            </a:r>
            <a:endParaRPr lang="fr-FR" altLang="en-US" sz="700" dirty="0"/>
          </a:p>
          <a:p>
            <a:r>
              <a:rPr lang="it-IT" altLang="en-US" sz="700" u="sng" dirty="0"/>
              <a:t>Limitazioni d'uso:</a:t>
            </a:r>
            <a:r>
              <a:rPr lang="it-IT" altLang="en-US" sz="700" dirty="0"/>
              <a:t> Questo indumento è un capo ad alta visibilità. Dovrebbe sempre essere indossato chiuso e non coperto da altri capi di abbigliamento.                     Al fine di garantire</a:t>
            </a:r>
            <a:endParaRPr lang="fr-FR" altLang="en-US" sz="700" dirty="0"/>
          </a:p>
          <a:p>
            <a:r>
              <a:rPr lang="it-IT" altLang="en-US" sz="700" dirty="0"/>
              <a:t>una visibilità ottimale, l’indumento deve essere pulito e confrontato ogni anno con un nuovo capo simile appena realizzato. Attenzione, indossare un cappuccio riduce il campo visivo. </a:t>
            </a:r>
            <a:r>
              <a:rPr lang="it-IT" altLang="en-US" sz="700" u="sng" dirty="0"/>
              <a:t>Deposito e indossabilità:</a:t>
            </a:r>
            <a:r>
              <a:rPr lang="it-IT" altLang="en-US" sz="700" dirty="0"/>
              <a:t> Conservare sempre in un luogo pulito e asciutto. NON conservare in un luogo in cui il capo può essere esposto direttamente alla luce solare. Questo prodotto deve essere trasportato come indicato dal produttore </a:t>
            </a:r>
            <a:r>
              <a:rPr lang="it-IT" altLang="en-US" sz="700" u="sng" dirty="0"/>
              <a:t>RIPARAZIONE</a:t>
            </a:r>
            <a:r>
              <a:rPr lang="it-IT" altLang="en-US" sz="700" dirty="0"/>
              <a:t> - Se il prodotto è danneggiato, non sarà in grado di fornire il livello massimo di protezione e dovrà essere immediatamente riparato o sostituito. Non utilizzare mai un prodotto danneggiato. La riparazione di questo prodotto è consentita solo nel caso in cui le rivendicazioni su questo indumento non siano interessate. In caso di dubbio, contattare il seguente produttore prima di tentare di riparare il prodotto. Contattare il fornitore del servizio di smaltimento dei rifiuti per il corretto smaltimento dell'indumento. Attenzione: l'isolamento termico può diminuire dopo le procedure di pulizia. L'isolamento termico e la temperatura minima di funzionamento sono stati determinati in combinazione con l'intimo standard (Allegato A della EN 14058). Sono validi solo se il capo di abbigliamento è indossato in combinazione con un indumento di isolamento termico almeno equivalente. Una protezione adeguata deve essere garantita anche localmente a mani, piedi e testa. Questi valori sono stati determinati in assenza di vento e ad una temperatura di radiazione uguale alla temperatura ambientale. Il numero massimo indicato di cicli di pulizia non è il solo fattore correlato alla durata dell'indumento. La sua durata dipende anche da uso, manutenzione, condizioni di conservazione, ecc. Il marchio CE di questo prodotto indica che sono state rispettate tutte le specifiche del Regolamento Europeo 2016/245. La dichiarazione di conformità è disponibile sul sito web: vedi **.</a:t>
            </a:r>
            <a:endParaRPr lang="fr-FR" altLang="en-US" sz="700" dirty="0"/>
          </a:p>
        </p:txBody>
      </p:sp>
      <p:sp>
        <p:nvSpPr>
          <p:cNvPr id="6157" name="Text Box 14"/>
          <p:cNvSpPr txBox="1">
            <a:spLocks noChangeArrowheads="1"/>
          </p:cNvSpPr>
          <p:nvPr/>
        </p:nvSpPr>
        <p:spPr bwMode="auto">
          <a:xfrm>
            <a:off x="6496050" y="8137525"/>
            <a:ext cx="247650" cy="2143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spcAft>
                <a:spcPts val="1000"/>
              </a:spcAft>
              <a:buFontTx/>
              <a:buNone/>
            </a:pPr>
            <a:r>
              <a:rPr lang="fr-FR" altLang="fr-FR" sz="800" b="1">
                <a:solidFill>
                  <a:srgbClr val="FFFFFF"/>
                </a:solidFill>
                <a:latin typeface="Arial Narrow" panose="020B0606020202030204" pitchFamily="34" charset="0"/>
              </a:rPr>
              <a:t>IT</a:t>
            </a:r>
            <a:endParaRPr lang="fr-FR" altLang="fr-FR" sz="1800"/>
          </a:p>
        </p:txBody>
      </p:sp>
    </p:spTree>
  </p:cSld>
  <p:clrMapOvr>
    <a:masterClrMapping/>
  </p:clrMapOvr>
</p:sld>
</file>

<file path=ppt/theme/theme1.xml><?xml version="1.0" encoding="utf-8"?>
<a:theme xmlns:a="http://schemas.openxmlformats.org/drawingml/2006/main" name="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F3A1FEBCA7E26409D615D1C54612D1E" ma:contentTypeVersion="12" ma:contentTypeDescription="Crée un document." ma:contentTypeScope="" ma:versionID="060fdd8c162e0c3ffce123a9d59246a9">
  <xsd:schema xmlns:xsd="http://www.w3.org/2001/XMLSchema" xmlns:xs="http://www.w3.org/2001/XMLSchema" xmlns:p="http://schemas.microsoft.com/office/2006/metadata/properties" xmlns:ns2="d70fd5a6-ce0a-4a18-9ba1-a61ff39d3edd" xmlns:ns3="d30349bc-a7ed-4cc8-a03c-89cfc829b28e" targetNamespace="http://schemas.microsoft.com/office/2006/metadata/properties" ma:root="true" ma:fieldsID="4d1da38c7a7c0d96d457127dcb9b9751" ns2:_="" ns3:_="">
    <xsd:import namespace="d70fd5a6-ce0a-4a18-9ba1-a61ff39d3edd"/>
    <xsd:import namespace="d30349bc-a7ed-4cc8-a03c-89cfc829b28e"/>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AutoKeyPoints" minOccurs="0"/>
                <xsd:element ref="ns3:MediaServiceKeyPoint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70fd5a6-ce0a-4a18-9ba1-a61ff39d3edd" elementFormDefault="qualified">
    <xsd:import namespace="http://schemas.microsoft.com/office/2006/documentManagement/types"/>
    <xsd:import namespace="http://schemas.microsoft.com/office/infopath/2007/PartnerControls"/>
    <xsd:element name="SharedWithUsers" ma:index="8"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Partagé avec dé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30349bc-a7ed-4cc8-a03c-89cfc829b28e"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2DE9D51-CEC9-4F41-819A-8A23A049F13A}">
  <ds:schemaRefs>
    <ds:schemaRef ds:uri="http://schemas.microsoft.com/sharepoint/v3/contenttype/forms"/>
  </ds:schemaRefs>
</ds:datastoreItem>
</file>

<file path=customXml/itemProps2.xml><?xml version="1.0" encoding="utf-8"?>
<ds:datastoreItem xmlns:ds="http://schemas.openxmlformats.org/officeDocument/2006/customXml" ds:itemID="{36636818-2BCE-4DBC-A804-AA7352603B38}"/>
</file>

<file path=customXml/itemProps3.xml><?xml version="1.0" encoding="utf-8"?>
<ds:datastoreItem xmlns:ds="http://schemas.openxmlformats.org/officeDocument/2006/customXml" ds:itemID="{0E134A65-A893-482A-B45F-8B8C0089E181}">
  <ds:schemaRefs>
    <ds:schemaRef ds:uri="http://purl.org/dc/elements/1.1/"/>
    <ds:schemaRef ds:uri="http://schemas.microsoft.com/office/2006/metadata/properties"/>
    <ds:schemaRef ds:uri="ef1abdbd-6a5c-41dc-934d-cce9d977be83"/>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13659</TotalTime>
  <Words>9268</Words>
  <Application>Microsoft Office PowerPoint</Application>
  <PresentationFormat>A4 Paper (210x297 mm)</PresentationFormat>
  <Paragraphs>193</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Arial Narrow</vt:lpstr>
      <vt:lpstr>Calibri</vt:lpstr>
      <vt:lpstr>Times New Roman</vt:lpstr>
      <vt:lpstr>Modèle par défaut</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NOTICE D‘ INFORMATIONS Parka bi-colore</dc:title>
  <dc:creator>hanne</dc:creator>
  <cp:lastModifiedBy>Gigi Tang</cp:lastModifiedBy>
  <cp:revision>104</cp:revision>
  <dcterms:created xsi:type="dcterms:W3CDTF">2006-06-27T13:40:27Z</dcterms:created>
  <dcterms:modified xsi:type="dcterms:W3CDTF">2020-06-15T02:27:49Z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0x0101009F3A1FEBCA7E26409D615D1C54612D1E</vt:lpwstr>
  </property>
</Properties>
</file>