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5" r:id="rId5"/>
    <p:sldId id="264" r:id="rId6"/>
    <p:sldId id="266" r:id="rId7"/>
    <p:sldId id="268" r:id="rId8"/>
    <p:sldId id="267" r:id="rId9"/>
    <p:sldId id="269" r:id="rId10"/>
    <p:sldId id="279" r:id="rId11"/>
    <p:sldId id="278" r:id="rId12"/>
    <p:sldId id="280" r:id="rId13"/>
    <p:sldId id="281" r:id="rId14"/>
    <p:sldId id="282" r:id="rId15"/>
  </p:sldIdLst>
  <p:sldSz cx="6858000" cy="9906000" type="A4"/>
  <p:notesSz cx="6797675" cy="992663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9BE942-83C6-433F-9A11-6F5B40D97179}" v="56" dt="2021-05-27T11:57:36.880"/>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66" autoAdjust="0"/>
    <p:restoredTop sz="95806" autoAdjust="0"/>
  </p:normalViewPr>
  <p:slideViewPr>
    <p:cSldViewPr>
      <p:cViewPr>
        <p:scale>
          <a:sx n="160" d="100"/>
          <a:sy n="160" d="100"/>
        </p:scale>
        <p:origin x="1452" y="-4422"/>
      </p:cViewPr>
      <p:guideLst>
        <p:guide orient="horz" pos="312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éline" userId="10e2c33c-37c9-4f21-bb43-36432bb0465d" providerId="ADAL" clId="{F39BE942-83C6-433F-9A11-6F5B40D97179}"/>
    <pc:docChg chg="undo custSel modSld">
      <pc:chgData name="Céline" userId="10e2c33c-37c9-4f21-bb43-36432bb0465d" providerId="ADAL" clId="{F39BE942-83C6-433F-9A11-6F5B40D97179}" dt="2021-06-03T13:18:13.279" v="559" actId="20577"/>
      <pc:docMkLst>
        <pc:docMk/>
      </pc:docMkLst>
      <pc:sldChg chg="modSp mod">
        <pc:chgData name="Céline" userId="10e2c33c-37c9-4f21-bb43-36432bb0465d" providerId="ADAL" clId="{F39BE942-83C6-433F-9A11-6F5B40D97179}" dt="2021-06-03T13:17:05.231" v="546" actId="20577"/>
        <pc:sldMkLst>
          <pc:docMk/>
          <pc:sldMk cId="50690252" sldId="264"/>
        </pc:sldMkLst>
        <pc:spChg chg="mod">
          <ac:chgData name="Céline" userId="10e2c33c-37c9-4f21-bb43-36432bb0465d" providerId="ADAL" clId="{F39BE942-83C6-433F-9A11-6F5B40D97179}" dt="2021-05-27T11:37:37.775" v="352" actId="1076"/>
          <ac:spMkLst>
            <pc:docMk/>
            <pc:sldMk cId="50690252" sldId="264"/>
            <ac:spMk id="19" creationId="{00000000-0000-0000-0000-000000000000}"/>
          </ac:spMkLst>
        </pc:spChg>
        <pc:spChg chg="mod">
          <ac:chgData name="Céline" userId="10e2c33c-37c9-4f21-bb43-36432bb0465d" providerId="ADAL" clId="{F39BE942-83C6-433F-9A11-6F5B40D97179}" dt="2021-05-27T11:39:26.714" v="369" actId="20577"/>
          <ac:spMkLst>
            <pc:docMk/>
            <pc:sldMk cId="50690252" sldId="264"/>
            <ac:spMk id="22" creationId="{00000000-0000-0000-0000-000000000000}"/>
          </ac:spMkLst>
        </pc:spChg>
        <pc:spChg chg="mod">
          <ac:chgData name="Céline" userId="10e2c33c-37c9-4f21-bb43-36432bb0465d" providerId="ADAL" clId="{F39BE942-83C6-433F-9A11-6F5B40D97179}" dt="2021-05-27T09:56:31.772" v="68" actId="20577"/>
          <ac:spMkLst>
            <pc:docMk/>
            <pc:sldMk cId="50690252" sldId="264"/>
            <ac:spMk id="27" creationId="{00000000-0000-0000-0000-000000000000}"/>
          </ac:spMkLst>
        </pc:spChg>
        <pc:spChg chg="mod">
          <ac:chgData name="Céline" userId="10e2c33c-37c9-4f21-bb43-36432bb0465d" providerId="ADAL" clId="{F39BE942-83C6-433F-9A11-6F5B40D97179}" dt="2021-06-03T13:17:05.231" v="546" actId="20577"/>
          <ac:spMkLst>
            <pc:docMk/>
            <pc:sldMk cId="50690252" sldId="264"/>
            <ac:spMk id="66" creationId="{E7BCB371-3B10-454B-834E-DA8AC6B0591D}"/>
          </ac:spMkLst>
        </pc:spChg>
        <pc:graphicFrameChg chg="mod">
          <ac:chgData name="Céline" userId="10e2c33c-37c9-4f21-bb43-36432bb0465d" providerId="ADAL" clId="{F39BE942-83C6-433F-9A11-6F5B40D97179}" dt="2021-05-27T09:57:33.065" v="102" actId="1076"/>
          <ac:graphicFrameMkLst>
            <pc:docMk/>
            <pc:sldMk cId="50690252" sldId="264"/>
            <ac:graphicFrameMk id="26" creationId="{00000000-0000-0000-0000-000000000000}"/>
          </ac:graphicFrameMkLst>
        </pc:graphicFrameChg>
        <pc:graphicFrameChg chg="mod modGraphic">
          <ac:chgData name="Céline" userId="10e2c33c-37c9-4f21-bb43-36432bb0465d" providerId="ADAL" clId="{F39BE942-83C6-433F-9A11-6F5B40D97179}" dt="2021-05-27T09:58:15.585" v="106"/>
          <ac:graphicFrameMkLst>
            <pc:docMk/>
            <pc:sldMk cId="50690252" sldId="264"/>
            <ac:graphicFrameMk id="42" creationId="{730E8BFD-77D7-49F8-BAD7-0FBDC2B4678E}"/>
          </ac:graphicFrameMkLst>
        </pc:graphicFrameChg>
      </pc:sldChg>
      <pc:sldChg chg="delSp modSp mod">
        <pc:chgData name="Céline" userId="10e2c33c-37c9-4f21-bb43-36432bb0465d" providerId="ADAL" clId="{F39BE942-83C6-433F-9A11-6F5B40D97179}" dt="2021-06-03T13:04:41.531" v="545" actId="20577"/>
        <pc:sldMkLst>
          <pc:docMk/>
          <pc:sldMk cId="4218657345" sldId="265"/>
        </pc:sldMkLst>
        <pc:spChg chg="mod">
          <ac:chgData name="Céline" userId="10e2c33c-37c9-4f21-bb43-36432bb0465d" providerId="ADAL" clId="{F39BE942-83C6-433F-9A11-6F5B40D97179}" dt="2021-05-27T10:12:43.674" v="163" actId="20577"/>
          <ac:spMkLst>
            <pc:docMk/>
            <pc:sldMk cId="4218657345" sldId="265"/>
            <ac:spMk id="19" creationId="{00000000-0000-0000-0000-000000000000}"/>
          </ac:spMkLst>
        </pc:spChg>
        <pc:spChg chg="mod">
          <ac:chgData name="Céline" userId="10e2c33c-37c9-4f21-bb43-36432bb0465d" providerId="ADAL" clId="{F39BE942-83C6-433F-9A11-6F5B40D97179}" dt="2021-05-27T11:57:36.880" v="544" actId="14100"/>
          <ac:spMkLst>
            <pc:docMk/>
            <pc:sldMk cId="4218657345" sldId="265"/>
            <ac:spMk id="22" creationId="{00000000-0000-0000-0000-000000000000}"/>
          </ac:spMkLst>
        </pc:spChg>
        <pc:spChg chg="mod">
          <ac:chgData name="Céline" userId="10e2c33c-37c9-4f21-bb43-36432bb0465d" providerId="ADAL" clId="{F39BE942-83C6-433F-9A11-6F5B40D97179}" dt="2021-05-27T11:57:36.880" v="544" actId="14100"/>
          <ac:spMkLst>
            <pc:docMk/>
            <pc:sldMk cId="4218657345" sldId="265"/>
            <ac:spMk id="23" creationId="{00000000-0000-0000-0000-000000000000}"/>
          </ac:spMkLst>
        </pc:spChg>
        <pc:spChg chg="mod">
          <ac:chgData name="Céline" userId="10e2c33c-37c9-4f21-bb43-36432bb0465d" providerId="ADAL" clId="{F39BE942-83C6-433F-9A11-6F5B40D97179}" dt="2021-05-27T09:53:36.631" v="4" actId="20577"/>
          <ac:spMkLst>
            <pc:docMk/>
            <pc:sldMk cId="4218657345" sldId="265"/>
            <ac:spMk id="27" creationId="{00000000-0000-0000-0000-000000000000}"/>
          </ac:spMkLst>
        </pc:spChg>
        <pc:spChg chg="del mod">
          <ac:chgData name="Céline" userId="10e2c33c-37c9-4f21-bb43-36432bb0465d" providerId="ADAL" clId="{F39BE942-83C6-433F-9A11-6F5B40D97179}" dt="2021-05-27T10:08:09.605" v="129" actId="478"/>
          <ac:spMkLst>
            <pc:docMk/>
            <pc:sldMk cId="4218657345" sldId="265"/>
            <ac:spMk id="53" creationId="{00000000-0000-0000-0000-000000000000}"/>
          </ac:spMkLst>
        </pc:spChg>
        <pc:spChg chg="mod">
          <ac:chgData name="Céline" userId="10e2c33c-37c9-4f21-bb43-36432bb0465d" providerId="ADAL" clId="{F39BE942-83C6-433F-9A11-6F5B40D97179}" dt="2021-06-03T13:04:41.531" v="545" actId="20577"/>
          <ac:spMkLst>
            <pc:docMk/>
            <pc:sldMk cId="4218657345" sldId="265"/>
            <ac:spMk id="74" creationId="{097EB41F-F04D-4963-A8B1-252C343E4C61}"/>
          </ac:spMkLst>
        </pc:spChg>
        <pc:grpChg chg="mod">
          <ac:chgData name="Céline" userId="10e2c33c-37c9-4f21-bb43-36432bb0465d" providerId="ADAL" clId="{F39BE942-83C6-433F-9A11-6F5B40D97179}" dt="2021-05-27T11:57:36.880" v="544" actId="14100"/>
          <ac:grpSpMkLst>
            <pc:docMk/>
            <pc:sldMk cId="4218657345" sldId="265"/>
            <ac:grpSpMk id="21" creationId="{00000000-0000-0000-0000-000000000000}"/>
          </ac:grpSpMkLst>
        </pc:grpChg>
        <pc:graphicFrameChg chg="mod modGraphic">
          <ac:chgData name="Céline" userId="10e2c33c-37c9-4f21-bb43-36432bb0465d" providerId="ADAL" clId="{F39BE942-83C6-433F-9A11-6F5B40D97179}" dt="2021-05-27T09:55:52.917" v="60" actId="14100"/>
          <ac:graphicFrameMkLst>
            <pc:docMk/>
            <pc:sldMk cId="4218657345" sldId="265"/>
            <ac:graphicFrameMk id="26" creationId="{00000000-0000-0000-0000-000000000000}"/>
          </ac:graphicFrameMkLst>
        </pc:graphicFrameChg>
        <pc:graphicFrameChg chg="mod modGraphic">
          <ac:chgData name="Céline" userId="10e2c33c-37c9-4f21-bb43-36432bb0465d" providerId="ADAL" clId="{F39BE942-83C6-433F-9A11-6F5B40D97179}" dt="2021-05-27T09:55:56.991" v="61" actId="1076"/>
          <ac:graphicFrameMkLst>
            <pc:docMk/>
            <pc:sldMk cId="4218657345" sldId="265"/>
            <ac:graphicFrameMk id="43" creationId="{115F4F2B-A4FA-4099-9171-1358BCB0F78E}"/>
          </ac:graphicFrameMkLst>
        </pc:graphicFrameChg>
      </pc:sldChg>
      <pc:sldChg chg="modSp mod">
        <pc:chgData name="Céline" userId="10e2c33c-37c9-4f21-bb43-36432bb0465d" providerId="ADAL" clId="{F39BE942-83C6-433F-9A11-6F5B40D97179}" dt="2021-06-03T13:17:09.938" v="547" actId="20577"/>
        <pc:sldMkLst>
          <pc:docMk/>
          <pc:sldMk cId="3048440633" sldId="266"/>
        </pc:sldMkLst>
        <pc:spChg chg="mod">
          <ac:chgData name="Céline" userId="10e2c33c-37c9-4f21-bb43-36432bb0465d" providerId="ADAL" clId="{F39BE942-83C6-433F-9A11-6F5B40D97179}" dt="2021-05-27T10:12:56.890" v="165" actId="20577"/>
          <ac:spMkLst>
            <pc:docMk/>
            <pc:sldMk cId="3048440633" sldId="266"/>
            <ac:spMk id="19" creationId="{00000000-0000-0000-0000-000000000000}"/>
          </ac:spMkLst>
        </pc:spChg>
        <pc:spChg chg="mod">
          <ac:chgData name="Céline" userId="10e2c33c-37c9-4f21-bb43-36432bb0465d" providerId="ADAL" clId="{F39BE942-83C6-433F-9A11-6F5B40D97179}" dt="2021-05-27T11:48:23.556" v="468" actId="1076"/>
          <ac:spMkLst>
            <pc:docMk/>
            <pc:sldMk cId="3048440633" sldId="266"/>
            <ac:spMk id="22" creationId="{00000000-0000-0000-0000-000000000000}"/>
          </ac:spMkLst>
        </pc:spChg>
        <pc:spChg chg="mod">
          <ac:chgData name="Céline" userId="10e2c33c-37c9-4f21-bb43-36432bb0465d" providerId="ADAL" clId="{F39BE942-83C6-433F-9A11-6F5B40D97179}" dt="2021-05-27T11:48:23.556" v="468" actId="1076"/>
          <ac:spMkLst>
            <pc:docMk/>
            <pc:sldMk cId="3048440633" sldId="266"/>
            <ac:spMk id="23" creationId="{00000000-0000-0000-0000-000000000000}"/>
          </ac:spMkLst>
        </pc:spChg>
        <pc:spChg chg="mod">
          <ac:chgData name="Céline" userId="10e2c33c-37c9-4f21-bb43-36432bb0465d" providerId="ADAL" clId="{F39BE942-83C6-433F-9A11-6F5B40D97179}" dt="2021-05-27T09:58:41.420" v="118" actId="20577"/>
          <ac:spMkLst>
            <pc:docMk/>
            <pc:sldMk cId="3048440633" sldId="266"/>
            <ac:spMk id="27" creationId="{00000000-0000-0000-0000-000000000000}"/>
          </ac:spMkLst>
        </pc:spChg>
        <pc:spChg chg="mod">
          <ac:chgData name="Céline" userId="10e2c33c-37c9-4f21-bb43-36432bb0465d" providerId="ADAL" clId="{F39BE942-83C6-433F-9A11-6F5B40D97179}" dt="2021-06-03T13:17:09.938" v="547" actId="20577"/>
          <ac:spMkLst>
            <pc:docMk/>
            <pc:sldMk cId="3048440633" sldId="266"/>
            <ac:spMk id="65" creationId="{80E4B8E1-C0D0-44AE-98E7-E19A56716294}"/>
          </ac:spMkLst>
        </pc:spChg>
        <pc:grpChg chg="mod">
          <ac:chgData name="Céline" userId="10e2c33c-37c9-4f21-bb43-36432bb0465d" providerId="ADAL" clId="{F39BE942-83C6-433F-9A11-6F5B40D97179}" dt="2021-05-27T11:48:23.556" v="468" actId="1076"/>
          <ac:grpSpMkLst>
            <pc:docMk/>
            <pc:sldMk cId="3048440633" sldId="266"/>
            <ac:grpSpMk id="21" creationId="{00000000-0000-0000-0000-000000000000}"/>
          </ac:grpSpMkLst>
        </pc:grpChg>
        <pc:graphicFrameChg chg="mod">
          <ac:chgData name="Céline" userId="10e2c33c-37c9-4f21-bb43-36432bb0465d" providerId="ADAL" clId="{F39BE942-83C6-433F-9A11-6F5B40D97179}" dt="2021-05-27T11:48:36.594" v="469" actId="1076"/>
          <ac:graphicFrameMkLst>
            <pc:docMk/>
            <pc:sldMk cId="3048440633" sldId="266"/>
            <ac:graphicFrameMk id="26" creationId="{00000000-0000-0000-0000-000000000000}"/>
          </ac:graphicFrameMkLst>
        </pc:graphicFrameChg>
        <pc:graphicFrameChg chg="mod modGraphic">
          <ac:chgData name="Céline" userId="10e2c33c-37c9-4f21-bb43-36432bb0465d" providerId="ADAL" clId="{F39BE942-83C6-433F-9A11-6F5B40D97179}" dt="2021-05-27T11:48:41.302" v="470" actId="1076"/>
          <ac:graphicFrameMkLst>
            <pc:docMk/>
            <pc:sldMk cId="3048440633" sldId="266"/>
            <ac:graphicFrameMk id="32" creationId="{12FE963E-08F7-4545-8648-FC9FAD6E306D}"/>
          </ac:graphicFrameMkLst>
        </pc:graphicFrameChg>
      </pc:sldChg>
      <pc:sldChg chg="modSp mod">
        <pc:chgData name="Céline" userId="10e2c33c-37c9-4f21-bb43-36432bb0465d" providerId="ADAL" clId="{F39BE942-83C6-433F-9A11-6F5B40D97179}" dt="2021-06-03T13:17:19.514" v="549" actId="20577"/>
        <pc:sldMkLst>
          <pc:docMk/>
          <pc:sldMk cId="3959407953" sldId="267"/>
        </pc:sldMkLst>
        <pc:spChg chg="mod">
          <ac:chgData name="Céline" userId="10e2c33c-37c9-4f21-bb43-36432bb0465d" providerId="ADAL" clId="{F39BE942-83C6-433F-9A11-6F5B40D97179}" dt="2021-05-27T11:41:23.454" v="395" actId="20577"/>
          <ac:spMkLst>
            <pc:docMk/>
            <pc:sldMk cId="3959407953" sldId="267"/>
            <ac:spMk id="19" creationId="{00000000-0000-0000-0000-000000000000}"/>
          </ac:spMkLst>
        </pc:spChg>
        <pc:spChg chg="mod">
          <ac:chgData name="Céline" userId="10e2c33c-37c9-4f21-bb43-36432bb0465d" providerId="ADAL" clId="{F39BE942-83C6-433F-9A11-6F5B40D97179}" dt="2021-05-27T11:41:39.411" v="399" actId="108"/>
          <ac:spMkLst>
            <pc:docMk/>
            <pc:sldMk cId="3959407953" sldId="267"/>
            <ac:spMk id="22" creationId="{00000000-0000-0000-0000-000000000000}"/>
          </ac:spMkLst>
        </pc:spChg>
        <pc:spChg chg="mod">
          <ac:chgData name="Céline" userId="10e2c33c-37c9-4f21-bb43-36432bb0465d" providerId="ADAL" clId="{F39BE942-83C6-433F-9A11-6F5B40D97179}" dt="2021-05-27T10:15:54.576" v="204" actId="1076"/>
          <ac:spMkLst>
            <pc:docMk/>
            <pc:sldMk cId="3959407953" sldId="267"/>
            <ac:spMk id="43" creationId="{BC136814-7D14-4DA1-8B78-6D63BEF7DDBF}"/>
          </ac:spMkLst>
        </pc:spChg>
        <pc:spChg chg="mod">
          <ac:chgData name="Céline" userId="10e2c33c-37c9-4f21-bb43-36432bb0465d" providerId="ADAL" clId="{F39BE942-83C6-433F-9A11-6F5B40D97179}" dt="2021-06-03T13:17:19.514" v="549" actId="20577"/>
          <ac:spMkLst>
            <pc:docMk/>
            <pc:sldMk cId="3959407953" sldId="267"/>
            <ac:spMk id="71" creationId="{799C453E-DDFB-4C27-8A53-DA93923EBFE1}"/>
          </ac:spMkLst>
        </pc:spChg>
        <pc:grpChg chg="mod">
          <ac:chgData name="Céline" userId="10e2c33c-37c9-4f21-bb43-36432bb0465d" providerId="ADAL" clId="{F39BE942-83C6-433F-9A11-6F5B40D97179}" dt="2021-05-27T10:15:54.576" v="204" actId="1076"/>
          <ac:grpSpMkLst>
            <pc:docMk/>
            <pc:sldMk cId="3959407953" sldId="267"/>
            <ac:grpSpMk id="41" creationId="{45791CAF-1BA5-40B1-BE05-642BE2DB127F}"/>
          </ac:grpSpMkLst>
        </pc:grpChg>
        <pc:graphicFrameChg chg="mod">
          <ac:chgData name="Céline" userId="10e2c33c-37c9-4f21-bb43-36432bb0465d" providerId="ADAL" clId="{F39BE942-83C6-433F-9A11-6F5B40D97179}" dt="2021-05-27T11:50:18.803" v="484" actId="1076"/>
          <ac:graphicFrameMkLst>
            <pc:docMk/>
            <pc:sldMk cId="3959407953" sldId="267"/>
            <ac:graphicFrameMk id="26" creationId="{00000000-0000-0000-0000-000000000000}"/>
          </ac:graphicFrameMkLst>
        </pc:graphicFrameChg>
        <pc:graphicFrameChg chg="mod modGraphic">
          <ac:chgData name="Céline" userId="10e2c33c-37c9-4f21-bb43-36432bb0465d" providerId="ADAL" clId="{F39BE942-83C6-433F-9A11-6F5B40D97179}" dt="2021-05-27T11:50:39.553" v="487"/>
          <ac:graphicFrameMkLst>
            <pc:docMk/>
            <pc:sldMk cId="3959407953" sldId="267"/>
            <ac:graphicFrameMk id="33" creationId="{BBB69468-49DF-46B0-B793-2C2A1AFF9DE8}"/>
          </ac:graphicFrameMkLst>
        </pc:graphicFrameChg>
        <pc:picChg chg="mod">
          <ac:chgData name="Céline" userId="10e2c33c-37c9-4f21-bb43-36432bb0465d" providerId="ADAL" clId="{F39BE942-83C6-433F-9A11-6F5B40D97179}" dt="2021-05-27T10:15:54.576" v="204" actId="1076"/>
          <ac:picMkLst>
            <pc:docMk/>
            <pc:sldMk cId="3959407953" sldId="267"/>
            <ac:picMk id="42" creationId="{12DDC3F6-7ECE-4704-8104-BC65FF4BECC6}"/>
          </ac:picMkLst>
        </pc:picChg>
      </pc:sldChg>
      <pc:sldChg chg="modSp mod">
        <pc:chgData name="Céline" userId="10e2c33c-37c9-4f21-bb43-36432bb0465d" providerId="ADAL" clId="{F39BE942-83C6-433F-9A11-6F5B40D97179}" dt="2021-06-03T13:17:14.770" v="548" actId="20577"/>
        <pc:sldMkLst>
          <pc:docMk/>
          <pc:sldMk cId="920117900" sldId="268"/>
        </pc:sldMkLst>
        <pc:spChg chg="mod">
          <ac:chgData name="Céline" userId="10e2c33c-37c9-4f21-bb43-36432bb0465d" providerId="ADAL" clId="{F39BE942-83C6-433F-9A11-6F5B40D97179}" dt="2021-05-27T11:49:42.825" v="479" actId="1076"/>
          <ac:spMkLst>
            <pc:docMk/>
            <pc:sldMk cId="920117900" sldId="268"/>
            <ac:spMk id="19" creationId="{00000000-0000-0000-0000-000000000000}"/>
          </ac:spMkLst>
        </pc:spChg>
        <pc:spChg chg="mod">
          <ac:chgData name="Céline" userId="10e2c33c-37c9-4f21-bb43-36432bb0465d" providerId="ADAL" clId="{F39BE942-83C6-433F-9A11-6F5B40D97179}" dt="2021-05-27T11:49:50.592" v="481" actId="1076"/>
          <ac:spMkLst>
            <pc:docMk/>
            <pc:sldMk cId="920117900" sldId="268"/>
            <ac:spMk id="22" creationId="{00000000-0000-0000-0000-000000000000}"/>
          </ac:spMkLst>
        </pc:spChg>
        <pc:spChg chg="mod">
          <ac:chgData name="Céline" userId="10e2c33c-37c9-4f21-bb43-36432bb0465d" providerId="ADAL" clId="{F39BE942-83C6-433F-9A11-6F5B40D97179}" dt="2021-05-27T11:49:50.592" v="481" actId="1076"/>
          <ac:spMkLst>
            <pc:docMk/>
            <pc:sldMk cId="920117900" sldId="268"/>
            <ac:spMk id="23" creationId="{00000000-0000-0000-0000-000000000000}"/>
          </ac:spMkLst>
        </pc:spChg>
        <pc:spChg chg="mod">
          <ac:chgData name="Céline" userId="10e2c33c-37c9-4f21-bb43-36432bb0465d" providerId="ADAL" clId="{F39BE942-83C6-433F-9A11-6F5B40D97179}" dt="2021-05-27T10:14:05.578" v="184" actId="20577"/>
          <ac:spMkLst>
            <pc:docMk/>
            <pc:sldMk cId="920117900" sldId="268"/>
            <ac:spMk id="27" creationId="{00000000-0000-0000-0000-000000000000}"/>
          </ac:spMkLst>
        </pc:spChg>
        <pc:spChg chg="mod">
          <ac:chgData name="Céline" userId="10e2c33c-37c9-4f21-bb43-36432bb0465d" providerId="ADAL" clId="{F39BE942-83C6-433F-9A11-6F5B40D97179}" dt="2021-06-03T13:17:14.770" v="548" actId="20577"/>
          <ac:spMkLst>
            <pc:docMk/>
            <pc:sldMk cId="920117900" sldId="268"/>
            <ac:spMk id="65" creationId="{86997123-389E-4ED5-AD98-34787FD9286C}"/>
          </ac:spMkLst>
        </pc:spChg>
        <pc:grpChg chg="mod">
          <ac:chgData name="Céline" userId="10e2c33c-37c9-4f21-bb43-36432bb0465d" providerId="ADAL" clId="{F39BE942-83C6-433F-9A11-6F5B40D97179}" dt="2021-05-27T11:49:50.592" v="481" actId="1076"/>
          <ac:grpSpMkLst>
            <pc:docMk/>
            <pc:sldMk cId="920117900" sldId="268"/>
            <ac:grpSpMk id="21" creationId="{00000000-0000-0000-0000-000000000000}"/>
          </ac:grpSpMkLst>
        </pc:grpChg>
        <pc:graphicFrameChg chg="mod">
          <ac:chgData name="Céline" userId="10e2c33c-37c9-4f21-bb43-36432bb0465d" providerId="ADAL" clId="{F39BE942-83C6-433F-9A11-6F5B40D97179}" dt="2021-05-27T11:49:59.942" v="482" actId="1076"/>
          <ac:graphicFrameMkLst>
            <pc:docMk/>
            <pc:sldMk cId="920117900" sldId="268"/>
            <ac:graphicFrameMk id="26" creationId="{00000000-0000-0000-0000-000000000000}"/>
          </ac:graphicFrameMkLst>
        </pc:graphicFrameChg>
        <pc:graphicFrameChg chg="mod modGraphic">
          <ac:chgData name="Céline" userId="10e2c33c-37c9-4f21-bb43-36432bb0465d" providerId="ADAL" clId="{F39BE942-83C6-433F-9A11-6F5B40D97179}" dt="2021-05-27T11:50:04.450" v="483" actId="1076"/>
          <ac:graphicFrameMkLst>
            <pc:docMk/>
            <pc:sldMk cId="920117900" sldId="268"/>
            <ac:graphicFrameMk id="53" creationId="{AC32DD92-5706-40D1-8E2F-6748FC9810B7}"/>
          </ac:graphicFrameMkLst>
        </pc:graphicFrameChg>
      </pc:sldChg>
      <pc:sldChg chg="modSp mod">
        <pc:chgData name="Céline" userId="10e2c33c-37c9-4f21-bb43-36432bb0465d" providerId="ADAL" clId="{F39BE942-83C6-433F-9A11-6F5B40D97179}" dt="2021-06-03T13:17:32.936" v="552" actId="20577"/>
        <pc:sldMkLst>
          <pc:docMk/>
          <pc:sldMk cId="4133834667" sldId="269"/>
        </pc:sldMkLst>
        <pc:spChg chg="mod">
          <ac:chgData name="Céline" userId="10e2c33c-37c9-4f21-bb43-36432bb0465d" providerId="ADAL" clId="{F39BE942-83C6-433F-9A11-6F5B40D97179}" dt="2021-05-27T11:51:05.002" v="490" actId="1076"/>
          <ac:spMkLst>
            <pc:docMk/>
            <pc:sldMk cId="4133834667" sldId="269"/>
            <ac:spMk id="19" creationId="{00000000-0000-0000-0000-000000000000}"/>
          </ac:spMkLst>
        </pc:spChg>
        <pc:spChg chg="mod">
          <ac:chgData name="Céline" userId="10e2c33c-37c9-4f21-bb43-36432bb0465d" providerId="ADAL" clId="{F39BE942-83C6-433F-9A11-6F5B40D97179}" dt="2021-05-27T11:51:11.851" v="492" actId="1076"/>
          <ac:spMkLst>
            <pc:docMk/>
            <pc:sldMk cId="4133834667" sldId="269"/>
            <ac:spMk id="22" creationId="{00000000-0000-0000-0000-000000000000}"/>
          </ac:spMkLst>
        </pc:spChg>
        <pc:spChg chg="mod">
          <ac:chgData name="Céline" userId="10e2c33c-37c9-4f21-bb43-36432bb0465d" providerId="ADAL" clId="{F39BE942-83C6-433F-9A11-6F5B40D97179}" dt="2021-05-27T11:51:11.851" v="492" actId="1076"/>
          <ac:spMkLst>
            <pc:docMk/>
            <pc:sldMk cId="4133834667" sldId="269"/>
            <ac:spMk id="23" creationId="{00000000-0000-0000-0000-000000000000}"/>
          </ac:spMkLst>
        </pc:spChg>
        <pc:spChg chg="mod">
          <ac:chgData name="Céline" userId="10e2c33c-37c9-4f21-bb43-36432bb0465d" providerId="ADAL" clId="{F39BE942-83C6-433F-9A11-6F5B40D97179}" dt="2021-05-27T10:17:32.507" v="214" actId="20577"/>
          <ac:spMkLst>
            <pc:docMk/>
            <pc:sldMk cId="4133834667" sldId="269"/>
            <ac:spMk id="27" creationId="{00000000-0000-0000-0000-000000000000}"/>
          </ac:spMkLst>
        </pc:spChg>
        <pc:spChg chg="mod">
          <ac:chgData name="Céline" userId="10e2c33c-37c9-4f21-bb43-36432bb0465d" providerId="ADAL" clId="{F39BE942-83C6-433F-9A11-6F5B40D97179}" dt="2021-05-27T10:18:20.086" v="228" actId="1076"/>
          <ac:spMkLst>
            <pc:docMk/>
            <pc:sldMk cId="4133834667" sldId="269"/>
            <ac:spMk id="30" creationId="{1D4B2862-6C23-44BC-A764-E585B9835054}"/>
          </ac:spMkLst>
        </pc:spChg>
        <pc:spChg chg="mod">
          <ac:chgData name="Céline" userId="10e2c33c-37c9-4f21-bb43-36432bb0465d" providerId="ADAL" clId="{F39BE942-83C6-433F-9A11-6F5B40D97179}" dt="2021-06-03T13:17:32.936" v="552" actId="20577"/>
          <ac:spMkLst>
            <pc:docMk/>
            <pc:sldMk cId="4133834667" sldId="269"/>
            <ac:spMk id="66" creationId="{32D12663-D72D-45F1-B9BB-584DC9729D14}"/>
          </ac:spMkLst>
        </pc:spChg>
        <pc:grpChg chg="mod">
          <ac:chgData name="Céline" userId="10e2c33c-37c9-4f21-bb43-36432bb0465d" providerId="ADAL" clId="{F39BE942-83C6-433F-9A11-6F5B40D97179}" dt="2021-05-27T11:51:11.851" v="492" actId="1076"/>
          <ac:grpSpMkLst>
            <pc:docMk/>
            <pc:sldMk cId="4133834667" sldId="269"/>
            <ac:grpSpMk id="21" creationId="{00000000-0000-0000-0000-000000000000}"/>
          </ac:grpSpMkLst>
        </pc:grpChg>
        <pc:grpChg chg="mod">
          <ac:chgData name="Céline" userId="10e2c33c-37c9-4f21-bb43-36432bb0465d" providerId="ADAL" clId="{F39BE942-83C6-433F-9A11-6F5B40D97179}" dt="2021-05-27T10:18:20.086" v="228" actId="1076"/>
          <ac:grpSpMkLst>
            <pc:docMk/>
            <pc:sldMk cId="4133834667" sldId="269"/>
            <ac:grpSpMk id="28" creationId="{FD1D40C4-A467-4523-B694-6A84E89609C5}"/>
          </ac:grpSpMkLst>
        </pc:grpChg>
        <pc:graphicFrameChg chg="mod">
          <ac:chgData name="Céline" userId="10e2c33c-37c9-4f21-bb43-36432bb0465d" providerId="ADAL" clId="{F39BE942-83C6-433F-9A11-6F5B40D97179}" dt="2021-05-27T11:51:55.997" v="498" actId="1076"/>
          <ac:graphicFrameMkLst>
            <pc:docMk/>
            <pc:sldMk cId="4133834667" sldId="269"/>
            <ac:graphicFrameMk id="26" creationId="{00000000-0000-0000-0000-000000000000}"/>
          </ac:graphicFrameMkLst>
        </pc:graphicFrameChg>
        <pc:graphicFrameChg chg="mod modGraphic">
          <ac:chgData name="Céline" userId="10e2c33c-37c9-4f21-bb43-36432bb0465d" providerId="ADAL" clId="{F39BE942-83C6-433F-9A11-6F5B40D97179}" dt="2021-05-27T11:52:00.873" v="499" actId="1076"/>
          <ac:graphicFrameMkLst>
            <pc:docMk/>
            <pc:sldMk cId="4133834667" sldId="269"/>
            <ac:graphicFrameMk id="33" creationId="{CFB4C98A-7E83-4323-B1A7-FCAB56BB63A9}"/>
          </ac:graphicFrameMkLst>
        </pc:graphicFrameChg>
        <pc:picChg chg="mod">
          <ac:chgData name="Céline" userId="10e2c33c-37c9-4f21-bb43-36432bb0465d" providerId="ADAL" clId="{F39BE942-83C6-433F-9A11-6F5B40D97179}" dt="2021-05-27T10:18:20.086" v="228" actId="1076"/>
          <ac:picMkLst>
            <pc:docMk/>
            <pc:sldMk cId="4133834667" sldId="269"/>
            <ac:picMk id="29" creationId="{2956E67B-D8CA-4743-BC2A-D8B8D8DE7BF1}"/>
          </ac:picMkLst>
        </pc:picChg>
      </pc:sldChg>
      <pc:sldChg chg="modSp mod">
        <pc:chgData name="Céline" userId="10e2c33c-37c9-4f21-bb43-36432bb0465d" providerId="ADAL" clId="{F39BE942-83C6-433F-9A11-6F5B40D97179}" dt="2021-06-03T13:17:42.125" v="554" actId="20577"/>
        <pc:sldMkLst>
          <pc:docMk/>
          <pc:sldMk cId="2669576803" sldId="278"/>
        </pc:sldMkLst>
        <pc:spChg chg="mod">
          <ac:chgData name="Céline" userId="10e2c33c-37c9-4f21-bb43-36432bb0465d" providerId="ADAL" clId="{F39BE942-83C6-433F-9A11-6F5B40D97179}" dt="2021-05-27T11:53:45.160" v="516" actId="14100"/>
          <ac:spMkLst>
            <pc:docMk/>
            <pc:sldMk cId="2669576803" sldId="278"/>
            <ac:spMk id="22" creationId="{00000000-0000-0000-0000-000000000000}"/>
          </ac:spMkLst>
        </pc:spChg>
        <pc:spChg chg="mod">
          <ac:chgData name="Céline" userId="10e2c33c-37c9-4f21-bb43-36432bb0465d" providerId="ADAL" clId="{F39BE942-83C6-433F-9A11-6F5B40D97179}" dt="2021-05-27T11:32:15.407" v="272" actId="20577"/>
          <ac:spMkLst>
            <pc:docMk/>
            <pc:sldMk cId="2669576803" sldId="278"/>
            <ac:spMk id="41" creationId="{00000000-0000-0000-0000-000000000000}"/>
          </ac:spMkLst>
        </pc:spChg>
        <pc:spChg chg="mod">
          <ac:chgData name="Céline" userId="10e2c33c-37c9-4f21-bb43-36432bb0465d" providerId="ADAL" clId="{F39BE942-83C6-433F-9A11-6F5B40D97179}" dt="2021-05-27T11:32:53.979" v="285" actId="20577"/>
          <ac:spMkLst>
            <pc:docMk/>
            <pc:sldMk cId="2669576803" sldId="278"/>
            <ac:spMk id="48" creationId="{00000000-0000-0000-0000-000000000000}"/>
          </ac:spMkLst>
        </pc:spChg>
        <pc:spChg chg="mod">
          <ac:chgData name="Céline" userId="10e2c33c-37c9-4f21-bb43-36432bb0465d" providerId="ADAL" clId="{F39BE942-83C6-433F-9A11-6F5B40D97179}" dt="2021-06-03T13:17:42.125" v="554" actId="20577"/>
          <ac:spMkLst>
            <pc:docMk/>
            <pc:sldMk cId="2669576803" sldId="278"/>
            <ac:spMk id="77" creationId="{84DA5169-708B-46E9-8040-7CF898843C0B}"/>
          </ac:spMkLst>
        </pc:spChg>
        <pc:graphicFrameChg chg="mod">
          <ac:chgData name="Céline" userId="10e2c33c-37c9-4f21-bb43-36432bb0465d" providerId="ADAL" clId="{F39BE942-83C6-433F-9A11-6F5B40D97179}" dt="2021-05-27T11:53:49.127" v="517" actId="1076"/>
          <ac:graphicFrameMkLst>
            <pc:docMk/>
            <pc:sldMk cId="2669576803" sldId="278"/>
            <ac:graphicFrameMk id="26" creationId="{00000000-0000-0000-0000-000000000000}"/>
          </ac:graphicFrameMkLst>
        </pc:graphicFrameChg>
        <pc:graphicFrameChg chg="mod modGraphic">
          <ac:chgData name="Céline" userId="10e2c33c-37c9-4f21-bb43-36432bb0465d" providerId="ADAL" clId="{F39BE942-83C6-433F-9A11-6F5B40D97179}" dt="2021-05-27T11:54:09.802" v="520"/>
          <ac:graphicFrameMkLst>
            <pc:docMk/>
            <pc:sldMk cId="2669576803" sldId="278"/>
            <ac:graphicFrameMk id="42" creationId="{675A7ABC-A4DA-4434-8306-6668416B630D}"/>
          </ac:graphicFrameMkLst>
        </pc:graphicFrameChg>
      </pc:sldChg>
      <pc:sldChg chg="modSp mod">
        <pc:chgData name="Céline" userId="10e2c33c-37c9-4f21-bb43-36432bb0465d" providerId="ADAL" clId="{F39BE942-83C6-433F-9A11-6F5B40D97179}" dt="2021-06-03T13:17:37.471" v="553" actId="20577"/>
        <pc:sldMkLst>
          <pc:docMk/>
          <pc:sldMk cId="1518699672" sldId="279"/>
        </pc:sldMkLst>
        <pc:spChg chg="mod">
          <ac:chgData name="Céline" userId="10e2c33c-37c9-4f21-bb43-36432bb0465d" providerId="ADAL" clId="{F39BE942-83C6-433F-9A11-6F5B40D97179}" dt="2021-05-27T11:52:47.630" v="507" actId="14100"/>
          <ac:spMkLst>
            <pc:docMk/>
            <pc:sldMk cId="1518699672" sldId="279"/>
            <ac:spMk id="22" creationId="{00000000-0000-0000-0000-000000000000}"/>
          </ac:spMkLst>
        </pc:spChg>
        <pc:spChg chg="mod">
          <ac:chgData name="Céline" userId="10e2c33c-37c9-4f21-bb43-36432bb0465d" providerId="ADAL" clId="{F39BE942-83C6-433F-9A11-6F5B40D97179}" dt="2021-05-27T11:31:54.152" v="252" actId="1076"/>
          <ac:spMkLst>
            <pc:docMk/>
            <pc:sldMk cId="1518699672" sldId="279"/>
            <ac:spMk id="27" creationId="{0229B231-5A7C-4613-A35B-1A1E6637BCDA}"/>
          </ac:spMkLst>
        </pc:spChg>
        <pc:spChg chg="mod">
          <ac:chgData name="Céline" userId="10e2c33c-37c9-4f21-bb43-36432bb0465d" providerId="ADAL" clId="{F39BE942-83C6-433F-9A11-6F5B40D97179}" dt="2021-05-27T11:32:04.901" v="262" actId="20577"/>
          <ac:spMkLst>
            <pc:docMk/>
            <pc:sldMk cId="1518699672" sldId="279"/>
            <ac:spMk id="41" creationId="{00000000-0000-0000-0000-000000000000}"/>
          </ac:spMkLst>
        </pc:spChg>
        <pc:spChg chg="mod">
          <ac:chgData name="Céline" userId="10e2c33c-37c9-4f21-bb43-36432bb0465d" providerId="ADAL" clId="{F39BE942-83C6-433F-9A11-6F5B40D97179}" dt="2021-05-27T11:31:52.635" v="251" actId="14100"/>
          <ac:spMkLst>
            <pc:docMk/>
            <pc:sldMk cId="1518699672" sldId="279"/>
            <ac:spMk id="48" creationId="{00000000-0000-0000-0000-000000000000}"/>
          </ac:spMkLst>
        </pc:spChg>
        <pc:spChg chg="mod">
          <ac:chgData name="Céline" userId="10e2c33c-37c9-4f21-bb43-36432bb0465d" providerId="ADAL" clId="{F39BE942-83C6-433F-9A11-6F5B40D97179}" dt="2021-06-03T13:17:37.471" v="553" actId="20577"/>
          <ac:spMkLst>
            <pc:docMk/>
            <pc:sldMk cId="1518699672" sldId="279"/>
            <ac:spMk id="75" creationId="{AACC2414-0E8F-4D2A-A70E-B749E8774F40}"/>
          </ac:spMkLst>
        </pc:spChg>
        <pc:grpChg chg="mod">
          <ac:chgData name="Céline" userId="10e2c33c-37c9-4f21-bb43-36432bb0465d" providerId="ADAL" clId="{F39BE942-83C6-433F-9A11-6F5B40D97179}" dt="2021-05-27T11:31:54.152" v="252" actId="1076"/>
          <ac:grpSpMkLst>
            <pc:docMk/>
            <pc:sldMk cId="1518699672" sldId="279"/>
            <ac:grpSpMk id="24" creationId="{1653AD07-A8AD-4994-88A9-88003574C88E}"/>
          </ac:grpSpMkLst>
        </pc:grpChg>
        <pc:graphicFrameChg chg="mod">
          <ac:chgData name="Céline" userId="10e2c33c-37c9-4f21-bb43-36432bb0465d" providerId="ADAL" clId="{F39BE942-83C6-433F-9A11-6F5B40D97179}" dt="2021-05-27T11:52:50.767" v="508" actId="1076"/>
          <ac:graphicFrameMkLst>
            <pc:docMk/>
            <pc:sldMk cId="1518699672" sldId="279"/>
            <ac:graphicFrameMk id="26" creationId="{00000000-0000-0000-0000-000000000000}"/>
          </ac:graphicFrameMkLst>
        </pc:graphicFrameChg>
        <pc:graphicFrameChg chg="mod modGraphic">
          <ac:chgData name="Céline" userId="10e2c33c-37c9-4f21-bb43-36432bb0465d" providerId="ADAL" clId="{F39BE942-83C6-433F-9A11-6F5B40D97179}" dt="2021-05-27T11:53:22.274" v="512" actId="1076"/>
          <ac:graphicFrameMkLst>
            <pc:docMk/>
            <pc:sldMk cId="1518699672" sldId="279"/>
            <ac:graphicFrameMk id="33" creationId="{B95F029A-5BAB-4240-AD7D-C0AA0BF0A404}"/>
          </ac:graphicFrameMkLst>
        </pc:graphicFrameChg>
        <pc:picChg chg="mod">
          <ac:chgData name="Céline" userId="10e2c33c-37c9-4f21-bb43-36432bb0465d" providerId="ADAL" clId="{F39BE942-83C6-433F-9A11-6F5B40D97179}" dt="2021-05-27T11:31:54.152" v="252" actId="1076"/>
          <ac:picMkLst>
            <pc:docMk/>
            <pc:sldMk cId="1518699672" sldId="279"/>
            <ac:picMk id="25" creationId="{4978174E-1804-4B0B-AF2D-6E0ECF616441}"/>
          </ac:picMkLst>
        </pc:picChg>
      </pc:sldChg>
      <pc:sldChg chg="modSp mod">
        <pc:chgData name="Céline" userId="10e2c33c-37c9-4f21-bb43-36432bb0465d" providerId="ADAL" clId="{F39BE942-83C6-433F-9A11-6F5B40D97179}" dt="2021-06-03T13:17:45.804" v="555" actId="20577"/>
        <pc:sldMkLst>
          <pc:docMk/>
          <pc:sldMk cId="2393849778" sldId="280"/>
        </pc:sldMkLst>
        <pc:spChg chg="mod">
          <ac:chgData name="Céline" userId="10e2c33c-37c9-4f21-bb43-36432bb0465d" providerId="ADAL" clId="{F39BE942-83C6-433F-9A11-6F5B40D97179}" dt="2021-05-27T11:54:20.351" v="524" actId="14100"/>
          <ac:spMkLst>
            <pc:docMk/>
            <pc:sldMk cId="2393849778" sldId="280"/>
            <ac:spMk id="22" creationId="{00000000-0000-0000-0000-000000000000}"/>
          </ac:spMkLst>
        </pc:spChg>
        <pc:spChg chg="mod">
          <ac:chgData name="Céline" userId="10e2c33c-37c9-4f21-bb43-36432bb0465d" providerId="ADAL" clId="{F39BE942-83C6-433F-9A11-6F5B40D97179}" dt="2021-05-27T11:34:10.039" v="307" actId="20577"/>
          <ac:spMkLst>
            <pc:docMk/>
            <pc:sldMk cId="2393849778" sldId="280"/>
            <ac:spMk id="41" creationId="{00000000-0000-0000-0000-000000000000}"/>
          </ac:spMkLst>
        </pc:spChg>
        <pc:spChg chg="mod">
          <ac:chgData name="Céline" userId="10e2c33c-37c9-4f21-bb43-36432bb0465d" providerId="ADAL" clId="{F39BE942-83C6-433F-9A11-6F5B40D97179}" dt="2021-05-27T11:33:50.235" v="301" actId="20577"/>
          <ac:spMkLst>
            <pc:docMk/>
            <pc:sldMk cId="2393849778" sldId="280"/>
            <ac:spMk id="48" creationId="{00000000-0000-0000-0000-000000000000}"/>
          </ac:spMkLst>
        </pc:spChg>
        <pc:spChg chg="mod">
          <ac:chgData name="Céline" userId="10e2c33c-37c9-4f21-bb43-36432bb0465d" providerId="ADAL" clId="{F39BE942-83C6-433F-9A11-6F5B40D97179}" dt="2021-06-03T13:17:45.804" v="555" actId="20577"/>
          <ac:spMkLst>
            <pc:docMk/>
            <pc:sldMk cId="2393849778" sldId="280"/>
            <ac:spMk id="74" creationId="{109428C9-6C4E-4B8A-98EB-445A11EED014}"/>
          </ac:spMkLst>
        </pc:spChg>
        <pc:graphicFrameChg chg="mod">
          <ac:chgData name="Céline" userId="10e2c33c-37c9-4f21-bb43-36432bb0465d" providerId="ADAL" clId="{F39BE942-83C6-433F-9A11-6F5B40D97179}" dt="2021-05-27T11:54:25.090" v="525" actId="1076"/>
          <ac:graphicFrameMkLst>
            <pc:docMk/>
            <pc:sldMk cId="2393849778" sldId="280"/>
            <ac:graphicFrameMk id="26" creationId="{00000000-0000-0000-0000-000000000000}"/>
          </ac:graphicFrameMkLst>
        </pc:graphicFrameChg>
        <pc:graphicFrameChg chg="mod modGraphic">
          <ac:chgData name="Céline" userId="10e2c33c-37c9-4f21-bb43-36432bb0465d" providerId="ADAL" clId="{F39BE942-83C6-433F-9A11-6F5B40D97179}" dt="2021-05-27T11:54:37.093" v="528"/>
          <ac:graphicFrameMkLst>
            <pc:docMk/>
            <pc:sldMk cId="2393849778" sldId="280"/>
            <ac:graphicFrameMk id="42" creationId="{914A2550-163D-4FF0-A715-ADB505D8B038}"/>
          </ac:graphicFrameMkLst>
        </pc:graphicFrameChg>
      </pc:sldChg>
      <pc:sldChg chg="modSp mod">
        <pc:chgData name="Céline" userId="10e2c33c-37c9-4f21-bb43-36432bb0465d" providerId="ADAL" clId="{F39BE942-83C6-433F-9A11-6F5B40D97179}" dt="2021-06-03T13:17:55.120" v="558" actId="20577"/>
        <pc:sldMkLst>
          <pc:docMk/>
          <pc:sldMk cId="187127229" sldId="281"/>
        </pc:sldMkLst>
        <pc:spChg chg="mod">
          <ac:chgData name="Céline" userId="10e2c33c-37c9-4f21-bb43-36432bb0465d" providerId="ADAL" clId="{F39BE942-83C6-433F-9A11-6F5B40D97179}" dt="2021-05-27T11:45:07.027" v="454"/>
          <ac:spMkLst>
            <pc:docMk/>
            <pc:sldMk cId="187127229" sldId="281"/>
            <ac:spMk id="22" creationId="{00000000-0000-0000-0000-000000000000}"/>
          </ac:spMkLst>
        </pc:spChg>
        <pc:spChg chg="mod">
          <ac:chgData name="Céline" userId="10e2c33c-37c9-4f21-bb43-36432bb0465d" providerId="ADAL" clId="{F39BE942-83C6-433F-9A11-6F5B40D97179}" dt="2021-05-27T11:34:34.427" v="311" actId="1076"/>
          <ac:spMkLst>
            <pc:docMk/>
            <pc:sldMk cId="187127229" sldId="281"/>
            <ac:spMk id="27" creationId="{D7FC07FC-3E9C-400D-9988-B2F3C909B2D4}"/>
          </ac:spMkLst>
        </pc:spChg>
        <pc:spChg chg="mod">
          <ac:chgData name="Céline" userId="10e2c33c-37c9-4f21-bb43-36432bb0465d" providerId="ADAL" clId="{F39BE942-83C6-433F-9A11-6F5B40D97179}" dt="2021-05-27T11:35:09.714" v="327" actId="20577"/>
          <ac:spMkLst>
            <pc:docMk/>
            <pc:sldMk cId="187127229" sldId="281"/>
            <ac:spMk id="41" creationId="{00000000-0000-0000-0000-000000000000}"/>
          </ac:spMkLst>
        </pc:spChg>
        <pc:spChg chg="mod">
          <ac:chgData name="Céline" userId="10e2c33c-37c9-4f21-bb43-36432bb0465d" providerId="ADAL" clId="{F39BE942-83C6-433F-9A11-6F5B40D97179}" dt="2021-05-27T11:34:51.737" v="317" actId="20577"/>
          <ac:spMkLst>
            <pc:docMk/>
            <pc:sldMk cId="187127229" sldId="281"/>
            <ac:spMk id="48" creationId="{00000000-0000-0000-0000-000000000000}"/>
          </ac:spMkLst>
        </pc:spChg>
        <pc:spChg chg="mod">
          <ac:chgData name="Céline" userId="10e2c33c-37c9-4f21-bb43-36432bb0465d" providerId="ADAL" clId="{F39BE942-83C6-433F-9A11-6F5B40D97179}" dt="2021-06-03T13:17:55.120" v="558" actId="20577"/>
          <ac:spMkLst>
            <pc:docMk/>
            <pc:sldMk cId="187127229" sldId="281"/>
            <ac:spMk id="65" creationId="{B64E52AA-B033-4052-AA08-96A4CA0B49DC}"/>
          </ac:spMkLst>
        </pc:spChg>
        <pc:grpChg chg="mod">
          <ac:chgData name="Céline" userId="10e2c33c-37c9-4f21-bb43-36432bb0465d" providerId="ADAL" clId="{F39BE942-83C6-433F-9A11-6F5B40D97179}" dt="2021-05-27T11:34:34.427" v="311" actId="1076"/>
          <ac:grpSpMkLst>
            <pc:docMk/>
            <pc:sldMk cId="187127229" sldId="281"/>
            <ac:grpSpMk id="24" creationId="{32DDC0D6-5152-4EBA-AAC3-DDDA30BC422E}"/>
          </ac:grpSpMkLst>
        </pc:grpChg>
        <pc:graphicFrameChg chg="mod">
          <ac:chgData name="Céline" userId="10e2c33c-37c9-4f21-bb43-36432bb0465d" providerId="ADAL" clId="{F39BE942-83C6-433F-9A11-6F5B40D97179}" dt="2021-05-27T11:56:12.034" v="534" actId="1076"/>
          <ac:graphicFrameMkLst>
            <pc:docMk/>
            <pc:sldMk cId="187127229" sldId="281"/>
            <ac:graphicFrameMk id="26" creationId="{00000000-0000-0000-0000-000000000000}"/>
          </ac:graphicFrameMkLst>
        </pc:graphicFrameChg>
        <pc:graphicFrameChg chg="mod modGraphic">
          <ac:chgData name="Céline" userId="10e2c33c-37c9-4f21-bb43-36432bb0465d" providerId="ADAL" clId="{F39BE942-83C6-433F-9A11-6F5B40D97179}" dt="2021-05-27T11:56:18.059" v="535" actId="1076"/>
          <ac:graphicFrameMkLst>
            <pc:docMk/>
            <pc:sldMk cId="187127229" sldId="281"/>
            <ac:graphicFrameMk id="42" creationId="{81C4EF52-78E9-41AE-A1D3-8FD044C7031C}"/>
          </ac:graphicFrameMkLst>
        </pc:graphicFrameChg>
        <pc:picChg chg="mod">
          <ac:chgData name="Céline" userId="10e2c33c-37c9-4f21-bb43-36432bb0465d" providerId="ADAL" clId="{F39BE942-83C6-433F-9A11-6F5B40D97179}" dt="2021-05-27T11:34:34.427" v="311" actId="1076"/>
          <ac:picMkLst>
            <pc:docMk/>
            <pc:sldMk cId="187127229" sldId="281"/>
            <ac:picMk id="25" creationId="{7F62911B-CE7B-4321-A537-37DF14CD1ABE}"/>
          </ac:picMkLst>
        </pc:picChg>
      </pc:sldChg>
      <pc:sldChg chg="modSp mod">
        <pc:chgData name="Céline" userId="10e2c33c-37c9-4f21-bb43-36432bb0465d" providerId="ADAL" clId="{F39BE942-83C6-433F-9A11-6F5B40D97179}" dt="2021-06-03T13:18:13.279" v="559" actId="20577"/>
        <pc:sldMkLst>
          <pc:docMk/>
          <pc:sldMk cId="2746569168" sldId="282"/>
        </pc:sldMkLst>
        <pc:spChg chg="mod">
          <ac:chgData name="Céline" userId="10e2c33c-37c9-4f21-bb43-36432bb0465d" providerId="ADAL" clId="{F39BE942-83C6-433F-9A11-6F5B40D97179}" dt="2021-05-27T11:36:35.273" v="341" actId="14100"/>
          <ac:spMkLst>
            <pc:docMk/>
            <pc:sldMk cId="2746569168" sldId="282"/>
            <ac:spMk id="19" creationId="{00000000-0000-0000-0000-000000000000}"/>
          </ac:spMkLst>
        </pc:spChg>
        <pc:spChg chg="mod">
          <ac:chgData name="Céline" userId="10e2c33c-37c9-4f21-bb43-36432bb0465d" providerId="ADAL" clId="{F39BE942-83C6-433F-9A11-6F5B40D97179}" dt="2021-05-27T11:46:31.569" v="460"/>
          <ac:spMkLst>
            <pc:docMk/>
            <pc:sldMk cId="2746569168" sldId="282"/>
            <ac:spMk id="22" creationId="{00000000-0000-0000-0000-000000000000}"/>
          </ac:spMkLst>
        </pc:spChg>
        <pc:spChg chg="mod">
          <ac:chgData name="Céline" userId="10e2c33c-37c9-4f21-bb43-36432bb0465d" providerId="ADAL" clId="{F39BE942-83C6-433F-9A11-6F5B40D97179}" dt="2021-05-27T11:36:46.438" v="346" actId="20577"/>
          <ac:spMkLst>
            <pc:docMk/>
            <pc:sldMk cId="2746569168" sldId="282"/>
            <ac:spMk id="27" creationId="{00000000-0000-0000-0000-000000000000}"/>
          </ac:spMkLst>
        </pc:spChg>
        <pc:spChg chg="mod">
          <ac:chgData name="Céline" userId="10e2c33c-37c9-4f21-bb43-36432bb0465d" providerId="ADAL" clId="{F39BE942-83C6-433F-9A11-6F5B40D97179}" dt="2021-06-03T13:18:13.279" v="559" actId="20577"/>
          <ac:spMkLst>
            <pc:docMk/>
            <pc:sldMk cId="2746569168" sldId="282"/>
            <ac:spMk id="70" creationId="{91E72BB1-6C00-4321-99A8-DE0EED5E1D20}"/>
          </ac:spMkLst>
        </pc:spChg>
        <pc:graphicFrameChg chg="mod">
          <ac:chgData name="Céline" userId="10e2c33c-37c9-4f21-bb43-36432bb0465d" providerId="ADAL" clId="{F39BE942-83C6-433F-9A11-6F5B40D97179}" dt="2021-05-27T11:56:24.007" v="536" actId="1076"/>
          <ac:graphicFrameMkLst>
            <pc:docMk/>
            <pc:sldMk cId="2746569168" sldId="282"/>
            <ac:graphicFrameMk id="26" creationId="{00000000-0000-0000-0000-000000000000}"/>
          </ac:graphicFrameMkLst>
        </pc:graphicFrameChg>
        <pc:graphicFrameChg chg="mod modGraphic">
          <ac:chgData name="Céline" userId="10e2c33c-37c9-4f21-bb43-36432bb0465d" providerId="ADAL" clId="{F39BE942-83C6-433F-9A11-6F5B40D97179}" dt="2021-05-27T11:56:40.766" v="539"/>
          <ac:graphicFrameMkLst>
            <pc:docMk/>
            <pc:sldMk cId="2746569168" sldId="282"/>
            <ac:graphicFrameMk id="33" creationId="{74B46053-0492-4E4F-8308-47CAA2F0DEA5}"/>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8790FAC-7C2E-4BB5-B7D9-218924302A07}" type="datetimeFigureOut">
              <a:rPr lang="fr-FR" smtClean="0"/>
              <a:pPr/>
              <a:t>04/06/2021</a:t>
            </a:fld>
            <a:endParaRPr lang="fr-FR"/>
          </a:p>
        </p:txBody>
      </p:sp>
      <p:sp>
        <p:nvSpPr>
          <p:cNvPr id="4" name="Espace réservé de l'image des diapositives 3"/>
          <p:cNvSpPr>
            <a:spLocks noGrp="1" noRot="1" noChangeAspect="1"/>
          </p:cNvSpPr>
          <p:nvPr>
            <p:ph type="sldImg" idx="2"/>
          </p:nvPr>
        </p:nvSpPr>
        <p:spPr>
          <a:xfrm>
            <a:off x="2109788" y="744538"/>
            <a:ext cx="2578100"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D52996F6-BFFB-42FC-B2C9-69D131934676}" type="slidenum">
              <a:rPr lang="fr-FR" smtClean="0"/>
              <a:pPr/>
              <a:t>‹#›</a:t>
            </a:fld>
            <a:endParaRPr lang="fr-FR"/>
          </a:p>
        </p:txBody>
      </p:sp>
    </p:spTree>
    <p:extLst>
      <p:ext uri="{BB962C8B-B14F-4D97-AF65-F5344CB8AC3E}">
        <p14:creationId xmlns:p14="http://schemas.microsoft.com/office/powerpoint/2010/main" val="2476135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6575"/>
            <a:ext cx="5829300" cy="2124075"/>
          </a:xfrm>
        </p:spPr>
        <p:txBody>
          <a:bodyPr/>
          <a:lstStyle/>
          <a:p>
            <a:r>
              <a:rPr lang="fr-FR"/>
              <a:t>Modifiez le style du titre</a:t>
            </a:r>
          </a:p>
        </p:txBody>
      </p:sp>
      <p:sp>
        <p:nvSpPr>
          <p:cNvPr id="3" name="Sous-titre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0E539BC-BCE8-4F9A-8C32-C136754E3507}" type="slidenum">
              <a:rPr lang="fr-FR" altLang="fr-FR"/>
              <a:pPr>
                <a:defRPr/>
              </a:pPr>
              <a:t>‹#›</a:t>
            </a:fld>
            <a:endParaRPr lang="fr-FR" altLang="fr-FR"/>
          </a:p>
        </p:txBody>
      </p:sp>
    </p:spTree>
    <p:extLst>
      <p:ext uri="{BB962C8B-B14F-4D97-AF65-F5344CB8AC3E}">
        <p14:creationId xmlns:p14="http://schemas.microsoft.com/office/powerpoint/2010/main" val="1555550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4F2429F-D8EA-4F2B-97AB-4DB64E94ACEC}" type="slidenum">
              <a:rPr lang="fr-FR" altLang="fr-FR"/>
              <a:pPr>
                <a:defRPr/>
              </a:pPr>
              <a:t>‹#›</a:t>
            </a:fld>
            <a:endParaRPr lang="fr-FR" altLang="fr-FR"/>
          </a:p>
        </p:txBody>
      </p:sp>
    </p:spTree>
    <p:extLst>
      <p:ext uri="{BB962C8B-B14F-4D97-AF65-F5344CB8AC3E}">
        <p14:creationId xmlns:p14="http://schemas.microsoft.com/office/powerpoint/2010/main" val="3292088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875"/>
            <a:ext cx="1543050" cy="845185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42900" y="396875"/>
            <a:ext cx="4476750" cy="84518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D4E9EC60-20E5-4F6C-9096-A6217F893FDA}" type="slidenum">
              <a:rPr lang="fr-FR" altLang="fr-FR"/>
              <a:pPr>
                <a:defRPr/>
              </a:pPr>
              <a:t>‹#›</a:t>
            </a:fld>
            <a:endParaRPr lang="fr-FR" altLang="fr-FR"/>
          </a:p>
        </p:txBody>
      </p:sp>
    </p:spTree>
    <p:extLst>
      <p:ext uri="{BB962C8B-B14F-4D97-AF65-F5344CB8AC3E}">
        <p14:creationId xmlns:p14="http://schemas.microsoft.com/office/powerpoint/2010/main" val="787911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86E4A0EB-1A70-45B0-BCFB-A7E58BDCDEF8}" type="slidenum">
              <a:rPr lang="fr-FR" altLang="fr-FR"/>
              <a:pPr>
                <a:defRPr/>
              </a:pPr>
              <a:t>‹#›</a:t>
            </a:fld>
            <a:endParaRPr lang="fr-FR" altLang="fr-FR"/>
          </a:p>
        </p:txBody>
      </p:sp>
    </p:spTree>
    <p:extLst>
      <p:ext uri="{BB962C8B-B14F-4D97-AF65-F5344CB8AC3E}">
        <p14:creationId xmlns:p14="http://schemas.microsoft.com/office/powerpoint/2010/main" val="445022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338" y="6365875"/>
            <a:ext cx="5829300" cy="1966913"/>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5458E09-99B8-4E0C-9461-0E603C71A6B9}" type="slidenum">
              <a:rPr lang="fr-FR" altLang="fr-FR"/>
              <a:pPr>
                <a:defRPr/>
              </a:pPr>
              <a:t>‹#›</a:t>
            </a:fld>
            <a:endParaRPr lang="fr-FR" altLang="fr-FR"/>
          </a:p>
        </p:txBody>
      </p:sp>
    </p:spTree>
    <p:extLst>
      <p:ext uri="{BB962C8B-B14F-4D97-AF65-F5344CB8AC3E}">
        <p14:creationId xmlns:p14="http://schemas.microsoft.com/office/powerpoint/2010/main" val="2063852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D05871EE-CBBC-4FA2-8A61-D2050B33F092}" type="slidenum">
              <a:rPr lang="fr-FR" altLang="fr-FR"/>
              <a:pPr>
                <a:defRPr/>
              </a:pPr>
              <a:t>‹#›</a:t>
            </a:fld>
            <a:endParaRPr lang="fr-FR" altLang="fr-FR"/>
          </a:p>
        </p:txBody>
      </p:sp>
    </p:spTree>
    <p:extLst>
      <p:ext uri="{BB962C8B-B14F-4D97-AF65-F5344CB8AC3E}">
        <p14:creationId xmlns:p14="http://schemas.microsoft.com/office/powerpoint/2010/main" val="1730416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9" name="Rectangle 6"/>
          <p:cNvSpPr>
            <a:spLocks noGrp="1" noChangeArrowheads="1"/>
          </p:cNvSpPr>
          <p:nvPr>
            <p:ph type="sldNum" sz="quarter" idx="12"/>
          </p:nvPr>
        </p:nvSpPr>
        <p:spPr>
          <a:ln/>
        </p:spPr>
        <p:txBody>
          <a:bodyPr/>
          <a:lstStyle>
            <a:lvl1pPr>
              <a:defRPr/>
            </a:lvl1pPr>
          </a:lstStyle>
          <a:p>
            <a:pPr>
              <a:defRPr/>
            </a:pPr>
            <a:fld id="{A9C2B526-DF5C-40F8-978D-08DDF2D4EC62}" type="slidenum">
              <a:rPr lang="fr-FR" altLang="fr-FR"/>
              <a:pPr>
                <a:defRPr/>
              </a:pPr>
              <a:t>‹#›</a:t>
            </a:fld>
            <a:endParaRPr lang="fr-FR" altLang="fr-FR"/>
          </a:p>
        </p:txBody>
      </p:sp>
    </p:spTree>
    <p:extLst>
      <p:ext uri="{BB962C8B-B14F-4D97-AF65-F5344CB8AC3E}">
        <p14:creationId xmlns:p14="http://schemas.microsoft.com/office/powerpoint/2010/main" val="952120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5" name="Rectangle 6"/>
          <p:cNvSpPr>
            <a:spLocks noGrp="1" noChangeArrowheads="1"/>
          </p:cNvSpPr>
          <p:nvPr>
            <p:ph type="sldNum" sz="quarter" idx="12"/>
          </p:nvPr>
        </p:nvSpPr>
        <p:spPr>
          <a:ln/>
        </p:spPr>
        <p:txBody>
          <a:bodyPr/>
          <a:lstStyle>
            <a:lvl1pPr>
              <a:defRPr/>
            </a:lvl1pPr>
          </a:lstStyle>
          <a:p>
            <a:pPr>
              <a:defRPr/>
            </a:pPr>
            <a:fld id="{A343D8CB-32A6-4550-B39E-7DAF353B0021}" type="slidenum">
              <a:rPr lang="fr-FR" altLang="fr-FR"/>
              <a:pPr>
                <a:defRPr/>
              </a:pPr>
              <a:t>‹#›</a:t>
            </a:fld>
            <a:endParaRPr lang="fr-FR" altLang="fr-FR"/>
          </a:p>
        </p:txBody>
      </p:sp>
    </p:spTree>
    <p:extLst>
      <p:ext uri="{BB962C8B-B14F-4D97-AF65-F5344CB8AC3E}">
        <p14:creationId xmlns:p14="http://schemas.microsoft.com/office/powerpoint/2010/main" val="1591723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4" name="Rectangle 6"/>
          <p:cNvSpPr>
            <a:spLocks noGrp="1" noChangeArrowheads="1"/>
          </p:cNvSpPr>
          <p:nvPr>
            <p:ph type="sldNum" sz="quarter" idx="12"/>
          </p:nvPr>
        </p:nvSpPr>
        <p:spPr>
          <a:ln/>
        </p:spPr>
        <p:txBody>
          <a:bodyPr/>
          <a:lstStyle>
            <a:lvl1pPr>
              <a:defRPr/>
            </a:lvl1pPr>
          </a:lstStyle>
          <a:p>
            <a:pPr>
              <a:defRPr/>
            </a:pPr>
            <a:fld id="{A80F3C69-9BC2-4EDA-9DE0-6F5FC5BD57E9}" type="slidenum">
              <a:rPr lang="fr-FR" altLang="fr-FR"/>
              <a:pPr>
                <a:defRPr/>
              </a:pPr>
              <a:t>‹#›</a:t>
            </a:fld>
            <a:endParaRPr lang="fr-FR" altLang="fr-FR"/>
          </a:p>
        </p:txBody>
      </p:sp>
    </p:spTree>
    <p:extLst>
      <p:ext uri="{BB962C8B-B14F-4D97-AF65-F5344CB8AC3E}">
        <p14:creationId xmlns:p14="http://schemas.microsoft.com/office/powerpoint/2010/main" val="1818852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3700"/>
            <a:ext cx="2255838" cy="1679575"/>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DCA93ED4-A63C-46F2-9C77-092EF75FF18C}" type="slidenum">
              <a:rPr lang="fr-FR" altLang="fr-FR"/>
              <a:pPr>
                <a:defRPr/>
              </a:pPr>
              <a:t>‹#›</a:t>
            </a:fld>
            <a:endParaRPr lang="fr-FR" altLang="fr-FR"/>
          </a:p>
        </p:txBody>
      </p:sp>
    </p:spTree>
    <p:extLst>
      <p:ext uri="{BB962C8B-B14F-4D97-AF65-F5344CB8AC3E}">
        <p14:creationId xmlns:p14="http://schemas.microsoft.com/office/powerpoint/2010/main" val="318754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613" y="6934200"/>
            <a:ext cx="4114800" cy="819150"/>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8A3A188A-4D6D-4EEF-AAFF-BBFE0B4A2EEC}" type="slidenum">
              <a:rPr lang="fr-FR" altLang="fr-FR"/>
              <a:pPr>
                <a:defRPr/>
              </a:pPr>
              <a:t>‹#›</a:t>
            </a:fld>
            <a:endParaRPr lang="fr-FR" altLang="fr-FR"/>
          </a:p>
        </p:txBody>
      </p:sp>
    </p:spTree>
    <p:extLst>
      <p:ext uri="{BB962C8B-B14F-4D97-AF65-F5344CB8AC3E}">
        <p14:creationId xmlns:p14="http://schemas.microsoft.com/office/powerpoint/2010/main" val="36030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p:cNvSpPr>
            <a:spLocks noGrp="1" noChangeArrowheads="1"/>
          </p:cNvSpPr>
          <p:nvPr>
            <p:ph type="dt" sz="half" idx="2"/>
          </p:nvPr>
        </p:nvSpPr>
        <p:spPr bwMode="auto">
          <a:xfrm>
            <a:off x="342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fr-FR" altLang="fr-FR"/>
          </a:p>
        </p:txBody>
      </p:sp>
      <p:sp>
        <p:nvSpPr>
          <p:cNvPr id="1029" name="Rectangle 5"/>
          <p:cNvSpPr>
            <a:spLocks noGrp="1" noChangeArrowheads="1"/>
          </p:cNvSpPr>
          <p:nvPr>
            <p:ph type="ftr" sz="quarter" idx="3"/>
          </p:nvPr>
        </p:nvSpPr>
        <p:spPr bwMode="auto">
          <a:xfrm>
            <a:off x="2343150" y="9020175"/>
            <a:ext cx="21717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fr-FR" altLang="fr-FR"/>
          </a:p>
        </p:txBody>
      </p:sp>
      <p:sp>
        <p:nvSpPr>
          <p:cNvPr id="1030" name="Rectangle 6"/>
          <p:cNvSpPr>
            <a:spLocks noGrp="1" noChangeArrowheads="1"/>
          </p:cNvSpPr>
          <p:nvPr>
            <p:ph type="sldNum" sz="quarter" idx="4"/>
          </p:nvPr>
        </p:nvSpPr>
        <p:spPr bwMode="auto">
          <a:xfrm>
            <a:off x="4914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AC36E499-3F66-46E4-B115-C3989474E866}" type="slidenum">
              <a:rPr lang="fr-FR" altLang="fr-FR"/>
              <a:pPr>
                <a:defRPr/>
              </a:pPr>
              <a:t>‹#›</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10.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1.jpeg"/><Relationship Id="rId7" Type="http://schemas.openxmlformats.org/officeDocument/2006/relationships/image" Target="../media/image11.jpe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15.jpeg"/><Relationship Id="rId5" Type="http://schemas.openxmlformats.org/officeDocument/2006/relationships/image" Target="../media/image2.jpeg"/><Relationship Id="rId10" Type="http://schemas.openxmlformats.org/officeDocument/2006/relationships/image" Target="../media/image14.jpeg"/><Relationship Id="rId4" Type="http://schemas.openxmlformats.org/officeDocument/2006/relationships/image" Target="../media/image3.jpeg"/><Relationship Id="rId9" Type="http://schemas.openxmlformats.org/officeDocument/2006/relationships/image" Target="../media/image13.jpeg"/></Relationships>
</file>

<file path=ppt/slides/_rels/slide11.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1.jpeg"/><Relationship Id="rId7" Type="http://schemas.openxmlformats.org/officeDocument/2006/relationships/image" Target="../media/image11.jpe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15.jpeg"/><Relationship Id="rId5" Type="http://schemas.openxmlformats.org/officeDocument/2006/relationships/image" Target="../media/image3.jpeg"/><Relationship Id="rId10" Type="http://schemas.openxmlformats.org/officeDocument/2006/relationships/image" Target="../media/image14.jpeg"/><Relationship Id="rId4" Type="http://schemas.openxmlformats.org/officeDocument/2006/relationships/image" Target="../media/image2.jpeg"/><Relationship Id="rId9" Type="http://schemas.openxmlformats.org/officeDocument/2006/relationships/image" Target="../media/image13.jpeg"/></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3.jpeg"/><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2.jpeg"/><Relationship Id="rId10" Type="http://schemas.openxmlformats.org/officeDocument/2006/relationships/image" Target="../media/image8.jpeg"/><Relationship Id="rId4" Type="http://schemas.openxmlformats.org/officeDocument/2006/relationships/image" Target="../media/image1.jpeg"/><Relationship Id="rId9" Type="http://schemas.openxmlformats.org/officeDocument/2006/relationships/image" Target="../media/image7.jpeg"/></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3.jpeg"/><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2.jpeg"/><Relationship Id="rId10" Type="http://schemas.openxmlformats.org/officeDocument/2006/relationships/image" Target="../media/image8.jpeg"/><Relationship Id="rId4" Type="http://schemas.openxmlformats.org/officeDocument/2006/relationships/image" Target="../media/image1.jpeg"/><Relationship Id="rId9" Type="http://schemas.openxmlformats.org/officeDocument/2006/relationships/image" Target="../media/image7.jpeg"/></Relationships>
</file>

<file path=ppt/slides/_rels/slide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3.jpeg"/><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2.jpeg"/><Relationship Id="rId10" Type="http://schemas.openxmlformats.org/officeDocument/2006/relationships/image" Target="../media/image8.jpeg"/><Relationship Id="rId4" Type="http://schemas.openxmlformats.org/officeDocument/2006/relationships/image" Target="../media/image1.jpeg"/><Relationship Id="rId9" Type="http://schemas.openxmlformats.org/officeDocument/2006/relationships/image" Target="../media/image7.jpeg"/></Relationships>
</file>

<file path=ppt/slides/_rels/slide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3.jpeg"/><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2.jpeg"/><Relationship Id="rId10" Type="http://schemas.openxmlformats.org/officeDocument/2006/relationships/image" Target="../media/image8.jpeg"/><Relationship Id="rId4" Type="http://schemas.openxmlformats.org/officeDocument/2006/relationships/image" Target="../media/image1.jpeg"/><Relationship Id="rId9" Type="http://schemas.openxmlformats.org/officeDocument/2006/relationships/image" Target="../media/image7.jpeg"/></Relationships>
</file>

<file path=ppt/slides/_rels/slide6.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1.jpeg"/><Relationship Id="rId7" Type="http://schemas.openxmlformats.org/officeDocument/2006/relationships/image" Target="../media/image11.jpe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15.jpeg"/><Relationship Id="rId5" Type="http://schemas.openxmlformats.org/officeDocument/2006/relationships/image" Target="../media/image2.jpeg"/><Relationship Id="rId10" Type="http://schemas.openxmlformats.org/officeDocument/2006/relationships/image" Target="../media/image14.jpeg"/><Relationship Id="rId4" Type="http://schemas.openxmlformats.org/officeDocument/2006/relationships/image" Target="../media/image3.jpeg"/><Relationship Id="rId9" Type="http://schemas.openxmlformats.org/officeDocument/2006/relationships/image" Target="../media/image13.jpeg"/></Relationships>
</file>

<file path=ppt/slides/_rels/slide7.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1.jpeg"/><Relationship Id="rId7" Type="http://schemas.openxmlformats.org/officeDocument/2006/relationships/image" Target="../media/image11.jpe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15.jpeg"/><Relationship Id="rId5" Type="http://schemas.openxmlformats.org/officeDocument/2006/relationships/image" Target="../media/image2.jpeg"/><Relationship Id="rId10" Type="http://schemas.openxmlformats.org/officeDocument/2006/relationships/image" Target="../media/image14.jpeg"/><Relationship Id="rId4" Type="http://schemas.openxmlformats.org/officeDocument/2006/relationships/image" Target="../media/image3.jpeg"/><Relationship Id="rId9" Type="http://schemas.openxmlformats.org/officeDocument/2006/relationships/image" Target="../media/image13.jpeg"/></Relationships>
</file>

<file path=ppt/slides/_rels/slide8.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1.jpeg"/><Relationship Id="rId7" Type="http://schemas.openxmlformats.org/officeDocument/2006/relationships/image" Target="../media/image11.jpe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15.jpeg"/><Relationship Id="rId5" Type="http://schemas.openxmlformats.org/officeDocument/2006/relationships/image" Target="../media/image2.jpeg"/><Relationship Id="rId10" Type="http://schemas.openxmlformats.org/officeDocument/2006/relationships/image" Target="../media/image14.jpeg"/><Relationship Id="rId4" Type="http://schemas.openxmlformats.org/officeDocument/2006/relationships/image" Target="../media/image3.jpeg"/><Relationship Id="rId9" Type="http://schemas.openxmlformats.org/officeDocument/2006/relationships/image" Target="../media/image13.jpeg"/></Relationships>
</file>

<file path=ppt/slides/_rels/slide9.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2.jpeg"/><Relationship Id="rId10" Type="http://schemas.openxmlformats.org/officeDocument/2006/relationships/image" Target="../media/image8.jpeg"/><Relationship Id="rId4" Type="http://schemas.openxmlformats.org/officeDocument/2006/relationships/image" Target="../media/image3.jpe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34787" y="564998"/>
            <a:ext cx="3052913" cy="477054"/>
          </a:xfrm>
          <a:prstGeom prst="rect">
            <a:avLst/>
          </a:prstGeom>
          <a:noFill/>
          <a:ln>
            <a:noFill/>
          </a:ln>
        </p:spPr>
        <p:txBody>
          <a:bodyPr wrap="square">
            <a:spAutoFit/>
          </a:bodyPr>
          <a:lstStyle/>
          <a:p>
            <a:r>
              <a:rPr lang="fr-FR" sz="500" b="1" u="sng" dirty="0"/>
              <a:t>Fiche d'informations utilisateur</a:t>
            </a:r>
          </a:p>
          <a:p>
            <a:r>
              <a:rPr lang="en-US" sz="500" b="1" dirty="0">
                <a:latin typeface="Calibri" charset="0"/>
                <a:ea typeface="Calibri" charset="0"/>
                <a:cs typeface="Calibri" charset="0"/>
              </a:rPr>
              <a:t>Ces informations doivent être fournies et lues par l'utilisateur final</a:t>
            </a:r>
            <a:endParaRPr lang="fr-FR" sz="500" b="1" dirty="0"/>
          </a:p>
          <a:p>
            <a:r>
              <a:rPr lang="fr-FR" sz="500" dirty="0"/>
              <a:t>Pantalon HIBANA Ref. 5HBA160 (Jaune HV); </a:t>
            </a:r>
            <a:r>
              <a:rPr lang="fr-FR" sz="500" dirty="0" err="1"/>
              <a:t>Ref</a:t>
            </a:r>
            <a:r>
              <a:rPr lang="fr-FR" sz="500" dirty="0"/>
              <a:t>. 5HBA170 (Orange HV); </a:t>
            </a:r>
            <a:r>
              <a:rPr lang="fr-FR" sz="500" dirty="0" err="1"/>
              <a:t>Ref</a:t>
            </a:r>
            <a:r>
              <a:rPr lang="fr-FR" sz="500" dirty="0"/>
              <a:t>. 5HBA130 (Rouge HV) </a:t>
            </a:r>
          </a:p>
          <a:p>
            <a:r>
              <a:rPr lang="fr-FR" sz="500" b="1" dirty="0"/>
              <a:t>60% Coton </a:t>
            </a:r>
            <a:r>
              <a:rPr lang="en-GB" sz="500" b="1" dirty="0"/>
              <a:t>+ </a:t>
            </a:r>
            <a:r>
              <a:rPr lang="fr-FR" sz="500" b="1" dirty="0"/>
              <a:t>40% Polyester, 270g/m²</a:t>
            </a:r>
          </a:p>
          <a:p>
            <a:r>
              <a:rPr lang="fr-FR" sz="500" b="1" dirty="0"/>
              <a:t>Renfort : 300D Oxford</a:t>
            </a:r>
          </a:p>
        </p:txBody>
      </p:sp>
      <p:sp>
        <p:nvSpPr>
          <p:cNvPr id="20" name="ZoneTexte 19"/>
          <p:cNvSpPr txBox="1"/>
          <p:nvPr/>
        </p:nvSpPr>
        <p:spPr>
          <a:xfrm>
            <a:off x="2711083" y="76441"/>
            <a:ext cx="1475084" cy="276999"/>
          </a:xfrm>
          <a:prstGeom prst="rect">
            <a:avLst/>
          </a:prstGeom>
          <a:noFill/>
          <a:ln w="3175">
            <a:noFill/>
          </a:ln>
        </p:spPr>
        <p:txBody>
          <a:bodyPr wrap="none">
            <a:spAutoFit/>
          </a:bodyPr>
          <a:lstStyle/>
          <a:p>
            <a:pPr algn="ctr"/>
            <a:r>
              <a:rPr lang="en-GB" sz="1200" b="1" dirty="0" err="1"/>
              <a:t>Pantalon</a:t>
            </a:r>
            <a:r>
              <a:rPr lang="en-GB" sz="1200" b="1" dirty="0"/>
              <a:t> HIBANA</a:t>
            </a:r>
            <a:endParaRPr lang="en-GB" sz="3600" dirty="0"/>
          </a:p>
        </p:txBody>
      </p:sp>
      <p:grpSp>
        <p:nvGrpSpPr>
          <p:cNvPr id="21" name="Groupe 20"/>
          <p:cNvGrpSpPr/>
          <p:nvPr/>
        </p:nvGrpSpPr>
        <p:grpSpPr>
          <a:xfrm>
            <a:off x="302349" y="1213913"/>
            <a:ext cx="6418388" cy="6912000"/>
            <a:chOff x="979046" y="714399"/>
            <a:chExt cx="5289168" cy="9428821"/>
          </a:xfrm>
        </p:grpSpPr>
        <p:sp>
          <p:nvSpPr>
            <p:cNvPr id="22" name="Rectangle 21"/>
            <p:cNvSpPr/>
            <p:nvPr/>
          </p:nvSpPr>
          <p:spPr>
            <a:xfrm>
              <a:off x="979046" y="714399"/>
              <a:ext cx="5287981" cy="9428821"/>
            </a:xfrm>
            <a:prstGeom prst="rect">
              <a:avLst/>
            </a:prstGeom>
            <a:noFill/>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PPE </a:t>
              </a:r>
              <a:r>
                <a:rPr lang="en-GB" sz="600" b="1" u="sng" dirty="0" err="1">
                  <a:latin typeface="Calibri"/>
                  <a:cs typeface="Calibri"/>
                </a:rPr>
                <a:t>catégorie</a:t>
              </a:r>
              <a:r>
                <a:rPr lang="en-GB" sz="600" b="1" u="sng" dirty="0">
                  <a:latin typeface="Calibri"/>
                  <a:cs typeface="Calibri"/>
                </a:rPr>
                <a:t> 2 – Conformément aux normes</a:t>
              </a:r>
            </a:p>
            <a:p>
              <a:pPr marL="266700"/>
              <a:r>
                <a:rPr lang="en-GB" sz="600" b="1" dirty="0">
                  <a:solidFill>
                    <a:srgbClr val="000000"/>
                  </a:solidFill>
                  <a:latin typeface="Calibri"/>
                  <a:cs typeface="Calibri"/>
                </a:rPr>
                <a:t>EN ISO 13688:2013 (EN 340:2003) – Vêtements de protection : Exigences générales</a:t>
              </a:r>
            </a:p>
            <a:p>
              <a:pPr marL="266700"/>
              <a:endParaRPr lang="en-GB" sz="600" b="1" dirty="0">
                <a:latin typeface="Calibri"/>
                <a:cs typeface="Calibri"/>
              </a:endParaRPr>
            </a:p>
            <a:p>
              <a:pPr marL="266700"/>
              <a:r>
                <a:rPr lang="en-GB" sz="600" b="1" dirty="0">
                  <a:latin typeface="Calibri"/>
                  <a:cs typeface="Calibri"/>
                </a:rPr>
                <a:t>EN 14404: 2004   A1: 2010 (</a:t>
              </a:r>
              <a:r>
                <a:rPr lang="en-GB" sz="600" b="1" dirty="0" err="1">
                  <a:latin typeface="Calibri"/>
                  <a:cs typeface="Calibri"/>
                </a:rPr>
                <a:t>Pantalon</a:t>
              </a:r>
              <a:r>
                <a:rPr lang="en-GB" sz="600" b="1" dirty="0">
                  <a:latin typeface="Calibri"/>
                  <a:cs typeface="Calibri"/>
                </a:rPr>
                <a:t>) - Type 2 - Niveau 0 - Protecteurs genoux pour le travail en position agenouillée </a:t>
              </a:r>
              <a:r>
                <a:rPr lang="en-GB" sz="600" dirty="0">
                  <a:latin typeface="Calibri" panose="020F0502020204030204" pitchFamily="34" charset="0"/>
                  <a:cs typeface="Calibri" panose="020F0502020204030204" pitchFamily="34" charset="0"/>
                </a:rPr>
                <a:t>(Applicable sur combinaison et pantalon avec genouillères 8KNEE)</a:t>
              </a:r>
            </a:p>
            <a:p>
              <a:pPr marL="266700"/>
              <a:r>
                <a:rPr lang="en-GB" sz="600" dirty="0">
                  <a:latin typeface="Calibri" panose="020F0502020204030204" pitchFamily="34" charset="0"/>
                  <a:cs typeface="Calibri" panose="020F0502020204030204" pitchFamily="34" charset="0"/>
                </a:rPr>
                <a:t>Pré-traitement - 5 lavages à 40 °C </a:t>
              </a:r>
              <a:r>
                <a:rPr lang="en-GB" sz="600" dirty="0" err="1">
                  <a:latin typeface="Calibri" panose="020F0502020204030204" pitchFamily="34" charset="0"/>
                  <a:cs typeface="Calibri" panose="020F0502020204030204" pitchFamily="34" charset="0"/>
                </a:rPr>
                <a:t>selon</a:t>
              </a:r>
              <a:r>
                <a:rPr lang="en-GB" sz="600" dirty="0">
                  <a:latin typeface="Calibri" panose="020F0502020204030204" pitchFamily="34" charset="0"/>
                  <a:cs typeface="Calibri" panose="020F0502020204030204" pitchFamily="34" charset="0"/>
                </a:rPr>
                <a:t> la </a:t>
              </a:r>
              <a:r>
                <a:rPr lang="en-GB" sz="600" dirty="0" err="1">
                  <a:latin typeface="Calibri" panose="020F0502020204030204" pitchFamily="34" charset="0"/>
                  <a:cs typeface="Calibri" panose="020F0502020204030204" pitchFamily="34" charset="0"/>
                </a:rPr>
                <a:t>norme</a:t>
              </a:r>
              <a:r>
                <a:rPr lang="en-GB" sz="600" dirty="0">
                  <a:latin typeface="Calibri" panose="020F0502020204030204" pitchFamily="34" charset="0"/>
                  <a:cs typeface="Calibri" panose="020F0502020204030204" pitchFamily="34" charset="0"/>
                </a:rPr>
                <a:t> ISO 6330: 2002 . Lavage et </a:t>
              </a:r>
              <a:r>
                <a:rPr lang="en-GB" sz="600" dirty="0" err="1">
                  <a:latin typeface="Calibri" panose="020F0502020204030204" pitchFamily="34" charset="0"/>
                  <a:cs typeface="Calibri" panose="020F0502020204030204" pitchFamily="34" charset="0"/>
                </a:rPr>
                <a:t>séchage</a:t>
              </a:r>
              <a:r>
                <a:rPr lang="en-GB" sz="600" dirty="0">
                  <a:latin typeface="Calibri" panose="020F0502020204030204" pitchFamily="34" charset="0"/>
                  <a:cs typeface="Calibri" panose="020F0502020204030204" pitchFamily="34" charset="0"/>
                </a:rPr>
                <a:t> domestiques des textiles.</a:t>
              </a:r>
            </a:p>
            <a:p>
              <a:pPr>
                <a:tabLst>
                  <a:tab pos="266700" algn="l"/>
                </a:tabLst>
              </a:pPr>
              <a:r>
                <a:rPr lang="en-GB" sz="600" dirty="0">
                  <a:latin typeface="Calibri" panose="020F0502020204030204" pitchFamily="34" charset="0"/>
                  <a:cs typeface="Calibri" panose="020F0502020204030204" pitchFamily="34" charset="0"/>
                </a:rPr>
                <a:t>               Les performances : </a:t>
              </a:r>
              <a:r>
                <a:rPr lang="fr-FR" sz="600" dirty="0">
                  <a:latin typeface="Calibri" panose="020F0502020204030204" pitchFamily="34" charset="0"/>
                  <a:cs typeface="Calibri" panose="020F0502020204030204" pitchFamily="34" charset="0"/>
                </a:rPr>
                <a:t>Pantalon 5HBA160 (Jaune HV); 5HBA170 (Orange HV); 5HBA130 (Rouge HV) </a:t>
              </a:r>
              <a:r>
                <a:rPr lang="en-GB" sz="600" dirty="0">
                  <a:latin typeface="Calibri" panose="020F0502020204030204" pitchFamily="34" charset="0"/>
                  <a:cs typeface="Calibri" panose="020F0502020204030204" pitchFamily="34" charset="0"/>
                </a:rPr>
                <a:t>- </a:t>
              </a:r>
              <a:r>
                <a:rPr lang="en-GB" sz="600" b="1" dirty="0">
                  <a:latin typeface="Calibri" panose="020F0502020204030204" pitchFamily="34" charset="0"/>
                  <a:cs typeface="Calibri" panose="020F0502020204030204" pitchFamily="34" charset="0"/>
                </a:rPr>
                <a:t>Type 2 </a:t>
              </a:r>
              <a:r>
                <a:rPr lang="en-GB" sz="600" b="1" dirty="0" err="1">
                  <a:latin typeface="Calibri" panose="020F0502020204030204" pitchFamily="34" charset="0"/>
                  <a:cs typeface="Calibri" panose="020F0502020204030204" pitchFamily="34" charset="0"/>
                </a:rPr>
                <a:t>Niveau</a:t>
              </a:r>
              <a:r>
                <a:rPr lang="en-GB" sz="600" b="1" dirty="0">
                  <a:latin typeface="Calibri" panose="020F0502020204030204" pitchFamily="34" charset="0"/>
                  <a:cs typeface="Calibri" panose="020F0502020204030204" pitchFamily="34" charset="0"/>
                </a:rPr>
                <a:t> 0 </a:t>
              </a:r>
              <a:r>
                <a:rPr lang="en-GB" sz="600" dirty="0">
                  <a:latin typeface="Calibri" panose="020F0502020204030204" pitchFamily="34" charset="0"/>
                  <a:cs typeface="Calibri" panose="020F0502020204030204" pitchFamily="34" charset="0"/>
                </a:rPr>
                <a:t>(Applicable avec </a:t>
              </a:r>
              <a:r>
                <a:rPr lang="en-GB" sz="600" dirty="0" err="1">
                  <a:latin typeface="Calibri" panose="020F0502020204030204" pitchFamily="34" charset="0"/>
                  <a:cs typeface="Calibri" panose="020F0502020204030204" pitchFamily="34" charset="0"/>
                </a:rPr>
                <a:t>genouillères</a:t>
              </a:r>
              <a:r>
                <a:rPr lang="en-GB" sz="600" dirty="0">
                  <a:latin typeface="Calibri" panose="020F0502020204030204" pitchFamily="34" charset="0"/>
                  <a:cs typeface="Calibri" panose="020F0502020204030204" pitchFamily="34" charset="0"/>
                </a:rPr>
                <a:t> ref. 8KNEE)	</a:t>
              </a:r>
            </a:p>
            <a:p>
              <a:pPr marL="266700"/>
              <a:r>
                <a:rPr lang="en-GB" sz="600" dirty="0">
                  <a:latin typeface="Calibri" panose="020F0502020204030204" pitchFamily="34" charset="0"/>
                  <a:cs typeface="Calibri" panose="020F0502020204030204" pitchFamily="34" charset="0"/>
                </a:rPr>
                <a:t>Les classes de protection des genoux sont catégorisées comme suit :</a:t>
              </a:r>
            </a:p>
            <a:p>
              <a:pPr marL="266700"/>
              <a:r>
                <a:rPr lang="en-GB" sz="600" b="1" dirty="0">
                  <a:latin typeface="Calibri" panose="020F0502020204030204" pitchFamily="34" charset="0"/>
                  <a:cs typeface="Calibri" panose="020F0502020204030204" pitchFamily="34" charset="0"/>
                </a:rPr>
                <a:t>Type 1 : </a:t>
              </a:r>
              <a:r>
                <a:rPr lang="en-GB" sz="600" dirty="0">
                  <a:latin typeface="Calibri" panose="020F0502020204030204" pitchFamily="34" charset="0"/>
                  <a:cs typeface="Calibri" panose="020F0502020204030204" pitchFamily="34" charset="0"/>
                </a:rPr>
                <a:t>Genouillères indépendantes des autres vêtements, fixées autour des jambes.	</a:t>
              </a:r>
            </a:p>
            <a:p>
              <a:pPr marL="266700"/>
              <a:r>
                <a:rPr lang="en-GB" sz="600" b="1" dirty="0">
                  <a:latin typeface="Calibri" panose="020F0502020204030204" pitchFamily="34" charset="0"/>
                  <a:cs typeface="Calibri" panose="020F0502020204030204" pitchFamily="34" charset="0"/>
                </a:rPr>
                <a:t>Type 2 : </a:t>
              </a:r>
              <a:r>
                <a:rPr lang="en-GB" sz="600" dirty="0">
                  <a:latin typeface="Calibri" panose="020F0502020204030204" pitchFamily="34" charset="0"/>
                  <a:cs typeface="Calibri" panose="020F0502020204030204" pitchFamily="34" charset="0"/>
                </a:rPr>
                <a:t>Genouillères en mousse ou autre rembourrage, bien fixées dans des poches incorporées aux jambes, ou attachées solidement au pantalon.	</a:t>
              </a:r>
            </a:p>
            <a:p>
              <a:pPr marL="266700">
                <a:spcBef>
                  <a:spcPts val="0"/>
                </a:spcBef>
              </a:pPr>
              <a:r>
                <a:rPr lang="en-GB" sz="600" b="1" dirty="0">
                  <a:latin typeface="Calibri" panose="020F0502020204030204" pitchFamily="34" charset="0"/>
                  <a:cs typeface="Calibri" panose="020F0502020204030204" pitchFamily="34" charset="0"/>
                </a:rPr>
                <a:t>Type 3: </a:t>
              </a:r>
              <a:r>
                <a:rPr lang="en-GB" sz="600" dirty="0">
                  <a:latin typeface="Calibri" panose="020F0502020204030204" pitchFamily="34" charset="0"/>
                  <a:cs typeface="Calibri" panose="020F0502020204030204" pitchFamily="34" charset="0"/>
                </a:rPr>
                <a:t>Genouillères non fixées au corps, mais positionnées selon les mouvements de </a:t>
              </a:r>
              <a:r>
                <a:rPr lang="en-GB" sz="600" dirty="0" err="1">
                  <a:latin typeface="Calibri" panose="020F0502020204030204" pitchFamily="34" charset="0"/>
                  <a:cs typeface="Calibri" panose="020F0502020204030204" pitchFamily="34" charset="0"/>
                </a:rPr>
                <a:t>l'utilisateur</a:t>
              </a:r>
              <a:r>
                <a:rPr lang="en-GB" sz="600" dirty="0">
                  <a:latin typeface="Calibri" panose="020F0502020204030204" pitchFamily="34" charset="0"/>
                  <a:cs typeface="Calibri" panose="020F0502020204030204" pitchFamily="34" charset="0"/>
                </a:rPr>
                <a:t>.</a:t>
              </a:r>
            </a:p>
            <a:p>
              <a:pPr marL="266700">
                <a:spcBef>
                  <a:spcPts val="0"/>
                </a:spcBef>
              </a:pPr>
              <a:r>
                <a:rPr lang="en-GB" sz="600" b="1" dirty="0">
                  <a:latin typeface="Calibri" panose="020F0502020204030204" pitchFamily="34" charset="0"/>
                  <a:cs typeface="Calibri" panose="020F0502020204030204" pitchFamily="34" charset="0"/>
                </a:rPr>
                <a:t>Type4 : </a:t>
              </a:r>
              <a:r>
                <a:rPr lang="fr-FR" sz="600" dirty="0">
                  <a:latin typeface="Calibri" panose="020F0502020204030204" pitchFamily="34" charset="0"/>
                  <a:cs typeface="Calibri" panose="020F0502020204030204" pitchFamily="34" charset="0"/>
                </a:rPr>
                <a:t>Genouillères </a:t>
              </a:r>
              <a:r>
                <a:rPr lang="fr-FR" sz="8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intégrées dans un élément comportant d'autres fonctions, telles qu'une structure de soutien pour la position debout, ou un siège repose-genoux. Peuvent être portées sur le corps, ou être indépendantes.</a:t>
              </a:r>
            </a:p>
            <a:p>
              <a:pPr marL="266700">
                <a:spcBef>
                  <a:spcPts val="0"/>
                </a:spcBef>
              </a:pPr>
              <a:endParaRPr lang="en-GB" sz="600"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Protection Classe 0 : </a:t>
              </a:r>
              <a:r>
                <a:rPr lang="en-GB" sz="600" dirty="0">
                  <a:latin typeface="Calibri" panose="020F0502020204030204" pitchFamily="34" charset="0"/>
                  <a:cs typeface="Calibri" panose="020F0502020204030204" pitchFamily="34" charset="0"/>
                </a:rPr>
                <a:t>Surfaces plates	</a:t>
              </a:r>
            </a:p>
            <a:p>
              <a:pPr marL="266700"/>
              <a:r>
                <a:rPr lang="en-GB" sz="600" b="1" dirty="0">
                  <a:latin typeface="Calibri" panose="020F0502020204030204" pitchFamily="34" charset="0"/>
                  <a:cs typeface="Calibri" panose="020F0502020204030204" pitchFamily="34" charset="0"/>
                </a:rPr>
                <a:t>Classe de protection 1 : </a:t>
              </a:r>
              <a:r>
                <a:rPr lang="en-GB" sz="600" dirty="0">
                  <a:latin typeface="Calibri" panose="020F0502020204030204" pitchFamily="34" charset="0"/>
                  <a:cs typeface="Calibri" panose="020F0502020204030204" pitchFamily="34" charset="0"/>
                </a:rPr>
                <a:t>Sol  à surface plane ou irrégulière. Protège contre la pénétration d'une force d'au moins (100 ± 5) N	</a:t>
              </a:r>
            </a:p>
            <a:p>
              <a:pPr marL="266700"/>
              <a:r>
                <a:rPr lang="en-GB" sz="600" b="1" dirty="0">
                  <a:latin typeface="Calibri" panose="020F0502020204030204" pitchFamily="34" charset="0"/>
                  <a:cs typeface="Calibri" panose="020F0502020204030204" pitchFamily="34" charset="0"/>
                </a:rPr>
                <a:t>Classe de protection 2 : </a:t>
              </a:r>
              <a:r>
                <a:rPr lang="en-GB" sz="600" dirty="0">
                  <a:latin typeface="Calibri" panose="020F0502020204030204" pitchFamily="34" charset="0"/>
                  <a:cs typeface="Calibri" panose="020F0502020204030204" pitchFamily="34" charset="0"/>
                </a:rPr>
                <a:t>Sol à surface plane ou irrégulière dans des conditions difficiles. Protège contre la pénétration d'une force d'au moins (250 ± 10) N.</a:t>
              </a: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r>
                <a:rPr lang="en-GB" sz="600" b="1" dirty="0" err="1">
                  <a:latin typeface="Calibri"/>
                  <a:cs typeface="Calibri"/>
                </a:rPr>
                <a:t>Consignes</a:t>
              </a:r>
              <a:r>
                <a:rPr lang="en-GB" sz="600" b="1" dirty="0">
                  <a:latin typeface="Calibri"/>
                  <a:cs typeface="Calibri"/>
                </a:rPr>
                <a:t> de lavage et </a:t>
              </a:r>
              <a:r>
                <a:rPr lang="en-GB" sz="600" b="1" dirty="0" err="1">
                  <a:latin typeface="Calibri"/>
                  <a:cs typeface="Calibri"/>
                </a:rPr>
                <a:t>d'entretien</a:t>
              </a:r>
              <a:r>
                <a:rPr lang="en-GB" sz="600" b="1" dirty="0">
                  <a:latin typeface="Calibri"/>
                  <a:cs typeface="Calibri"/>
                </a:rPr>
                <a:t> :</a:t>
              </a:r>
            </a:p>
            <a:p>
              <a:r>
                <a:rPr lang="en-GB" sz="600" dirty="0">
                  <a:latin typeface="Calibri"/>
                  <a:cs typeface="Calibri"/>
                </a:rPr>
                <a:t>Lavage à 40 ° C, </a:t>
              </a:r>
              <a:r>
                <a:rPr lang="en-GB" sz="600" dirty="0" err="1">
                  <a:latin typeface="Calibri"/>
                  <a:cs typeface="Calibri"/>
                </a:rPr>
                <a:t>selon</a:t>
              </a:r>
              <a:r>
                <a:rPr lang="en-GB" sz="600" dirty="0">
                  <a:latin typeface="Calibri"/>
                  <a:cs typeface="Calibri"/>
                </a:rPr>
                <a:t> la </a:t>
              </a:r>
              <a:r>
                <a:rPr lang="en-GB" sz="600" dirty="0" err="1">
                  <a:latin typeface="Calibri" panose="020F0502020204030204" pitchFamily="34" charset="0"/>
                  <a:cs typeface="Calibri" panose="020F0502020204030204" pitchFamily="34" charset="0"/>
                </a:rPr>
                <a:t>norme</a:t>
              </a:r>
              <a:r>
                <a:rPr lang="en-GB" sz="600" dirty="0">
                  <a:latin typeface="Calibri" panose="020F0502020204030204" pitchFamily="34" charset="0"/>
                  <a:cs typeface="Calibri" panose="020F0502020204030204" pitchFamily="34" charset="0"/>
                </a:rPr>
                <a:t> ISO 6330: 2002 . Lavage et </a:t>
              </a:r>
              <a:r>
                <a:rPr lang="en-GB" sz="600" dirty="0" err="1">
                  <a:latin typeface="Calibri" panose="020F0502020204030204" pitchFamily="34" charset="0"/>
                  <a:cs typeface="Calibri" panose="020F0502020204030204" pitchFamily="34" charset="0"/>
                </a:rPr>
                <a:t>séchage</a:t>
              </a:r>
              <a:r>
                <a:rPr lang="en-GB" sz="600" dirty="0">
                  <a:latin typeface="Calibri" panose="020F0502020204030204" pitchFamily="34" charset="0"/>
                  <a:cs typeface="Calibri" panose="020F0502020204030204" pitchFamily="34" charset="0"/>
                </a:rPr>
                <a:t> domestiques des textiles.</a:t>
              </a:r>
            </a:p>
            <a:p>
              <a:r>
                <a:rPr lang="en-GB" sz="600" dirty="0">
                  <a:latin typeface="Calibri"/>
                  <a:cs typeface="Calibri"/>
                </a:rPr>
                <a:t>Ne pas </a:t>
              </a:r>
              <a:r>
                <a:rPr lang="en-GB" sz="600" dirty="0" err="1">
                  <a:latin typeface="Calibri"/>
                  <a:cs typeface="Calibri"/>
                </a:rPr>
                <a:t>sécher</a:t>
              </a:r>
              <a:r>
                <a:rPr lang="en-GB" sz="600" dirty="0">
                  <a:latin typeface="Calibri"/>
                  <a:cs typeface="Calibri"/>
                </a:rPr>
                <a:t>, ne pas </a:t>
              </a:r>
              <a:r>
                <a:rPr lang="en-GB" sz="600" dirty="0" err="1">
                  <a:latin typeface="Calibri"/>
                  <a:cs typeface="Calibri"/>
                </a:rPr>
                <a:t>repasser</a:t>
              </a:r>
              <a:r>
                <a:rPr lang="en-GB" sz="600" dirty="0">
                  <a:latin typeface="Calibri"/>
                  <a:cs typeface="Calibri"/>
                </a:rPr>
                <a:t>.</a:t>
              </a:r>
            </a:p>
            <a:p>
              <a:r>
                <a:rPr lang="en-GB" sz="600" dirty="0">
                  <a:latin typeface="Calibri"/>
                  <a:cs typeface="Calibri"/>
                </a:rPr>
                <a:t>Ne pas </a:t>
              </a:r>
              <a:r>
                <a:rPr lang="en-GB" sz="600" dirty="0" err="1">
                  <a:latin typeface="Calibri"/>
                  <a:cs typeface="Calibri"/>
                </a:rPr>
                <a:t>javelliser</a:t>
              </a:r>
              <a:r>
                <a:rPr lang="en-GB" sz="600" dirty="0">
                  <a:latin typeface="Calibri"/>
                  <a:cs typeface="Calibri"/>
                </a:rPr>
                <a:t>, ne pas </a:t>
              </a:r>
              <a:r>
                <a:rPr lang="en-GB" sz="600" dirty="0" err="1">
                  <a:latin typeface="Calibri"/>
                  <a:cs typeface="Calibri"/>
                </a:rPr>
                <a:t>nettoyer</a:t>
              </a:r>
              <a:r>
                <a:rPr lang="en-GB" sz="600" dirty="0">
                  <a:latin typeface="Calibri"/>
                  <a:cs typeface="Calibri"/>
                </a:rPr>
                <a:t> à sec. </a:t>
              </a:r>
            </a:p>
            <a:p>
              <a:r>
                <a:rPr lang="en-GB" sz="600" dirty="0">
                  <a:latin typeface="Calibri"/>
                  <a:cs typeface="Calibri"/>
                </a:rPr>
                <a:t> </a:t>
              </a:r>
            </a:p>
            <a:p>
              <a:r>
                <a:rPr lang="en-GB" sz="600" dirty="0">
                  <a:latin typeface="Calibri"/>
                  <a:cs typeface="Calibri"/>
                </a:rPr>
                <a:t>Des vêtements de protection doivent être nettoyés régulièrement, selon les recommandations données. Après le nettoyage du vêtement, l'examiner avant de le reutiliser. La durée de vie du vêtement est liée aux conditions d'utilisation et d'entretien. </a:t>
              </a:r>
            </a:p>
            <a:p>
              <a:endParaRPr lang="en-GB" sz="600" dirty="0">
                <a:latin typeface="Calibri"/>
                <a:cs typeface="Calibri"/>
              </a:endParaRPr>
            </a:p>
            <a:p>
              <a:r>
                <a:rPr lang="en-GB" sz="600" b="1" dirty="0">
                  <a:latin typeface="Calibri"/>
                  <a:cs typeface="Calibri"/>
                </a:rPr>
                <a:t>Stockage :</a:t>
              </a:r>
            </a:p>
            <a:p>
              <a:r>
                <a:rPr lang="en-GB" sz="600" dirty="0">
                  <a:latin typeface="Calibri"/>
                  <a:cs typeface="Calibri"/>
                </a:rPr>
                <a:t>Il est important de ne pas stocker le vêtement dans un lieu humide ou exposé à la lumière directe du soleil, étant donné que la lumière directe du soleil peut entraîner une décoloration. </a:t>
              </a:r>
              <a:r>
                <a:rPr lang="fr-FR" altLang="fr-FR" sz="600" dirty="0">
                  <a:latin typeface="Calibri"/>
                  <a:cs typeface="Calibri"/>
                </a:rPr>
                <a:t>Ce vêtement doit être transporté tel qu’il a été fourni par le fabricant.</a:t>
              </a:r>
            </a:p>
            <a:p>
              <a:endParaRPr lang="fr-FR" altLang="fr-FR" sz="600" dirty="0">
                <a:latin typeface="Calibri"/>
                <a:cs typeface="Calibri"/>
              </a:endParaRPr>
            </a:p>
            <a:p>
              <a:r>
                <a:rPr lang="en-GB" altLang="fr-FR" sz="600" b="1" dirty="0">
                  <a:latin typeface="Calibri"/>
                  <a:cs typeface="Calibri"/>
                </a:rPr>
                <a:t>REPARATION </a:t>
              </a:r>
              <a:r>
                <a:rPr lang="en-GB" altLang="fr-FR" sz="600" dirty="0"/>
                <a:t>– </a:t>
              </a:r>
              <a:r>
                <a:rPr lang="en-GB" altLang="fr-FR" sz="600" dirty="0">
                  <a:latin typeface="Calibri"/>
                  <a:cs typeface="Calibri"/>
                </a:rPr>
                <a:t>Si le </a:t>
              </a:r>
              <a:r>
                <a:rPr lang="fr-FR" altLang="fr-FR" sz="600" dirty="0">
                  <a:latin typeface="Calibri"/>
                  <a:cs typeface="Calibri"/>
                </a:rPr>
                <a:t>produit</a:t>
              </a:r>
              <a:r>
                <a:rPr lang="en-GB" altLang="fr-FR" sz="600" dirty="0">
                  <a:latin typeface="Calibri"/>
                  <a:cs typeface="Calibri"/>
                </a:rPr>
                <a:t> </a:t>
              </a:r>
              <a:r>
                <a:rPr lang="fr-FR" altLang="fr-FR" sz="600" dirty="0">
                  <a:latin typeface="Calibri"/>
                  <a:cs typeface="Calibri"/>
                </a:rPr>
                <a:t>est endommagé, il ne pourra pas procurer le niveau maximal de protection, et il doit pour cela être réparé ou remplacé immédiatement. Ne jamais utiliser un produit endommagé. Réparation de ce produit est uniquement toléré dans le cadre où les revendications de ce vêtement ne soient pas affectées. Si un doute persiste, contacter le fabricant ci-dessous avant d’essayer de réparer le produit. Contacter votre prestataire de déchet pour l’élimination adéquate du vêtement.</a:t>
              </a:r>
            </a:p>
            <a:p>
              <a:endParaRPr lang="en-GB" sz="600" dirty="0">
                <a:latin typeface="Calibri"/>
                <a:cs typeface="Calibri"/>
              </a:endParaRPr>
            </a:p>
            <a:p>
              <a:pPr>
                <a:spcAft>
                  <a:spcPts val="0"/>
                </a:spcAft>
              </a:pPr>
              <a:r>
                <a:rPr lang="en-US" sz="600" b="1" dirty="0" err="1">
                  <a:latin typeface="Calibri" panose="020F0502020204030204" pitchFamily="34" charset="0"/>
                  <a:ea typeface="Calibri"/>
                  <a:cs typeface="Times New Roman"/>
                </a:rPr>
                <a:t>Recyclage</a:t>
              </a:r>
              <a:r>
                <a:rPr lang="en-US" sz="600" b="1" dirty="0">
                  <a:latin typeface="Calibri" panose="020F0502020204030204" pitchFamily="34" charset="0"/>
                  <a:ea typeface="Calibri"/>
                  <a:cs typeface="Times New Roman"/>
                </a:rPr>
                <a:t> </a:t>
              </a:r>
            </a:p>
            <a:p>
              <a:pPr>
                <a:spcAft>
                  <a:spcPts val="0"/>
                </a:spcAft>
              </a:pPr>
              <a:r>
                <a:rPr lang="en-US" sz="600" dirty="0">
                  <a:latin typeface="Calibri" panose="020F0502020204030204" pitchFamily="34" charset="0"/>
                  <a:ea typeface="Calibri"/>
                  <a:cs typeface="Times New Roman"/>
                </a:rPr>
                <a:t>Ne pas jeter le vêtement après utilisation. Si le vêtement n'est pas contaminé, il peut intégrer une chaîne de recyclage conventionnelle pour produits textiles. En cas de contamination par des polluants, le vêtement doit suivre une chaîne de retraitement adaptée et conforme avec la réglementation en vigueur.</a:t>
              </a:r>
              <a:endParaRPr lang="en-GB" sz="600" dirty="0">
                <a:latin typeface="Calibri"/>
                <a:cs typeface="Calibri"/>
              </a:endParaRPr>
            </a:p>
            <a:p>
              <a:endParaRPr lang="en-GB" sz="600" dirty="0">
                <a:latin typeface="Calibri"/>
                <a:cs typeface="Calibri"/>
              </a:endParaRPr>
            </a:p>
            <a:p>
              <a:r>
                <a:rPr lang="en-GB" sz="600" b="1" dirty="0" err="1">
                  <a:latin typeface="Calibri"/>
                  <a:cs typeface="Calibri"/>
                </a:rPr>
                <a:t>Recommandations</a:t>
              </a:r>
              <a:r>
                <a:rPr lang="en-GB" sz="600" b="1" dirty="0">
                  <a:latin typeface="Calibri"/>
                  <a:cs typeface="Calibri"/>
                </a:rPr>
                <a:t> :</a:t>
              </a:r>
            </a:p>
            <a:p>
              <a:r>
                <a:rPr lang="en-GB" sz="600" dirty="0" err="1">
                  <a:latin typeface="Calibri"/>
                  <a:cs typeface="Calibri"/>
                </a:rPr>
                <a:t>Ces</a:t>
              </a:r>
              <a:r>
                <a:rPr lang="en-GB" sz="600" dirty="0">
                  <a:latin typeface="Calibri"/>
                  <a:cs typeface="Calibri"/>
                </a:rPr>
                <a:t> vêtements protègent uniquement les zones du corps qu'ils couvrent, d'autres équipements de protection corporelle partielle peuvent être nécessaires. Des vêtements non conformes portés sur un vêtement de protection suppriment l'efficacité des protections. </a:t>
              </a:r>
            </a:p>
            <a:p>
              <a:r>
                <a:rPr lang="fr-FR" altLang="fr-FR" sz="600" dirty="0">
                  <a:latin typeface="Calibri"/>
                  <a:cs typeface="Calibri"/>
                </a:rPr>
                <a:t>Ces genouillères sont destinées à offrir une protection limitée des genoux des personnes devant s</a:t>
              </a:r>
              <a:r>
                <a:rPr lang="fr-FR" altLang="en-US" sz="600" dirty="0">
                  <a:latin typeface="Calibri"/>
                  <a:cs typeface="Calibri"/>
                </a:rPr>
                <a:t>’</a:t>
              </a:r>
              <a:r>
                <a:rPr lang="fr-FR" altLang="fr-FR" sz="600" dirty="0">
                  <a:latin typeface="Calibri"/>
                  <a:cs typeface="Calibri"/>
                </a:rPr>
                <a:t>agenouiller pour travailler afin de protéger leurs genoux sur des sols plats, lisses et secs. L</a:t>
              </a:r>
              <a:r>
                <a:rPr lang="fr-FR" altLang="en-US" sz="600" dirty="0">
                  <a:latin typeface="Calibri"/>
                  <a:cs typeface="Calibri"/>
                </a:rPr>
                <a:t>’</a:t>
              </a:r>
              <a:r>
                <a:rPr lang="fr-FR" altLang="fr-FR" sz="600" dirty="0">
                  <a:latin typeface="Calibri"/>
                  <a:cs typeface="Calibri"/>
                </a:rPr>
                <a:t>article ne doit pas être utilisé en présence d</a:t>
              </a:r>
              <a:r>
                <a:rPr lang="fr-FR" altLang="en-US" sz="600" dirty="0">
                  <a:latin typeface="Calibri"/>
                  <a:cs typeface="Calibri"/>
                </a:rPr>
                <a:t>’</a:t>
              </a:r>
              <a:r>
                <a:rPr lang="fr-FR" altLang="fr-FR" sz="600" dirty="0">
                  <a:latin typeface="Calibri"/>
                  <a:cs typeface="Calibri"/>
                </a:rPr>
                <a:t>eau. Le porteur doit être conscient que le travail à genoux implique un risque de maladies chroniques des genoux et doit se relever fréquemment afin de ralentir ces effets.  Les genouillères doivent être portées pendant toute la durée d</a:t>
              </a:r>
              <a:r>
                <a:rPr lang="fr-FR" altLang="en-US" sz="600" dirty="0">
                  <a:latin typeface="Calibri"/>
                  <a:cs typeface="Calibri"/>
                </a:rPr>
                <a:t>’</a:t>
              </a:r>
              <a:r>
                <a:rPr lang="fr-FR" altLang="fr-FR" sz="600" dirty="0">
                  <a:latin typeface="Calibri"/>
                  <a:cs typeface="Calibri"/>
                </a:rPr>
                <a:t>exposition à d</a:t>
              </a:r>
              <a:r>
                <a:rPr lang="fr-FR" altLang="en-US" sz="600" dirty="0">
                  <a:latin typeface="Calibri"/>
                  <a:cs typeface="Calibri"/>
                </a:rPr>
                <a:t>’</a:t>
              </a:r>
              <a:r>
                <a:rPr lang="fr-FR" altLang="fr-FR" sz="600" dirty="0">
                  <a:latin typeface="Calibri"/>
                  <a:cs typeface="Calibri"/>
                </a:rPr>
                <a:t>éventuels dangers pour les genoux. Lors de la mise en place, l</a:t>
              </a:r>
              <a:r>
                <a:rPr lang="fr-FR" altLang="en-US" sz="600" dirty="0">
                  <a:latin typeface="Calibri"/>
                  <a:cs typeface="Calibri"/>
                </a:rPr>
                <a:t>’</a:t>
              </a:r>
              <a:r>
                <a:rPr lang="fr-FR" altLang="fr-FR" sz="600" dirty="0">
                  <a:latin typeface="Calibri"/>
                  <a:cs typeface="Calibri"/>
                </a:rPr>
                <a:t>article doit s</a:t>
              </a:r>
              <a:r>
                <a:rPr lang="fr-FR" altLang="en-US" sz="600" dirty="0">
                  <a:latin typeface="Calibri"/>
                  <a:cs typeface="Calibri"/>
                </a:rPr>
                <a:t>’</a:t>
              </a:r>
              <a:r>
                <a:rPr lang="fr-FR" altLang="fr-FR" sz="600" dirty="0">
                  <a:latin typeface="Calibri"/>
                  <a:cs typeface="Calibri"/>
                </a:rPr>
                <a:t>intégrer sans difficulté dans l</a:t>
              </a:r>
              <a:r>
                <a:rPr lang="fr-FR" altLang="en-US" sz="600" dirty="0">
                  <a:latin typeface="Calibri"/>
                  <a:cs typeface="Calibri"/>
                </a:rPr>
                <a:t>’</a:t>
              </a:r>
              <a:r>
                <a:rPr lang="fr-FR" altLang="fr-FR" sz="600" dirty="0">
                  <a:latin typeface="Calibri"/>
                  <a:cs typeface="Calibri"/>
                </a:rPr>
                <a:t>emplacement prévu et rester en position durant toute la durée de l</a:t>
              </a:r>
              <a:r>
                <a:rPr lang="fr-FR" altLang="en-US" sz="600" dirty="0">
                  <a:latin typeface="Calibri"/>
                  <a:cs typeface="Calibri"/>
                </a:rPr>
                <a:t>’</a:t>
              </a:r>
              <a:r>
                <a:rPr lang="fr-FR" altLang="fr-FR" sz="600" dirty="0">
                  <a:latin typeface="Calibri"/>
                  <a:cs typeface="Calibri"/>
                </a:rPr>
                <a:t>utilisation. La face où il est marqué « INTERIEUR / INSIDE / INNERE / INTERIOR » doit être en contact avec le genou. L</a:t>
              </a:r>
              <a:r>
                <a:rPr lang="fr-FR" altLang="en-US" sz="600" dirty="0">
                  <a:latin typeface="Calibri"/>
                  <a:cs typeface="Calibri"/>
                </a:rPr>
                <a:t>’</a:t>
              </a:r>
              <a:r>
                <a:rPr lang="fr-FR" altLang="fr-FR" sz="600" dirty="0">
                  <a:latin typeface="Calibri"/>
                  <a:cs typeface="Calibri"/>
                </a:rPr>
                <a:t>article en position, la flèche sur l</a:t>
              </a:r>
              <a:r>
                <a:rPr lang="fr-FR" altLang="en-US" sz="600" dirty="0">
                  <a:latin typeface="Calibri"/>
                  <a:cs typeface="Calibri"/>
                </a:rPr>
                <a:t>’</a:t>
              </a:r>
              <a:r>
                <a:rPr lang="fr-FR" altLang="fr-FR" sz="600" dirty="0">
                  <a:latin typeface="Calibri"/>
                  <a:cs typeface="Calibri"/>
                </a:rPr>
                <a:t>article doit pointer vers la haut. Ces vêtements comportent une poche plaquée sur chaque genou, adaptée pour recevoir une genouillère (protection genou) homologuée CE, de type 2, en taille unique. Les dimensions de la genouillère garantissent la protection des genoux pendant les mouvements. Recourber la genouillère, glisser la dans la poche genou et relâcher les bords.</a:t>
              </a:r>
            </a:p>
            <a:p>
              <a:r>
                <a:rPr lang="fr-FR" altLang="fr-FR" sz="600" dirty="0">
                  <a:latin typeface="Calibri"/>
                  <a:cs typeface="Calibri"/>
                </a:rPr>
                <a:t>La genouillère reste en place dans le vêtement dans les mouvements professionnels supposés (agenouillé et déplacement sur les genoux).</a:t>
              </a:r>
            </a:p>
            <a:p>
              <a:endParaRPr lang="fr-FR" altLang="fr-FR" sz="600" b="1" dirty="0">
                <a:latin typeface="Calibri" panose="020F0502020204030204" pitchFamily="34" charset="0"/>
                <a:cs typeface="Times New Roman"/>
              </a:endParaRPr>
            </a:p>
            <a:p>
              <a:r>
                <a:rPr lang="fr-FR" altLang="fr-FR" sz="600" b="1" dirty="0">
                  <a:latin typeface="Calibri" panose="020F0502020204030204" pitchFamily="34" charset="0"/>
                  <a:cs typeface="Times New Roman"/>
                </a:rPr>
                <a:t>Restriction :</a:t>
              </a:r>
            </a:p>
            <a:p>
              <a:pPr eaLnBrk="1" hangingPunct="1">
                <a:lnSpc>
                  <a:spcPct val="88000"/>
                </a:lnSpc>
              </a:pPr>
              <a:r>
                <a:rPr lang="fr-FR" altLang="fr-FR" sz="600" dirty="0">
                  <a:latin typeface="Calibri"/>
                  <a:cs typeface="Calibri"/>
                </a:rPr>
                <a:t>Ces genouillères n</a:t>
              </a:r>
              <a:r>
                <a:rPr lang="fr-FR" altLang="en-US" sz="600" dirty="0">
                  <a:latin typeface="Calibri"/>
                  <a:cs typeface="Calibri"/>
                </a:rPr>
                <a:t>’</a:t>
              </a:r>
              <a:r>
                <a:rPr lang="fr-FR" altLang="fr-FR" sz="600" dirty="0">
                  <a:latin typeface="Calibri"/>
                  <a:cs typeface="Calibri"/>
                </a:rPr>
                <a:t>offrent pas une protection illimitée des genoux pour le travail à genoux, aucune protection ne peut offrir une totale protection contre les blessures. Elles ne sont pas destinées à protéger contre des objets coupants, et ne sont pas adaptées pour des conditions difficiles de travail telles que le travail à genoux sur des roches brisées, dans les mines et les carrières. Elles ne sont pas adaptées pour des activités de loisirs ou de sport, ou des applications médicales.</a:t>
              </a:r>
            </a:p>
            <a:p>
              <a:r>
                <a:rPr lang="fr-FR" altLang="fr-FR" sz="600" u="sng" dirty="0">
                  <a:latin typeface="Calibri" panose="020F0502020204030204" pitchFamily="34" charset="0"/>
                  <a:cs typeface="Calibri" panose="020F0502020204030204" pitchFamily="34" charset="0"/>
                </a:rPr>
                <a:t>Tout changement des conditions environnementales, par exemple de température, diminueraient de façon significative les performances de la protection. Toute contamination, altération de la protection ou mauvaise utilisation diminuerait de façon dangereuse les performances de la protection.</a:t>
              </a:r>
              <a:endParaRPr lang="fr-FR" altLang="fr-FR" sz="600" dirty="0">
                <a:latin typeface="Calibri" panose="020F0502020204030204" pitchFamily="34" charset="0"/>
                <a:cs typeface="Calibri" panose="020F0502020204030204" pitchFamily="34" charset="0"/>
              </a:endParaRPr>
            </a:p>
            <a:p>
              <a:endParaRPr lang="en-GB" sz="600" dirty="0">
                <a:latin typeface="Calibri"/>
                <a:cs typeface="Calibri"/>
              </a:endParaRPr>
            </a:p>
            <a:p>
              <a:r>
                <a:rPr lang="fr-FR" altLang="en-US" sz="600" b="1" dirty="0">
                  <a:latin typeface="Calibri" pitchFamily="34" charset="0"/>
                </a:rPr>
                <a:t>Déclaration</a:t>
              </a:r>
            </a:p>
            <a:p>
              <a:pPr lvl="0" eaLnBrk="0" hangingPunct="0"/>
              <a:r>
                <a:rPr lang="fr-FR" altLang="en-US" sz="600" dirty="0">
                  <a:latin typeface="Calibri" panose="020F0502020204030204" pitchFamily="34" charset="0"/>
                </a:rPr>
                <a:t>Le marquage CE apposé sur ce gant signifie le respect des exigences essentielles du règlement 2016/425. l’examen CE de type a été réalisé par l’organisme notifié IFTH N°0072. La déclaration de conformité et disponible sur le site internet : voir **.</a:t>
              </a:r>
            </a:p>
          </p:txBody>
        </p:sp>
        <p:sp>
          <p:nvSpPr>
            <p:cNvPr id="23" name="Text Box 233"/>
            <p:cNvSpPr txBox="1">
              <a:spLocks noChangeArrowheads="1"/>
            </p:cNvSpPr>
            <p:nvPr/>
          </p:nvSpPr>
          <p:spPr bwMode="auto">
            <a:xfrm>
              <a:off x="6039614" y="721035"/>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FR</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2092611039"/>
              </p:ext>
            </p:extLst>
          </p:nvPr>
        </p:nvGraphicFramePr>
        <p:xfrm>
          <a:off x="1426292" y="8194216"/>
          <a:ext cx="5017040" cy="454770"/>
        </p:xfrm>
        <a:graphic>
          <a:graphicData uri="http://schemas.openxmlformats.org/drawingml/2006/table">
            <a:tbl>
              <a:tblPr firstRow="1" bandRow="1">
                <a:effectLst/>
                <a:tableStyleId>{5C22544A-7EE6-4342-B048-85BDC9FD1C3A}</a:tableStyleId>
              </a:tblPr>
              <a:tblGrid>
                <a:gridCol w="2612308">
                  <a:extLst>
                    <a:ext uri="{9D8B030D-6E8A-4147-A177-3AD203B41FA5}">
                      <a16:colId xmlns:a16="http://schemas.microsoft.com/office/drawing/2014/main" val="20000"/>
                    </a:ext>
                  </a:extLst>
                </a:gridCol>
                <a:gridCol w="2404732">
                  <a:extLst>
                    <a:ext uri="{9D8B030D-6E8A-4147-A177-3AD203B41FA5}">
                      <a16:colId xmlns:a16="http://schemas.microsoft.com/office/drawing/2014/main" val="20001"/>
                    </a:ext>
                  </a:extLst>
                </a:gridCol>
              </a:tblGrid>
              <a:tr h="86592">
                <a:tc>
                  <a:txBody>
                    <a:bodyPr/>
                    <a:lstStyle/>
                    <a:p>
                      <a:pPr algn="ctr"/>
                      <a:r>
                        <a:rPr lang="fr-FR" sz="600" dirty="0">
                          <a:ln>
                            <a:noFill/>
                          </a:ln>
                          <a:solidFill>
                            <a:schemeClr val="tx1"/>
                          </a:solidFill>
                          <a:latin typeface="Calibri"/>
                          <a:cs typeface="Calibri"/>
                        </a:rPr>
                        <a:t>SOCIÉTÉ</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ORGANISME NOTIFIÉ - CERTIFICATION DES PRODUITS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63330">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rue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r>
                        <a:rPr lang="en-US" sz="600" b="0" baseline="0" dirty="0">
                          <a:ln>
                            <a:noFill/>
                          </a:ln>
                          <a:solidFill>
                            <a:schemeClr val="tx1"/>
                          </a:solidFill>
                          <a:latin typeface="Calibri" panose="020F0502020204030204" pitchFamily="34" charset="0"/>
                        </a:rPr>
                        <a:t> </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buFontTx/>
                        <a:buNone/>
                      </a:pPr>
                      <a:r>
                        <a:rPr lang="en-GB" altLang="fr-FR" sz="600" b="1" kern="1200" dirty="0">
                          <a:ln>
                            <a:noFill/>
                          </a:ln>
                          <a:solidFill>
                            <a:schemeClr val="tx1"/>
                          </a:solidFill>
                          <a:latin typeface="Calibri"/>
                          <a:ea typeface="+mn-ea"/>
                          <a:cs typeface="Calibri"/>
                        </a:rPr>
                        <a:t>CENTEXBEL n°0493</a:t>
                      </a:r>
                    </a:p>
                    <a:p>
                      <a:pPr algn="ctr" eaLnBrk="1" hangingPunct="1">
                        <a:lnSpc>
                          <a:spcPct val="85000"/>
                        </a:lnSpc>
                        <a:buFontTx/>
                        <a:buNone/>
                      </a:pPr>
                      <a:r>
                        <a:rPr lang="en-US" altLang="fr-FR" sz="600" kern="1200" baseline="0" dirty="0" err="1">
                          <a:ln>
                            <a:noFill/>
                          </a:ln>
                          <a:solidFill>
                            <a:schemeClr val="tx1"/>
                          </a:solidFill>
                          <a:latin typeface="Calibri"/>
                          <a:ea typeface="+mn-ea"/>
                          <a:cs typeface="Calibri"/>
                        </a:rPr>
                        <a:t>Technologiepark</a:t>
                      </a:r>
                      <a:r>
                        <a:rPr lang="en-US" altLang="fr-FR" sz="600" kern="1200" baseline="0" dirty="0">
                          <a:ln>
                            <a:noFill/>
                          </a:ln>
                          <a:solidFill>
                            <a:schemeClr val="tx1"/>
                          </a:solidFill>
                          <a:latin typeface="Calibri"/>
                          <a:ea typeface="+mn-ea"/>
                          <a:cs typeface="Calibri"/>
                        </a:rPr>
                        <a:t> 7, BE9052 GENT, </a:t>
                      </a:r>
                    </a:p>
                    <a:p>
                      <a:pPr algn="ctr" eaLnBrk="1" hangingPunct="1">
                        <a:lnSpc>
                          <a:spcPct val="85000"/>
                        </a:lnSpc>
                        <a:buFontTx/>
                        <a:buNone/>
                      </a:pPr>
                      <a:r>
                        <a:rPr lang="en-US" altLang="fr-FR" sz="600" kern="1200" baseline="0" dirty="0">
                          <a:ln>
                            <a:noFill/>
                          </a:ln>
                          <a:solidFill>
                            <a:schemeClr val="tx1"/>
                          </a:solidFill>
                          <a:latin typeface="Calibri"/>
                          <a:ea typeface="+mn-ea"/>
                          <a:cs typeface="Calibri"/>
                        </a:rPr>
                        <a:t>BELGIUM</a:t>
                      </a: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a:t>v.20210527</a:t>
            </a:r>
          </a:p>
        </p:txBody>
      </p:sp>
      <p:grpSp>
        <p:nvGrpSpPr>
          <p:cNvPr id="49" name="Group 49"/>
          <p:cNvGrpSpPr>
            <a:grpSpLocks/>
          </p:cNvGrpSpPr>
          <p:nvPr/>
        </p:nvGrpSpPr>
        <p:grpSpPr bwMode="auto">
          <a:xfrm>
            <a:off x="3213100" y="575042"/>
            <a:ext cx="431800" cy="394048"/>
            <a:chOff x="5638" y="2735"/>
            <a:chExt cx="680" cy="654"/>
          </a:xfrm>
        </p:grpSpPr>
        <p:pic>
          <p:nvPicPr>
            <p:cNvPr id="50" name="Picture 20" descr="ce"/>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48"/>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graphicFrame>
        <p:nvGraphicFramePr>
          <p:cNvPr id="43" name="Tableau 42">
            <a:extLst>
              <a:ext uri="{FF2B5EF4-FFF2-40B4-BE49-F238E27FC236}">
                <a16:creationId xmlns:a16="http://schemas.microsoft.com/office/drawing/2014/main" id="{115F4F2B-A4FA-4099-9171-1358BCB0F78E}"/>
              </a:ext>
            </a:extLst>
          </p:cNvPr>
          <p:cNvGraphicFramePr>
            <a:graphicFrameLocks noGrp="1"/>
          </p:cNvGraphicFramePr>
          <p:nvPr>
            <p:extLst>
              <p:ext uri="{D42A27DB-BD31-4B8C-83A1-F6EECF244321}">
                <p14:modId xmlns:p14="http://schemas.microsoft.com/office/powerpoint/2010/main" val="2607782241"/>
              </p:ext>
            </p:extLst>
          </p:nvPr>
        </p:nvGraphicFramePr>
        <p:xfrm>
          <a:off x="1402883" y="8687117"/>
          <a:ext cx="5179151" cy="1162898"/>
        </p:xfrm>
        <a:graphic>
          <a:graphicData uri="http://schemas.openxmlformats.org/drawingml/2006/table">
            <a:tbl>
              <a:tblPr/>
              <a:tblGrid>
                <a:gridCol w="386504">
                  <a:extLst>
                    <a:ext uri="{9D8B030D-6E8A-4147-A177-3AD203B41FA5}">
                      <a16:colId xmlns:a16="http://schemas.microsoft.com/office/drawing/2014/main" val="20000"/>
                    </a:ext>
                  </a:extLst>
                </a:gridCol>
                <a:gridCol w="695707">
                  <a:extLst>
                    <a:ext uri="{9D8B030D-6E8A-4147-A177-3AD203B41FA5}">
                      <a16:colId xmlns:a16="http://schemas.microsoft.com/office/drawing/2014/main" val="20002"/>
                    </a:ext>
                  </a:extLst>
                </a:gridCol>
                <a:gridCol w="695707">
                  <a:extLst>
                    <a:ext uri="{9D8B030D-6E8A-4147-A177-3AD203B41FA5}">
                      <a16:colId xmlns:a16="http://schemas.microsoft.com/office/drawing/2014/main" val="20003"/>
                    </a:ext>
                  </a:extLst>
                </a:gridCol>
                <a:gridCol w="695707">
                  <a:extLst>
                    <a:ext uri="{9D8B030D-6E8A-4147-A177-3AD203B41FA5}">
                      <a16:colId xmlns:a16="http://schemas.microsoft.com/office/drawing/2014/main" val="20004"/>
                    </a:ext>
                  </a:extLst>
                </a:gridCol>
                <a:gridCol w="695707">
                  <a:extLst>
                    <a:ext uri="{9D8B030D-6E8A-4147-A177-3AD203B41FA5}">
                      <a16:colId xmlns:a16="http://schemas.microsoft.com/office/drawing/2014/main" val="20005"/>
                    </a:ext>
                  </a:extLst>
                </a:gridCol>
                <a:gridCol w="695707">
                  <a:extLst>
                    <a:ext uri="{9D8B030D-6E8A-4147-A177-3AD203B41FA5}">
                      <a16:colId xmlns:a16="http://schemas.microsoft.com/office/drawing/2014/main" val="20006"/>
                    </a:ext>
                  </a:extLst>
                </a:gridCol>
                <a:gridCol w="676014">
                  <a:extLst>
                    <a:ext uri="{9D8B030D-6E8A-4147-A177-3AD203B41FA5}">
                      <a16:colId xmlns:a16="http://schemas.microsoft.com/office/drawing/2014/main" val="4107214334"/>
                    </a:ext>
                  </a:extLst>
                </a:gridCol>
                <a:gridCol w="638098">
                  <a:extLst>
                    <a:ext uri="{9D8B030D-6E8A-4147-A177-3AD203B41FA5}">
                      <a16:colId xmlns:a16="http://schemas.microsoft.com/office/drawing/2014/main" val="2933418286"/>
                    </a:ext>
                  </a:extLst>
                </a:gridCol>
              </a:tblGrid>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4XL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865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5HBA17000S</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81071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5HBA13000S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12132538"/>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9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C</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pic>
        <p:nvPicPr>
          <p:cNvPr id="44" name="Image 43">
            <a:extLst>
              <a:ext uri="{FF2B5EF4-FFF2-40B4-BE49-F238E27FC236}">
                <a16:creationId xmlns:a16="http://schemas.microsoft.com/office/drawing/2014/main" id="{2B749634-DD5E-43A2-A3FB-B523C190CA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8138" y="8330783"/>
            <a:ext cx="916851" cy="1376814"/>
          </a:xfrm>
          <a:prstGeom prst="rect">
            <a:avLst/>
          </a:prstGeom>
        </p:spPr>
      </p:pic>
      <p:pic>
        <p:nvPicPr>
          <p:cNvPr id="46" name="Image 22" descr="Une image contenant clipart&#10;&#10;Description générée automatiquement">
            <a:extLst>
              <a:ext uri="{FF2B5EF4-FFF2-40B4-BE49-F238E27FC236}">
                <a16:creationId xmlns:a16="http://schemas.microsoft.com/office/drawing/2014/main" id="{B24C5843-CE65-48C2-83CF-16D1E1A8D954}"/>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5" name="Group 318">
            <a:extLst>
              <a:ext uri="{FF2B5EF4-FFF2-40B4-BE49-F238E27FC236}">
                <a16:creationId xmlns:a16="http://schemas.microsoft.com/office/drawing/2014/main" id="{B65FF3BA-6FBD-4EFF-9BAF-088C5D0E3DFA}"/>
              </a:ext>
            </a:extLst>
          </p:cNvPr>
          <p:cNvGraphicFramePr>
            <a:graphicFrameLocks noGrp="1"/>
          </p:cNvGraphicFramePr>
          <p:nvPr>
            <p:extLst>
              <p:ext uri="{D42A27DB-BD31-4B8C-83A1-F6EECF244321}">
                <p14:modId xmlns:p14="http://schemas.microsoft.com/office/powerpoint/2010/main" val="1411075266"/>
              </p:ext>
            </p:extLst>
          </p:nvPr>
        </p:nvGraphicFramePr>
        <p:xfrm>
          <a:off x="2156210" y="2957059"/>
          <a:ext cx="1446813" cy="876299"/>
        </p:xfrm>
        <a:graphic>
          <a:graphicData uri="http://schemas.openxmlformats.org/drawingml/2006/table">
            <a:tbl>
              <a:tblPr/>
              <a:tblGrid>
                <a:gridCol w="208280">
                  <a:extLst>
                    <a:ext uri="{9D8B030D-6E8A-4147-A177-3AD203B41FA5}">
                      <a16:colId xmlns:a16="http://schemas.microsoft.com/office/drawing/2014/main" val="20000"/>
                    </a:ext>
                  </a:extLst>
                </a:gridCol>
                <a:gridCol w="438385">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419148">
                  <a:extLst>
                    <a:ext uri="{9D8B030D-6E8A-4147-A177-3AD203B41FA5}">
                      <a16:colId xmlns:a16="http://schemas.microsoft.com/office/drawing/2014/main" val="20003"/>
                    </a:ext>
                  </a:extLst>
                </a:gridCol>
              </a:tblGrid>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Arial" charset="0"/>
                      </a:endParaRP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3</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2</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Classe 1</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9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0.80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0.50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0.14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B</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0.13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344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6" name="Rectangle 345">
            <a:extLst>
              <a:ext uri="{FF2B5EF4-FFF2-40B4-BE49-F238E27FC236}">
                <a16:creationId xmlns:a16="http://schemas.microsoft.com/office/drawing/2014/main" id="{0715D44C-0F72-4533-ABAF-5AA2870495A2}"/>
              </a:ext>
            </a:extLst>
          </p:cNvPr>
          <p:cNvSpPr>
            <a:spLocks noChangeArrowheads="1"/>
          </p:cNvSpPr>
          <p:nvPr/>
        </p:nvSpPr>
        <p:spPr bwMode="auto">
          <a:xfrm>
            <a:off x="3652955" y="2957059"/>
            <a:ext cx="3047139" cy="1662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A : matière de base ; </a:t>
            </a:r>
            <a:r>
              <a:rPr lang="fr-FR" altLang="fr-FR" sz="600" dirty="0" err="1">
                <a:latin typeface="Calibri" panose="020F0502020204030204" pitchFamily="34" charset="0"/>
                <a:cs typeface="Calibri" panose="020F0502020204030204" pitchFamily="34" charset="0"/>
              </a:rPr>
              <a:t>Obermaterial</a:t>
            </a:r>
            <a:r>
              <a:rPr lang="fr-FR" altLang="fr-FR" sz="600" dirty="0">
                <a:latin typeface="Calibri" panose="020F0502020204030204" pitchFamily="34" charset="0"/>
                <a:cs typeface="Calibri" panose="020F0502020204030204" pitchFamily="34" charset="0"/>
              </a:rPr>
              <a:t> ; Background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háttéranyag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de base ; </a:t>
            </a:r>
            <a:r>
              <a:rPr lang="pt-PT" altLang="fr-FR" sz="600" dirty="0">
                <a:latin typeface="Calibri" panose="020F0502020204030204" pitchFamily="34" charset="0"/>
                <a:cs typeface="Calibri" panose="020F0502020204030204" pitchFamily="34" charset="0"/>
              </a:rPr>
              <a:t>material base ; </a:t>
            </a:r>
            <a:r>
              <a:rPr lang="sv-SE" altLang="fr-FR" sz="600" dirty="0">
                <a:latin typeface="Calibri" panose="020F0502020204030204" pitchFamily="34" charset="0"/>
                <a:cs typeface="Calibri" panose="020F0502020204030204" pitchFamily="34" charset="0"/>
              </a:rPr>
              <a:t>Råmaterial ; </a:t>
            </a:r>
            <a:r>
              <a:rPr lang="nl-NL" altLang="fr-FR" sz="600" dirty="0">
                <a:latin typeface="Calibri" panose="020F0502020204030204" pitchFamily="34" charset="0"/>
                <a:cs typeface="Calibri" panose="020F0502020204030204" pitchFamily="34" charset="0"/>
              </a:rPr>
              <a:t>basismateriaal ; </a:t>
            </a:r>
            <a:r>
              <a:rPr lang="fr-FR" altLang="fr-FR" sz="600" dirty="0" err="1">
                <a:latin typeface="Calibri" panose="020F0502020204030204" pitchFamily="34" charset="0"/>
                <a:cs typeface="Calibri" panose="020F0502020204030204" pitchFamily="34" charset="0"/>
              </a:rPr>
              <a:t>Perusmateriaali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bæremateriale. </a:t>
            </a:r>
            <a:r>
              <a:rPr lang="pl-PL" altLang="fr-FR" sz="600" dirty="0">
                <a:latin typeface="Calibri" panose="020F0502020204030204" pitchFamily="34" charset="0"/>
                <a:cs typeface="Calibri" panose="020F0502020204030204" pitchFamily="34" charset="0"/>
              </a:rPr>
              <a:t>materiał podstawowy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Alusmaterjal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основна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светлоотразителна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de bază</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základní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osnovna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základný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βασικό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مادة أساسي</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базовый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pt-PT"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B : matière rétroréfléchissante ; </a:t>
            </a:r>
            <a:r>
              <a:rPr lang="fr-FR" altLang="fr-FR" sz="600" dirty="0" err="1">
                <a:latin typeface="Calibri" panose="020F0502020204030204" pitchFamily="34" charset="0"/>
                <a:cs typeface="Calibri" panose="020F0502020204030204" pitchFamily="34" charset="0"/>
              </a:rPr>
              <a:t>Reflexmaterial</a:t>
            </a:r>
            <a:r>
              <a:rPr lang="fr-FR" altLang="fr-FR" sz="600" dirty="0">
                <a:latin typeface="Calibri" panose="020F0502020204030204" pitchFamily="34" charset="0"/>
                <a:cs typeface="Calibri" panose="020F0502020204030204" pitchFamily="34" charset="0"/>
              </a:rPr>
              <a:t> ; Retro </a:t>
            </a:r>
            <a:r>
              <a:rPr lang="fr-FR" altLang="fr-FR" sz="600" dirty="0" err="1">
                <a:latin typeface="Calibri" panose="020F0502020204030204" pitchFamily="34" charset="0"/>
                <a:cs typeface="Calibri" panose="020F0502020204030204" pitchFamily="34" charset="0"/>
              </a:rPr>
              <a:t>reflective</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fényvisszaverő</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retro reflectante ; </a:t>
            </a:r>
            <a:r>
              <a:rPr lang="pt-PT" altLang="fr-FR" sz="600" dirty="0">
                <a:latin typeface="Calibri" panose="020F0502020204030204" pitchFamily="34" charset="0"/>
                <a:cs typeface="Calibri" panose="020F0502020204030204" pitchFamily="34" charset="0"/>
              </a:rPr>
              <a:t>material retro-reflector</a:t>
            </a:r>
            <a:r>
              <a:rPr lang="fr-FR" altLang="fr-FR" sz="600" dirty="0">
                <a:latin typeface="Calibri" panose="020F0502020204030204" pitchFamily="34" charset="0"/>
                <a:cs typeface="Calibri" panose="020F0502020204030204" pitchFamily="34" charset="0"/>
              </a:rPr>
              <a:t> ; </a:t>
            </a:r>
            <a:r>
              <a:rPr lang="sv-SE" altLang="fr-FR" sz="600" dirty="0">
                <a:latin typeface="Calibri" panose="020F0502020204030204" pitchFamily="34" charset="0"/>
                <a:cs typeface="Calibri" panose="020F0502020204030204" pitchFamily="34" charset="0"/>
              </a:rPr>
              <a:t>retro-reflektivt material ; </a:t>
            </a:r>
            <a:r>
              <a:rPr lang="nl-NL" altLang="fr-FR" sz="600" dirty="0">
                <a:latin typeface="Calibri" panose="020F0502020204030204" pitchFamily="34" charset="0"/>
                <a:cs typeface="Calibri" panose="020F0502020204030204" pitchFamily="34" charset="0"/>
              </a:rPr>
              <a:t>reflecterend materiaal; </a:t>
            </a:r>
            <a:r>
              <a:rPr lang="fr-FR" altLang="fr-FR" sz="600" dirty="0" err="1">
                <a:latin typeface="Calibri" panose="020F0502020204030204" pitchFamily="34" charset="0"/>
                <a:cs typeface="Calibri" panose="020F0502020204030204" pitchFamily="34" charset="0"/>
              </a:rPr>
              <a:t>Heijastava</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retroreflekterende materiale. </a:t>
            </a:r>
            <a:r>
              <a:rPr lang="pl-PL" altLang="fr-FR" sz="600" dirty="0">
                <a:latin typeface="Calibri" panose="020F0502020204030204" pitchFamily="34" charset="0"/>
                <a:cs typeface="Calibri" panose="020F0502020204030204" pitchFamily="34" charset="0"/>
              </a:rPr>
              <a:t>materiał odblaskowy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Helkurmaterjal</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retro-reflectorizant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materiál se zpětným odrazem</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retroodsevna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materiál so spätným odrazom</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αντανακλώμενο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العاكسة للخلف</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светоотражающий материал</a:t>
            </a:r>
            <a:r>
              <a:rPr lang="fr-FR" altLang="fr-FR" sz="600" dirty="0">
                <a:latin typeface="Calibri" panose="020F0502020204030204" pitchFamily="34" charset="0"/>
                <a:cs typeface="Calibri" panose="020F0502020204030204" pitchFamily="34" charset="0"/>
              </a:rPr>
              <a:t>      	   </a:t>
            </a: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C : matière combinée ; </a:t>
            </a:r>
            <a:r>
              <a:rPr lang="de-DE" altLang="fr-FR" sz="600" dirty="0">
                <a:latin typeface="Calibri" panose="020F0502020204030204" pitchFamily="34" charset="0"/>
                <a:cs typeface="Calibri" panose="020F0502020204030204" pitchFamily="34" charset="0"/>
              </a:rPr>
              <a:t>Material mit 2 Stoffschichten</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Combined</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kombinált</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tulajdonságú</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conjunta ; </a:t>
            </a:r>
            <a:r>
              <a:rPr lang="pt-PT" altLang="fr-FR" sz="600" dirty="0">
                <a:latin typeface="Calibri" panose="020F0502020204030204" pitchFamily="34" charset="0"/>
                <a:cs typeface="Calibri" panose="020F0502020204030204" pitchFamily="34" charset="0"/>
              </a:rPr>
              <a:t>material combinado ; </a:t>
            </a:r>
            <a:r>
              <a:rPr lang="sv-SE" altLang="fr-FR" sz="600" dirty="0">
                <a:latin typeface="Calibri" panose="020F0502020204030204" pitchFamily="34" charset="0"/>
                <a:cs typeface="Calibri" panose="020F0502020204030204" pitchFamily="34" charset="0"/>
              </a:rPr>
              <a:t>kombinerat material ; </a:t>
            </a:r>
            <a:r>
              <a:rPr lang="nl-NL" altLang="fr-FR" sz="600" dirty="0">
                <a:latin typeface="Calibri" panose="020F0502020204030204" pitchFamily="34" charset="0"/>
                <a:cs typeface="Calibri" panose="020F0502020204030204" pitchFamily="34" charset="0"/>
              </a:rPr>
              <a:t>gecombineerd materiaal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Yhdistetty</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  </a:t>
            </a:r>
            <a:r>
              <a:rPr lang="da-DK" altLang="fr-FR" sz="600" dirty="0">
                <a:latin typeface="Calibri" panose="020F0502020204030204" pitchFamily="34" charset="0"/>
                <a:cs typeface="Calibri" panose="020F0502020204030204" pitchFamily="34" charset="0"/>
              </a:rPr>
              <a:t>materiale med kombineret advarselsfunktion. </a:t>
            </a:r>
            <a:r>
              <a:rPr lang="pl-PL" altLang="fr-FR" sz="600" dirty="0">
                <a:latin typeface="Calibri" panose="020F0502020204030204" pitchFamily="34" charset="0"/>
                <a:cs typeface="Calibri" panose="020F0502020204030204" pitchFamily="34" charset="0"/>
              </a:rPr>
              <a:t>materiał kombinowany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kombineeritud 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комбинирана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M</a:t>
            </a:r>
            <a:r>
              <a:rPr lang="ro-RO" altLang="fr-FR" sz="600" dirty="0">
                <a:latin typeface="Calibri" panose="020F0502020204030204" pitchFamily="34" charset="0"/>
                <a:cs typeface="Calibri" panose="020F0502020204030204" pitchFamily="34" charset="0"/>
              </a:rPr>
              <a:t>aterial combinat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kombinirana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συνδυασμένο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المركبة</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комбинированный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 </a:t>
            </a:r>
            <a:r>
              <a:rPr lang="fr-FR" altLang="fr-FR" sz="600" dirty="0">
                <a:solidFill>
                  <a:srgbClr val="000000"/>
                </a:solidFill>
              </a:rPr>
              <a:t>	</a:t>
            </a:r>
            <a:r>
              <a:rPr lang="fr-FR" altLang="fr-FR" sz="600" dirty="0"/>
              <a:t>       </a:t>
            </a:r>
          </a:p>
        </p:txBody>
      </p:sp>
      <p:grpSp>
        <p:nvGrpSpPr>
          <p:cNvPr id="4" name="Groupe 3">
            <a:extLst>
              <a:ext uri="{FF2B5EF4-FFF2-40B4-BE49-F238E27FC236}">
                <a16:creationId xmlns:a16="http://schemas.microsoft.com/office/drawing/2014/main" id="{DB2FB010-7620-4149-B1F5-E365C315025C}"/>
              </a:ext>
            </a:extLst>
          </p:cNvPr>
          <p:cNvGrpSpPr/>
          <p:nvPr/>
        </p:nvGrpSpPr>
        <p:grpSpPr>
          <a:xfrm>
            <a:off x="556885" y="2785169"/>
            <a:ext cx="1549393" cy="923771"/>
            <a:chOff x="561000" y="2871361"/>
            <a:chExt cx="1549393" cy="923771"/>
          </a:xfrm>
        </p:grpSpPr>
        <p:pic>
          <p:nvPicPr>
            <p:cNvPr id="3" name="Image 2">
              <a:extLst>
                <a:ext uri="{FF2B5EF4-FFF2-40B4-BE49-F238E27FC236}">
                  <a16:creationId xmlns:a16="http://schemas.microsoft.com/office/drawing/2014/main" id="{34CC5293-30C1-4C33-8404-54F7A17C23BE}"/>
                </a:ext>
              </a:extLst>
            </p:cNvPr>
            <p:cNvPicPr>
              <a:picLocks noChangeAspect="1"/>
            </p:cNvPicPr>
            <p:nvPr/>
          </p:nvPicPr>
          <p:blipFill>
            <a:blip r:embed="rId6"/>
            <a:stretch>
              <a:fillRect/>
            </a:stretch>
          </p:blipFill>
          <p:spPr>
            <a:xfrm>
              <a:off x="561000" y="2871361"/>
              <a:ext cx="1549393" cy="923771"/>
            </a:xfrm>
            <a:prstGeom prst="rect">
              <a:avLst/>
            </a:prstGeom>
          </p:spPr>
        </p:pic>
        <p:sp>
          <p:nvSpPr>
            <p:cNvPr id="2" name="ZoneTexte 1">
              <a:extLst>
                <a:ext uri="{FF2B5EF4-FFF2-40B4-BE49-F238E27FC236}">
                  <a16:creationId xmlns:a16="http://schemas.microsoft.com/office/drawing/2014/main" id="{AC88A8FE-5BCD-4B25-8ADB-F1FDDF599CC5}"/>
                </a:ext>
              </a:extLst>
            </p:cNvPr>
            <p:cNvSpPr txBox="1"/>
            <p:nvPr/>
          </p:nvSpPr>
          <p:spPr>
            <a:xfrm>
              <a:off x="1066800" y="3349082"/>
              <a:ext cx="152400" cy="215444"/>
            </a:xfrm>
            <a:prstGeom prst="rect">
              <a:avLst/>
            </a:prstGeom>
            <a:solidFill>
              <a:schemeClr val="bg1"/>
            </a:solidFill>
          </p:spPr>
          <p:txBody>
            <a:bodyPr wrap="square" rtlCol="0">
              <a:spAutoFit/>
            </a:bodyPr>
            <a:lstStyle/>
            <a:p>
              <a:r>
                <a:rPr lang="fr-FR" sz="800" b="1" dirty="0"/>
                <a:t>1</a:t>
              </a:r>
            </a:p>
          </p:txBody>
        </p:sp>
        <p:sp>
          <p:nvSpPr>
            <p:cNvPr id="37" name="ZoneTexte 36">
              <a:extLst>
                <a:ext uri="{FF2B5EF4-FFF2-40B4-BE49-F238E27FC236}">
                  <a16:creationId xmlns:a16="http://schemas.microsoft.com/office/drawing/2014/main" id="{38A57F3C-A239-4018-A62C-FAC1E2254141}"/>
                </a:ext>
              </a:extLst>
            </p:cNvPr>
            <p:cNvSpPr txBox="1"/>
            <p:nvPr/>
          </p:nvSpPr>
          <p:spPr>
            <a:xfrm>
              <a:off x="1892705" y="3349082"/>
              <a:ext cx="152400" cy="215444"/>
            </a:xfrm>
            <a:prstGeom prst="rect">
              <a:avLst/>
            </a:prstGeom>
            <a:solidFill>
              <a:schemeClr val="bg1"/>
            </a:solidFill>
          </p:spPr>
          <p:txBody>
            <a:bodyPr wrap="square" rtlCol="0">
              <a:spAutoFit/>
            </a:bodyPr>
            <a:lstStyle/>
            <a:p>
              <a:r>
                <a:rPr lang="fr-FR" sz="800" b="1" dirty="0"/>
                <a:t>2</a:t>
              </a:r>
            </a:p>
          </p:txBody>
        </p:sp>
      </p:grpSp>
      <p:grpSp>
        <p:nvGrpSpPr>
          <p:cNvPr id="67" name="Groupe 66">
            <a:extLst>
              <a:ext uri="{FF2B5EF4-FFF2-40B4-BE49-F238E27FC236}">
                <a16:creationId xmlns:a16="http://schemas.microsoft.com/office/drawing/2014/main" id="{BF5FD92E-947B-49AC-8F8E-F91A1491D972}"/>
              </a:ext>
            </a:extLst>
          </p:cNvPr>
          <p:cNvGrpSpPr/>
          <p:nvPr/>
        </p:nvGrpSpPr>
        <p:grpSpPr>
          <a:xfrm>
            <a:off x="392962" y="4156474"/>
            <a:ext cx="1349158" cy="225783"/>
            <a:chOff x="5065713" y="8589963"/>
            <a:chExt cx="1546225" cy="258762"/>
          </a:xfrm>
        </p:grpSpPr>
        <p:pic>
          <p:nvPicPr>
            <p:cNvPr id="68" name="Image 60">
              <a:extLst>
                <a:ext uri="{FF2B5EF4-FFF2-40B4-BE49-F238E27FC236}">
                  <a16:creationId xmlns:a16="http://schemas.microsoft.com/office/drawing/2014/main" id="{6F19F143-F041-40D6-B989-69B67309FE2E}"/>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 name="Image 72">
              <a:extLst>
                <a:ext uri="{FF2B5EF4-FFF2-40B4-BE49-F238E27FC236}">
                  <a16:creationId xmlns:a16="http://schemas.microsoft.com/office/drawing/2014/main" id="{4855993D-3D09-4A02-A761-E1E5FFAE8B6F}"/>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 name="Image 73">
              <a:extLst>
                <a:ext uri="{FF2B5EF4-FFF2-40B4-BE49-F238E27FC236}">
                  <a16:creationId xmlns:a16="http://schemas.microsoft.com/office/drawing/2014/main" id="{840E64BE-8F21-43A1-9A1E-8A7ABDCF3F50}"/>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 name="Image 74">
              <a:extLst>
                <a:ext uri="{FF2B5EF4-FFF2-40B4-BE49-F238E27FC236}">
                  <a16:creationId xmlns:a16="http://schemas.microsoft.com/office/drawing/2014/main" id="{E0B71B46-C3D2-4766-9B7E-418F070D712A}"/>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 name="Image 2">
              <a:extLst>
                <a:ext uri="{FF2B5EF4-FFF2-40B4-BE49-F238E27FC236}">
                  <a16:creationId xmlns:a16="http://schemas.microsoft.com/office/drawing/2014/main" id="{4710F225-68B3-4445-B89D-A430DC6FA36F}"/>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3" name="Groupe 72">
            <a:extLst>
              <a:ext uri="{FF2B5EF4-FFF2-40B4-BE49-F238E27FC236}">
                <a16:creationId xmlns:a16="http://schemas.microsoft.com/office/drawing/2014/main" id="{3E4716E9-48B1-4D8E-B776-928C5BDE049F}"/>
              </a:ext>
            </a:extLst>
          </p:cNvPr>
          <p:cNvGrpSpPr/>
          <p:nvPr/>
        </p:nvGrpSpPr>
        <p:grpSpPr>
          <a:xfrm>
            <a:off x="1868344" y="4165131"/>
            <a:ext cx="653111" cy="215444"/>
            <a:chOff x="1489413" y="2664321"/>
            <a:chExt cx="537471" cy="177297"/>
          </a:xfrm>
        </p:grpSpPr>
        <p:sp>
          <p:nvSpPr>
            <p:cNvPr id="74" name="Text Box 21">
              <a:extLst>
                <a:ext uri="{FF2B5EF4-FFF2-40B4-BE49-F238E27FC236}">
                  <a16:creationId xmlns:a16="http://schemas.microsoft.com/office/drawing/2014/main" id="{097EB41F-F04D-4963-A8B1-252C343E4C61}"/>
                </a:ext>
              </a:extLst>
            </p:cNvPr>
            <p:cNvSpPr txBox="1">
              <a:spLocks noChangeArrowheads="1"/>
            </p:cNvSpPr>
            <p:nvPr/>
          </p:nvSpPr>
          <p:spPr bwMode="auto">
            <a:xfrm>
              <a:off x="1489413" y="2664321"/>
              <a:ext cx="537471" cy="177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11163">
                <a:spcBef>
                  <a:spcPct val="20000"/>
                </a:spcBef>
                <a:buChar char="•"/>
                <a:defRPr sz="1400">
                  <a:solidFill>
                    <a:schemeClr val="tx1"/>
                  </a:solidFill>
                  <a:latin typeface="Arial" panose="020B0604020202020204" pitchFamily="34" charset="0"/>
                </a:defRPr>
              </a:lvl1pPr>
              <a:lvl2pPr marL="742950" indent="-285750" defTabSz="411163">
                <a:spcBef>
                  <a:spcPct val="20000"/>
                </a:spcBef>
                <a:buChar char="–"/>
                <a:defRPr sz="1300">
                  <a:solidFill>
                    <a:schemeClr val="tx1"/>
                  </a:solidFill>
                  <a:latin typeface="Arial" panose="020B0604020202020204" pitchFamily="34" charset="0"/>
                </a:defRPr>
              </a:lvl2pPr>
              <a:lvl3pPr marL="1143000" indent="-228600" defTabSz="411163">
                <a:spcBef>
                  <a:spcPct val="20000"/>
                </a:spcBef>
                <a:buChar char="•"/>
                <a:defRPr sz="1100">
                  <a:solidFill>
                    <a:schemeClr val="tx1"/>
                  </a:solidFill>
                  <a:latin typeface="Arial" panose="020B0604020202020204" pitchFamily="34" charset="0"/>
                </a:defRPr>
              </a:lvl3pPr>
              <a:lvl4pPr marL="1600200" indent="-228600" defTabSz="411163">
                <a:spcBef>
                  <a:spcPct val="20000"/>
                </a:spcBef>
                <a:buChar char="–"/>
                <a:defRPr sz="900">
                  <a:solidFill>
                    <a:schemeClr val="tx1"/>
                  </a:solidFill>
                  <a:latin typeface="Arial" panose="020B0604020202020204" pitchFamily="34" charset="0"/>
                </a:defRPr>
              </a:lvl4pPr>
              <a:lvl5pPr marL="2057400" indent="-228600" defTabSz="411163">
                <a:spcBef>
                  <a:spcPct val="20000"/>
                </a:spcBef>
                <a:buChar char="»"/>
                <a:defRPr sz="9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900">
                  <a:solidFill>
                    <a:schemeClr val="tx1"/>
                  </a:solidFill>
                  <a:latin typeface="Arial" panose="020B0604020202020204" pitchFamily="34" charset="0"/>
                </a:defRPr>
              </a:lvl9pPr>
            </a:lstStyle>
            <a:p>
              <a:pPr algn="ctr" eaLnBrk="1" hangingPunct="1">
                <a:spcBef>
                  <a:spcPct val="50000"/>
                </a:spcBef>
                <a:buFontTx/>
                <a:buNone/>
              </a:pPr>
              <a:r>
                <a:rPr lang="fr-FR" altLang="fr-FR" sz="800" dirty="0"/>
                <a:t>Max. 25 X</a:t>
              </a:r>
            </a:p>
          </p:txBody>
        </p:sp>
        <p:sp>
          <p:nvSpPr>
            <p:cNvPr id="75" name="Rectangle 135">
              <a:extLst>
                <a:ext uri="{FF2B5EF4-FFF2-40B4-BE49-F238E27FC236}">
                  <a16:creationId xmlns:a16="http://schemas.microsoft.com/office/drawing/2014/main" id="{DD0AB8E6-B688-487E-9E0A-B878BE6C9B1C}"/>
                </a:ext>
              </a:extLst>
            </p:cNvPr>
            <p:cNvSpPr>
              <a:spLocks noChangeArrowheads="1"/>
            </p:cNvSpPr>
            <p:nvPr/>
          </p:nvSpPr>
          <p:spPr bwMode="auto">
            <a:xfrm>
              <a:off x="1550423" y="2689147"/>
              <a:ext cx="419120" cy="14289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300">
                  <a:solidFill>
                    <a:schemeClr val="tx1"/>
                  </a:solidFill>
                  <a:latin typeface="Arial" panose="020B0604020202020204" pitchFamily="34" charset="0"/>
                </a:defRPr>
              </a:lvl2pPr>
              <a:lvl3pPr marL="1143000" indent="-228600">
                <a:spcBef>
                  <a:spcPct val="20000"/>
                </a:spcBef>
                <a:buChar char="•"/>
                <a:defRPr sz="1100">
                  <a:solidFill>
                    <a:schemeClr val="tx1"/>
                  </a:solidFill>
                  <a:latin typeface="Arial" panose="020B0604020202020204" pitchFamily="34" charset="0"/>
                </a:defRPr>
              </a:lvl3pPr>
              <a:lvl4pPr marL="1600200" indent="-228600">
                <a:spcBef>
                  <a:spcPct val="20000"/>
                </a:spcBef>
                <a:buChar char="–"/>
                <a:defRPr sz="900">
                  <a:solidFill>
                    <a:schemeClr val="tx1"/>
                  </a:solidFill>
                  <a:latin typeface="Arial" panose="020B0604020202020204" pitchFamily="34" charset="0"/>
                </a:defRPr>
              </a:lvl4pPr>
              <a:lvl5pPr marL="2057400" indent="-228600">
                <a:spcBef>
                  <a:spcPct val="20000"/>
                </a:spcBef>
                <a:buChar char="»"/>
                <a:defRPr sz="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defRPr>
              </a:lvl9pPr>
            </a:lstStyle>
            <a:p>
              <a:pPr eaLnBrk="1" hangingPunct="1">
                <a:spcBef>
                  <a:spcPct val="0"/>
                </a:spcBef>
                <a:buFontTx/>
                <a:buNone/>
              </a:pPr>
              <a:endParaRPr lang="zh-CN" altLang="en-US" sz="800">
                <a:ea typeface="宋体" panose="02010600030101010101" pitchFamily="2" charset="-122"/>
              </a:endParaRPr>
            </a:p>
          </p:txBody>
        </p:sp>
      </p:grpSp>
      <p:pic>
        <p:nvPicPr>
          <p:cNvPr id="32" name="Picture 37">
            <a:extLst>
              <a:ext uri="{FF2B5EF4-FFF2-40B4-BE49-F238E27FC236}">
                <a16:creationId xmlns:a16="http://schemas.microsoft.com/office/drawing/2014/main" id="{AE7F8A7B-4C95-4E49-8B1B-0C126D72601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35700" y="3723157"/>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 name="Picture 37">
            <a:extLst>
              <a:ext uri="{FF2B5EF4-FFF2-40B4-BE49-F238E27FC236}">
                <a16:creationId xmlns:a16="http://schemas.microsoft.com/office/drawing/2014/main" id="{562A132C-8FE8-47F6-A2A9-FCBB1583D7E4}"/>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01915" y="3715116"/>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18657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84668" y="1129861"/>
            <a:ext cx="6552568" cy="6951376"/>
          </a:xfrm>
          <a:prstGeom prst="rect">
            <a:avLst/>
          </a:prstGeom>
          <a:ln>
            <a:solidFill>
              <a:schemeClr val="tx1"/>
            </a:solidFill>
          </a:ln>
        </p:spPr>
        <p:txBody>
          <a:bodyPr wrap="square" tIns="0" bIns="0">
            <a:noAutofit/>
          </a:bodyPr>
          <a:lstStyle/>
          <a:p>
            <a:pPr algn="ctr"/>
            <a:endParaRPr lang="en-GB" sz="300" b="1" u="sng" dirty="0">
              <a:latin typeface="Calibri"/>
              <a:cs typeface="Calibri"/>
            </a:endParaRPr>
          </a:p>
          <a:p>
            <a:pPr algn="ctr"/>
            <a:r>
              <a:rPr lang="en-GB" sz="600" b="1" u="sng" dirty="0">
                <a:latin typeface="Calibri"/>
                <a:cs typeface="Calibri"/>
              </a:rPr>
              <a:t>Κα</a:t>
            </a:r>
            <a:r>
              <a:rPr lang="en-GB" sz="600" b="1" u="sng" dirty="0" err="1">
                <a:latin typeface="Calibri"/>
                <a:cs typeface="Calibri"/>
              </a:rPr>
              <a:t>τηγορί</a:t>
            </a:r>
            <a:r>
              <a:rPr lang="en-GB" sz="600" b="1" u="sng" dirty="0">
                <a:latin typeface="Calibri"/>
                <a:cs typeface="Calibri"/>
              </a:rPr>
              <a:t>α ΜΑΠ 2 - Σύμφωνα με τους κανόνες</a:t>
            </a:r>
          </a:p>
          <a:p>
            <a:pPr algn="ctr"/>
            <a:endParaRPr lang="en-GB" sz="600" b="1" u="sng" dirty="0">
              <a:latin typeface="Calibri"/>
              <a:cs typeface="Calibri"/>
            </a:endParaRPr>
          </a:p>
          <a:p>
            <a:pPr algn="ctr"/>
            <a:endParaRPr lang="en-GB" sz="500" dirty="0">
              <a:solidFill>
                <a:srgbClr val="000000"/>
              </a:solidFill>
              <a:latin typeface="Calibri"/>
              <a:cs typeface="Calibri"/>
            </a:endParaRPr>
          </a:p>
          <a:p>
            <a:pPr>
              <a:tabLst>
                <a:tab pos="266700" algn="l"/>
              </a:tabLst>
            </a:pPr>
            <a:r>
              <a:rPr lang="en-GB" sz="600" b="1" dirty="0">
                <a:latin typeface="Calibri"/>
                <a:cs typeface="Calibri"/>
              </a:rPr>
              <a:t>	EN ISO 13688:2013 (EN 340: 2003) - </a:t>
            </a:r>
            <a:r>
              <a:rPr lang="en-GB" sz="600" b="1" dirty="0" err="1">
                <a:latin typeface="Calibri"/>
                <a:cs typeface="Calibri"/>
              </a:rPr>
              <a:t>Προστ</a:t>
            </a:r>
            <a:r>
              <a:rPr lang="en-GB" sz="600" b="1" dirty="0">
                <a:latin typeface="Calibri"/>
                <a:cs typeface="Calibri"/>
              </a:rPr>
              <a:t>ατευτική ενδυμασία: Γενικές απαιτήσεις</a:t>
            </a:r>
          </a:p>
          <a:p>
            <a:pPr>
              <a:tabLst>
                <a:tab pos="266700" algn="l"/>
              </a:tabLst>
            </a:pPr>
            <a:r>
              <a:rPr lang="en-GB" sz="600" b="1" dirty="0">
                <a:latin typeface="Calibri"/>
                <a:cs typeface="Calibri"/>
              </a:rPr>
              <a:t>	</a:t>
            </a:r>
          </a:p>
          <a:p>
            <a:pPr>
              <a:tabLst>
                <a:tab pos="266700" algn="l"/>
              </a:tabLst>
            </a:pPr>
            <a:r>
              <a:rPr lang="en-GB" sz="600" b="1" dirty="0">
                <a:latin typeface="Calibri"/>
                <a:cs typeface="Calibri"/>
              </a:rPr>
              <a:t>	EN 14404: 2004 + A1: 2010 (</a:t>
            </a:r>
            <a:r>
              <a:rPr lang="en-US" sz="600" b="1" dirty="0">
                <a:latin typeface="Calibri"/>
                <a:cs typeface="Calibri"/>
              </a:rPr>
              <a:t>πα</a:t>
            </a:r>
            <a:r>
              <a:rPr lang="en-US" sz="600" b="1" dirty="0" err="1">
                <a:latin typeface="Calibri"/>
                <a:cs typeface="Calibri"/>
              </a:rPr>
              <a:t>ντελόνι</a:t>
            </a:r>
            <a:r>
              <a:rPr lang="en-GB" sz="600" b="1" dirty="0">
                <a:latin typeface="Calibri"/>
                <a:cs typeface="Calibri"/>
              </a:rPr>
              <a:t>) </a:t>
            </a:r>
            <a:r>
              <a:rPr lang="en-GB" sz="600" b="1" dirty="0" err="1">
                <a:latin typeface="Calibri"/>
                <a:cs typeface="Calibri"/>
              </a:rPr>
              <a:t>Προστ</a:t>
            </a:r>
            <a:r>
              <a:rPr lang="en-GB" sz="600" b="1" dirty="0">
                <a:latin typeface="Calibri"/>
                <a:cs typeface="Calibri"/>
              </a:rPr>
              <a:t>ατευτικά γόνατου για εργασία σε γονατιστή θέση </a:t>
            </a:r>
          </a:p>
          <a:p>
            <a:pPr>
              <a:tabLst>
                <a:tab pos="266700" algn="l"/>
              </a:tabLst>
            </a:pPr>
            <a:r>
              <a:rPr lang="en-GB" sz="600" dirty="0">
                <a:latin typeface="Calibri"/>
                <a:cs typeface="Calibri"/>
              </a:rPr>
              <a:t>	</a:t>
            </a:r>
            <a:r>
              <a:rPr lang="en-GB" sz="600" dirty="0" err="1">
                <a:latin typeface="Calibri"/>
                <a:cs typeface="Calibri"/>
              </a:rPr>
              <a:t>Προε</a:t>
            </a:r>
            <a:r>
              <a:rPr lang="en-GB" sz="600" dirty="0">
                <a:latin typeface="Calibri"/>
                <a:cs typeface="Calibri"/>
              </a:rPr>
              <a:t>πεξεργασία - 5 πλύσεις στους </a:t>
            </a:r>
            <a:r>
              <a:rPr lang="en-US" sz="600" dirty="0">
                <a:latin typeface="Calibri"/>
                <a:cs typeface="Calibri"/>
              </a:rPr>
              <a:t>40 °C </a:t>
            </a:r>
            <a:r>
              <a:rPr lang="en-US" sz="600" dirty="0" err="1">
                <a:latin typeface="Calibri"/>
                <a:cs typeface="Calibri"/>
              </a:rPr>
              <a:t>σύμφων</a:t>
            </a:r>
            <a:r>
              <a:rPr lang="en-US" sz="600" dirty="0">
                <a:latin typeface="Calibri"/>
                <a:cs typeface="Calibri"/>
              </a:rPr>
              <a:t>α με το πρότυπο ISO 6330: οικιακές μέθοδοι πλυσίματος και στεγνώματος.</a:t>
            </a:r>
            <a:endParaRPr lang="en-GB" sz="600" dirty="0">
              <a:latin typeface="Calibri"/>
              <a:cs typeface="Calibri"/>
            </a:endParaRPr>
          </a:p>
          <a:p>
            <a:pPr>
              <a:tabLst>
                <a:tab pos="266700" algn="l"/>
              </a:tabLst>
            </a:pPr>
            <a:r>
              <a:rPr lang="en-GB" sz="600" dirty="0">
                <a:latin typeface="Calibri"/>
                <a:cs typeface="Calibri"/>
              </a:rPr>
              <a:t>	Επ</a:t>
            </a:r>
            <a:r>
              <a:rPr lang="en-GB" sz="600" dirty="0" err="1">
                <a:latin typeface="Calibri"/>
                <a:cs typeface="Calibri"/>
              </a:rPr>
              <a:t>ιδόσεις</a:t>
            </a:r>
            <a:r>
              <a:rPr lang="en-GB" sz="600" dirty="0">
                <a:latin typeface="Calibri"/>
                <a:cs typeface="Calibri"/>
              </a:rPr>
              <a:t>: </a:t>
            </a:r>
            <a:r>
              <a:rPr lang="en-US" sz="600" dirty="0">
                <a:latin typeface="Calibri"/>
                <a:cs typeface="Calibri"/>
              </a:rPr>
              <a:t>πα</a:t>
            </a:r>
            <a:r>
              <a:rPr lang="en-US" sz="600" dirty="0" err="1">
                <a:latin typeface="Calibri"/>
                <a:cs typeface="Calibri"/>
              </a:rPr>
              <a:t>ντελόνι</a:t>
            </a:r>
            <a:r>
              <a:rPr lang="fr-FR" sz="600" dirty="0"/>
              <a:t> </a:t>
            </a:r>
            <a:r>
              <a:rPr lang="fr-FR" sz="600" dirty="0">
                <a:latin typeface="Calibri"/>
                <a:cs typeface="Calibri"/>
              </a:rPr>
              <a:t>HIBANA </a:t>
            </a:r>
            <a:r>
              <a:rPr lang="fr-FR" sz="600" dirty="0" err="1">
                <a:latin typeface="Calibri"/>
                <a:cs typeface="Calibri"/>
              </a:rPr>
              <a:t>Ref</a:t>
            </a:r>
            <a:r>
              <a:rPr lang="fr-FR" sz="600" dirty="0">
                <a:latin typeface="Calibri"/>
                <a:cs typeface="Calibri"/>
              </a:rPr>
              <a:t>. 5HBA160 (HV </a:t>
            </a:r>
            <a:r>
              <a:rPr lang="el-GR" sz="600" dirty="0">
                <a:latin typeface="Calibri"/>
                <a:cs typeface="Calibri"/>
              </a:rPr>
              <a:t>Κίτρινος</a:t>
            </a:r>
            <a:r>
              <a:rPr lang="fr-FR" sz="600" dirty="0">
                <a:latin typeface="Calibri"/>
                <a:cs typeface="Calibri"/>
              </a:rPr>
              <a:t>); 5HBA170 (HV </a:t>
            </a:r>
            <a:r>
              <a:rPr lang="el-GR" sz="600" dirty="0">
                <a:latin typeface="Calibri"/>
                <a:cs typeface="Calibri"/>
              </a:rPr>
              <a:t>Πορτοκάλι</a:t>
            </a:r>
            <a:r>
              <a:rPr lang="fr-FR" sz="600" dirty="0">
                <a:latin typeface="Calibri"/>
                <a:cs typeface="Calibri"/>
              </a:rPr>
              <a:t>); </a:t>
            </a:r>
            <a:r>
              <a:rPr lang="fr-FR" sz="600" dirty="0">
                <a:latin typeface="Calibri" panose="020F0502020204030204" pitchFamily="34" charset="0"/>
                <a:cs typeface="Calibri" panose="020F0502020204030204" pitchFamily="34" charset="0"/>
              </a:rPr>
              <a:t>5HBA130 (</a:t>
            </a:r>
            <a:r>
              <a:rPr lang="el-GR" sz="600" dirty="0">
                <a:latin typeface="Calibri" panose="020F0502020204030204" pitchFamily="34" charset="0"/>
                <a:cs typeface="Calibri" panose="020F0502020204030204" pitchFamily="34" charset="0"/>
              </a:rPr>
              <a:t>Κόκκινο </a:t>
            </a:r>
            <a:r>
              <a:rPr lang="fr-FR" sz="600" dirty="0">
                <a:latin typeface="Calibri" panose="020F0502020204030204" pitchFamily="34" charset="0"/>
                <a:cs typeface="Calibri" panose="020F0502020204030204" pitchFamily="34" charset="0"/>
              </a:rPr>
              <a:t>HV)</a:t>
            </a:r>
            <a:r>
              <a:rPr lang="fr-FR" sz="600" dirty="0">
                <a:latin typeface="Calibri"/>
                <a:cs typeface="Calibri"/>
              </a:rPr>
              <a:t> </a:t>
            </a:r>
            <a:r>
              <a:rPr lang="en-GB" sz="600" dirty="0">
                <a:latin typeface="Calibri"/>
                <a:cs typeface="Calibri"/>
              </a:rPr>
              <a:t>- </a:t>
            </a:r>
            <a:r>
              <a:rPr lang="en-GB" sz="600" b="1" dirty="0" err="1">
                <a:latin typeface="Calibri"/>
                <a:cs typeface="Calibri"/>
              </a:rPr>
              <a:t>Τύ</a:t>
            </a:r>
            <a:r>
              <a:rPr lang="en-GB" sz="600" b="1" dirty="0">
                <a:latin typeface="Calibri"/>
                <a:cs typeface="Calibri"/>
              </a:rPr>
              <a:t>πος 2 - Επίπεδο 0 </a:t>
            </a:r>
            <a:r>
              <a:rPr lang="en-GB" sz="600" dirty="0">
                <a:latin typeface="Calibri"/>
                <a:cs typeface="Calibri"/>
              </a:rPr>
              <a:t>(Εφαρμοστέο με Προστατευτικά γονάτου κωδ. 8KNEE)</a:t>
            </a:r>
          </a:p>
          <a:p>
            <a:pPr>
              <a:tabLst>
                <a:tab pos="266700" algn="l"/>
              </a:tabLst>
            </a:pPr>
            <a:endParaRPr lang="en-GB" sz="600" b="1" dirty="0">
              <a:latin typeface="Calibri"/>
              <a:cs typeface="Calibri"/>
            </a:endParaRPr>
          </a:p>
          <a:p>
            <a:pPr>
              <a:tabLst>
                <a:tab pos="266700" algn="l"/>
              </a:tabLst>
            </a:pPr>
            <a:r>
              <a:rPr lang="en-GB" sz="600" b="1" dirty="0">
                <a:latin typeface="Calibri"/>
                <a:cs typeface="Calibri"/>
              </a:rPr>
              <a:t>	Η </a:t>
            </a:r>
            <a:r>
              <a:rPr lang="en-GB" sz="600" b="1" dirty="0" err="1">
                <a:latin typeface="Calibri"/>
                <a:cs typeface="Calibri"/>
              </a:rPr>
              <a:t>κλάση</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ατευτικών γονάτου ταξινομείται ως εξής:</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1: </a:t>
            </a:r>
            <a:r>
              <a:rPr lang="en-GB" sz="600" dirty="0">
                <a:latin typeface="Calibri"/>
                <a:cs typeface="Calibri"/>
              </a:rPr>
              <a:t>Προστατευτικά γονάτου ανεξάρτητα από άλλα ρούχα, ασφαλισμένα γύρω από τα πόδια.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2: </a:t>
            </a:r>
            <a:r>
              <a:rPr lang="en-GB" sz="600" dirty="0">
                <a:latin typeface="Calibri"/>
                <a:cs typeface="Calibri"/>
              </a:rPr>
              <a:t>Προστατευτικά γονάτου αφρώδους υλικού ή άλλης επένδυσης, ασφαλισμένα σε τσέπες στα πόδια ή που είναι μονίμως </a:t>
            </a:r>
          </a:p>
          <a:p>
            <a:pPr>
              <a:tabLst>
                <a:tab pos="266700" algn="l"/>
              </a:tabLst>
            </a:pPr>
            <a:r>
              <a:rPr lang="en-GB" sz="600" dirty="0">
                <a:latin typeface="Calibri"/>
                <a:cs typeface="Calibri"/>
              </a:rPr>
              <a:t>	</a:t>
            </a:r>
            <a:r>
              <a:rPr lang="en-GB" sz="600" dirty="0" err="1">
                <a:latin typeface="Calibri"/>
                <a:cs typeface="Calibri"/>
              </a:rPr>
              <a:t>συνδεδεμέν</a:t>
            </a:r>
            <a:r>
              <a:rPr lang="en-GB" sz="600" dirty="0">
                <a:latin typeface="Calibri"/>
                <a:cs typeface="Calibri"/>
              </a:rPr>
              <a:t>α με τα παντελόνια.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3: </a:t>
            </a:r>
            <a:r>
              <a:rPr lang="en-GB" sz="600" dirty="0">
                <a:latin typeface="Calibri"/>
                <a:cs typeface="Calibri"/>
              </a:rPr>
              <a:t>Προστατευτικά γονάτου που δεν στερεώνονται στο σώμα, αλλά τοποθετούνται ανάλογα με την κίνηση του χρήστη.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4: </a:t>
            </a:r>
            <a:r>
              <a:rPr lang="en-GB" sz="600" dirty="0">
                <a:latin typeface="Calibri"/>
                <a:cs typeface="Calibri"/>
              </a:rPr>
              <a:t>Προστατευτικά γονάτου, τα οποία αποτελούν μέρος μιας μονάδας με πρόσθετες λειτουργίες, όπως το πλαίσιο στήριξης για όρθια θέση ή σε κάθισμα γονυκλισίας. Μπ</a:t>
            </a:r>
            <a:r>
              <a:rPr lang="en-GB" sz="600" dirty="0" err="1">
                <a:latin typeface="Calibri"/>
                <a:cs typeface="Calibri"/>
              </a:rPr>
              <a:t>ορεί</a:t>
            </a:r>
            <a:r>
              <a:rPr lang="en-GB" sz="600" dirty="0">
                <a:latin typeface="Calibri"/>
                <a:cs typeface="Calibri"/>
              </a:rPr>
              <a:t> να 	</a:t>
            </a:r>
            <a:r>
              <a:rPr lang="en-GB" sz="600" dirty="0" err="1">
                <a:latin typeface="Calibri"/>
                <a:cs typeface="Calibri"/>
              </a:rPr>
              <a:t>εφ</a:t>
            </a:r>
            <a:r>
              <a:rPr lang="en-GB" sz="600" dirty="0">
                <a:latin typeface="Calibri"/>
                <a:cs typeface="Calibri"/>
              </a:rPr>
              <a:t>αρμοστούν στο σώμα, ή να παραμείνουν ανεξάρτητα.</a:t>
            </a:r>
          </a:p>
          <a:p>
            <a:pPr>
              <a:tabLst>
                <a:tab pos="266700" algn="l"/>
              </a:tabLst>
            </a:pPr>
            <a:endParaRPr lang="en-GB" sz="600" dirty="0">
              <a:latin typeface="Calibri"/>
              <a:cs typeface="Calibri"/>
            </a:endParaRP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0: </a:t>
            </a:r>
            <a:r>
              <a:rPr lang="en-GB" sz="600" dirty="0">
                <a:latin typeface="Calibri"/>
                <a:cs typeface="Calibri"/>
              </a:rPr>
              <a:t>Επίπεδες επιφάνειες δαπέδου	</a:t>
            </a: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1: </a:t>
            </a:r>
            <a:r>
              <a:rPr lang="en-GB" sz="600" dirty="0">
                <a:latin typeface="Calibri"/>
                <a:cs typeface="Calibri"/>
              </a:rPr>
              <a:t>Επίπεδες ή ανόμοιες επιφάνειες δαπέδου. </a:t>
            </a:r>
            <a:r>
              <a:rPr lang="en-GB" sz="600" dirty="0" err="1">
                <a:latin typeface="Calibri"/>
                <a:cs typeface="Calibri"/>
              </a:rPr>
              <a:t>Προστ</a:t>
            </a:r>
            <a:r>
              <a:rPr lang="en-GB" sz="600" dirty="0">
                <a:latin typeface="Calibri"/>
                <a:cs typeface="Calibri"/>
              </a:rPr>
              <a:t>ατεύει από τη διείσδυση δύναμης τουλάχιστον (100 ± 5) N	</a:t>
            </a: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2: </a:t>
            </a:r>
            <a:r>
              <a:rPr lang="en-GB" sz="600" dirty="0">
                <a:latin typeface="Calibri"/>
                <a:cs typeface="Calibri"/>
              </a:rPr>
              <a:t>Επίπεδες ή ανόμοιες επιφάνειες δαπέδου κάτω από δριμείες συνθήκες. </a:t>
            </a:r>
            <a:r>
              <a:rPr lang="en-GB" sz="600" dirty="0" err="1">
                <a:latin typeface="Calibri"/>
                <a:cs typeface="Calibri"/>
              </a:rPr>
              <a:t>Προστ</a:t>
            </a:r>
            <a:r>
              <a:rPr lang="en-GB" sz="600" dirty="0">
                <a:latin typeface="Calibri"/>
                <a:cs typeface="Calibri"/>
              </a:rPr>
              <a:t>ατεύει από τη διείσδυση δύναμης τουλάχιστον (250 ± 10) Ν.</a:t>
            </a:r>
          </a:p>
          <a:p>
            <a:endParaRPr lang="en-GB" sz="3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r>
              <a:rPr lang="en-GB" sz="600" b="1" dirty="0" err="1">
                <a:latin typeface="Calibri"/>
                <a:cs typeface="Calibri"/>
              </a:rPr>
              <a:t>Οδηγίες</a:t>
            </a:r>
            <a:r>
              <a:rPr lang="en-GB" sz="600" b="1" dirty="0">
                <a:latin typeface="Calibri"/>
                <a:cs typeface="Calibri"/>
              </a:rPr>
              <a:t> π</a:t>
            </a:r>
            <a:r>
              <a:rPr lang="en-GB" sz="600" b="1" dirty="0" err="1">
                <a:latin typeface="Calibri"/>
                <a:cs typeface="Calibri"/>
              </a:rPr>
              <a:t>λύσης</a:t>
            </a:r>
            <a:endParaRPr lang="en-GB" sz="600" dirty="0">
              <a:latin typeface="Calibri"/>
              <a:cs typeface="Calibri"/>
            </a:endParaRPr>
          </a:p>
          <a:p>
            <a:r>
              <a:rPr lang="en-US" sz="600" dirty="0" err="1">
                <a:latin typeface="Calibri"/>
                <a:cs typeface="Calibri"/>
              </a:rPr>
              <a:t>Πλύνετε</a:t>
            </a:r>
            <a:r>
              <a:rPr lang="en-US" sz="600" dirty="0">
                <a:latin typeface="Calibri"/>
                <a:cs typeface="Calibri"/>
              </a:rPr>
              <a:t> </a:t>
            </a:r>
            <a:r>
              <a:rPr lang="en-US" sz="600" dirty="0" err="1">
                <a:latin typeface="Calibri"/>
                <a:cs typeface="Calibri"/>
              </a:rPr>
              <a:t>στους</a:t>
            </a:r>
            <a:r>
              <a:rPr lang="en-US" sz="600" dirty="0">
                <a:latin typeface="Calibri"/>
                <a:cs typeface="Calibri"/>
              </a:rPr>
              <a:t> 40 °C </a:t>
            </a:r>
            <a:r>
              <a:rPr lang="en-US" sz="600" dirty="0" err="1">
                <a:latin typeface="Calibri"/>
                <a:cs typeface="Calibri"/>
              </a:rPr>
              <a:t>σύμφων</a:t>
            </a:r>
            <a:r>
              <a:rPr lang="en-US" sz="600" dirty="0">
                <a:latin typeface="Calibri"/>
                <a:cs typeface="Calibri"/>
              </a:rPr>
              <a:t>α με το πρότυπο ISO 6330: οικιακές μέθοδοι πλυσίματος και στεγνώματος.</a:t>
            </a:r>
            <a:endParaRPr lang="fr-FR" sz="600" dirty="0">
              <a:latin typeface="Calibri"/>
              <a:cs typeface="Calibri"/>
            </a:endParaRPr>
          </a:p>
          <a:p>
            <a:r>
              <a:rPr lang="el-GR" altLang="fr-FR" sz="600" dirty="0">
                <a:latin typeface="Calibri"/>
                <a:cs typeface="Calibri"/>
              </a:rPr>
              <a:t>Μην στεγνώνετε, μην σιδερώνετε. Μην λευκανθείτε, μην στεγνώσετε. </a:t>
            </a:r>
          </a:p>
          <a:p>
            <a:endParaRPr lang="en-US" sz="400" dirty="0">
              <a:latin typeface="Calibri"/>
              <a:cs typeface="Calibri"/>
            </a:endParaRPr>
          </a:p>
          <a:p>
            <a:r>
              <a:rPr lang="el-GR" sz="600" dirty="0">
                <a:latin typeface="Calibri"/>
                <a:cs typeface="Calibri"/>
              </a:rPr>
              <a:t>Τα προστατευτικά ενδύματα πρέπει να καθαρίζονται τακτικά σύμφωνα με τις συνιστώμενες οδηγίες. Αφού καθαρίσετε το ένδυμα, ελέγξτε το πριν από την επαναχρησιμοποίηση. Στεγνώστε σε στεγνωτήριο &amp; σιδερώστε το ένδυμα μετά από κάθε πλύση για καλύτερη απόδοση. Ο χρόνος ζωής του ενδύματος συνδέεται με τις συνθήκες χρήσης και συντήρησης.</a:t>
            </a:r>
          </a:p>
          <a:p>
            <a:endParaRPr lang="en-GB" sz="400" b="1" dirty="0">
              <a:latin typeface="Calibri"/>
              <a:cs typeface="Calibri"/>
            </a:endParaRPr>
          </a:p>
          <a:p>
            <a:r>
              <a:rPr lang="en-GB" sz="600" b="1" dirty="0">
                <a:latin typeface="Calibri"/>
                <a:cs typeface="Calibri"/>
              </a:rPr>
              <a:t>Απ</a:t>
            </a:r>
            <a:r>
              <a:rPr lang="en-GB" sz="600" b="1" dirty="0" err="1">
                <a:latin typeface="Calibri"/>
                <a:cs typeface="Calibri"/>
              </a:rPr>
              <a:t>οθήκευση</a:t>
            </a:r>
            <a:r>
              <a:rPr lang="en-GB" sz="600" b="1" dirty="0">
                <a:latin typeface="Calibri"/>
                <a:cs typeface="Calibri"/>
              </a:rPr>
              <a:t> stockage</a:t>
            </a:r>
          </a:p>
          <a:p>
            <a:r>
              <a:rPr lang="en-GB" sz="600" dirty="0" err="1">
                <a:latin typeface="Calibri"/>
                <a:cs typeface="Calibri"/>
              </a:rPr>
              <a:t>Πρέ</a:t>
            </a:r>
            <a:r>
              <a:rPr lang="en-GB" sz="600" dirty="0">
                <a:latin typeface="Calibri"/>
                <a:cs typeface="Calibri"/>
              </a:rPr>
              <a:t>πει να δοθεί ιδιαίτερη σημασία στη διασφάλιση ότι τα ενδύματα δεν υπόκεινται σε συνθήκες υγρασίας και δεν εκτίθενται σε άμεση ηλιακή ακτινοβολία, καθώς το άμεσο ηλιακό φως μπορεί να προκαλέσει εξασθένηση του χρώματος. </a:t>
            </a:r>
            <a:r>
              <a:rPr lang="el-GR" sz="600" dirty="0">
                <a:latin typeface="Calibri"/>
                <a:cs typeface="Calibri"/>
              </a:rPr>
              <a:t>Αυτό το είδος πρέπει να μεταφέρεται στη συσκευασία του κατασκευαστή. </a:t>
            </a:r>
            <a:endParaRPr lang="en-GB" sz="600" dirty="0">
              <a:latin typeface="Calibri"/>
              <a:cs typeface="Calibri"/>
            </a:endParaRPr>
          </a:p>
          <a:p>
            <a:endParaRPr lang="en-GB" sz="400" dirty="0">
              <a:latin typeface="Calibri"/>
              <a:cs typeface="Calibri"/>
            </a:endParaRPr>
          </a:p>
          <a:p>
            <a:r>
              <a:rPr lang="el-GR" sz="600" b="1" dirty="0">
                <a:latin typeface="Calibri"/>
                <a:cs typeface="Calibri"/>
              </a:rPr>
              <a:t>Επισκευη</a:t>
            </a:r>
            <a:r>
              <a:rPr lang="fr-FR" sz="600" b="1" dirty="0">
                <a:latin typeface="Calibri"/>
                <a:cs typeface="Calibri"/>
              </a:rPr>
              <a:t> </a:t>
            </a:r>
            <a:r>
              <a:rPr lang="fr-FR" sz="600" b="1" dirty="0" err="1">
                <a:latin typeface="Calibri"/>
                <a:cs typeface="Calibri"/>
              </a:rPr>
              <a:t>reparation</a:t>
            </a:r>
            <a:endParaRPr lang="fr-FR" sz="600" b="1" dirty="0">
              <a:latin typeface="Calibri"/>
              <a:cs typeface="Calibri"/>
            </a:endParaRPr>
          </a:p>
          <a:p>
            <a:r>
              <a:rPr lang="en-US" sz="600" dirty="0" err="1">
                <a:latin typeface="Calibri"/>
                <a:cs typeface="Calibri"/>
              </a:rPr>
              <a:t>Εάν</a:t>
            </a:r>
            <a:r>
              <a:rPr lang="en-US" sz="600" dirty="0">
                <a:latin typeface="Calibri"/>
                <a:cs typeface="Calibri"/>
              </a:rPr>
              <a:t> </a:t>
            </a:r>
            <a:r>
              <a:rPr lang="en-US" sz="600" dirty="0" err="1">
                <a:latin typeface="Calibri"/>
                <a:cs typeface="Calibri"/>
              </a:rPr>
              <a:t>το</a:t>
            </a:r>
            <a:r>
              <a:rPr lang="en-US" sz="600" dirty="0">
                <a:latin typeface="Calibri"/>
                <a:cs typeface="Calibri"/>
              </a:rPr>
              <a:t> π</a:t>
            </a:r>
            <a:r>
              <a:rPr lang="en-US" sz="600" dirty="0" err="1">
                <a:latin typeface="Calibri"/>
                <a:cs typeface="Calibri"/>
              </a:rPr>
              <a:t>ροϊόν</a:t>
            </a:r>
            <a:r>
              <a:rPr lang="en-US" sz="600" dirty="0">
                <a:latin typeface="Calibri"/>
                <a:cs typeface="Calibri"/>
              </a:rPr>
              <a:t> </a:t>
            </a:r>
            <a:r>
              <a:rPr lang="en-US" sz="600" dirty="0" err="1">
                <a:latin typeface="Calibri"/>
                <a:cs typeface="Calibri"/>
              </a:rPr>
              <a:t>έχει</a:t>
            </a:r>
            <a:r>
              <a:rPr lang="en-US" sz="600" dirty="0">
                <a:latin typeface="Calibri"/>
                <a:cs typeface="Calibri"/>
              </a:rPr>
              <a:t> υπ</a:t>
            </a:r>
            <a:r>
              <a:rPr lang="en-US" sz="600" dirty="0" err="1">
                <a:latin typeface="Calibri"/>
                <a:cs typeface="Calibri"/>
              </a:rPr>
              <a:t>οστεί</a:t>
            </a:r>
            <a:r>
              <a:rPr lang="en-US" sz="600" dirty="0">
                <a:latin typeface="Calibri"/>
                <a:cs typeface="Calibri"/>
              </a:rPr>
              <a:t> β</a:t>
            </a:r>
            <a:r>
              <a:rPr lang="en-US" sz="600" dirty="0" err="1">
                <a:latin typeface="Calibri"/>
                <a:cs typeface="Calibri"/>
              </a:rPr>
              <a:t>λά</a:t>
            </a:r>
            <a:r>
              <a:rPr lang="en-US" sz="600" dirty="0">
                <a:latin typeface="Calibri"/>
                <a:cs typeface="Calibri"/>
              </a:rPr>
              <a:t>βη, έχει σκιστεί το ένδυμα ή η επιγονατίδα, δεν μπορεί να εξασφαλιστεί το μέγιστο επίπεδο προστασίας και πρέπει να επισκευαστεί ή να αντικατασταθεί αμέσως. </a:t>
            </a:r>
            <a:r>
              <a:rPr lang="en-US" sz="600" dirty="0" err="1">
                <a:latin typeface="Calibri"/>
                <a:cs typeface="Calibri"/>
              </a:rPr>
              <a:t>Ποτέ</a:t>
            </a:r>
            <a:r>
              <a:rPr lang="en-US" sz="600" dirty="0">
                <a:latin typeface="Calibri"/>
                <a:cs typeface="Calibri"/>
              </a:rPr>
              <a:t> </a:t>
            </a:r>
            <a:r>
              <a:rPr lang="en-US" sz="600" dirty="0" err="1">
                <a:latin typeface="Calibri"/>
                <a:cs typeface="Calibri"/>
              </a:rPr>
              <a:t>μην</a:t>
            </a:r>
            <a:r>
              <a:rPr lang="en-US" sz="600" dirty="0">
                <a:latin typeface="Calibri"/>
                <a:cs typeface="Calibri"/>
              </a:rPr>
              <a:t> </a:t>
            </a:r>
            <a:r>
              <a:rPr lang="en-US" sz="600" dirty="0" err="1">
                <a:latin typeface="Calibri"/>
                <a:cs typeface="Calibri"/>
              </a:rPr>
              <a:t>χρησιμο</a:t>
            </a:r>
            <a:r>
              <a:rPr lang="en-US" sz="600" dirty="0">
                <a:latin typeface="Calibri"/>
                <a:cs typeface="Calibri"/>
              </a:rPr>
              <a:t>ποιείτε ένα φθαρμένο προϊόν. Η επ</a:t>
            </a:r>
            <a:r>
              <a:rPr lang="en-US" sz="600" dirty="0" err="1">
                <a:latin typeface="Calibri"/>
                <a:cs typeface="Calibri"/>
              </a:rPr>
              <a:t>ισκευή</a:t>
            </a:r>
            <a:r>
              <a:rPr lang="en-US" sz="600" dirty="0">
                <a:latin typeface="Calibri"/>
                <a:cs typeface="Calibri"/>
              </a:rPr>
              <a:t> α</a:t>
            </a:r>
            <a:r>
              <a:rPr lang="en-US" sz="600" dirty="0" err="1">
                <a:latin typeface="Calibri"/>
                <a:cs typeface="Calibri"/>
              </a:rPr>
              <a:t>υτού</a:t>
            </a:r>
            <a:r>
              <a:rPr lang="en-US" sz="600" dirty="0">
                <a:latin typeface="Calibri"/>
                <a:cs typeface="Calibri"/>
              </a:rPr>
              <a:t> </a:t>
            </a:r>
            <a:r>
              <a:rPr lang="en-US" sz="600" dirty="0" err="1">
                <a:latin typeface="Calibri"/>
                <a:cs typeface="Calibri"/>
              </a:rPr>
              <a:t>του</a:t>
            </a:r>
            <a:r>
              <a:rPr lang="en-US" sz="600" dirty="0">
                <a:latin typeface="Calibri"/>
                <a:cs typeface="Calibri"/>
              </a:rPr>
              <a:t> π</a:t>
            </a:r>
            <a:r>
              <a:rPr lang="en-US" sz="600" dirty="0" err="1">
                <a:latin typeface="Calibri"/>
                <a:cs typeface="Calibri"/>
              </a:rPr>
              <a:t>ροϊόντος</a:t>
            </a:r>
            <a:r>
              <a:rPr lang="en-US" sz="600" dirty="0">
                <a:latin typeface="Calibri"/>
                <a:cs typeface="Calibri"/>
              </a:rPr>
              <a:t> </a:t>
            </a:r>
            <a:r>
              <a:rPr lang="en-US" sz="600" dirty="0" err="1">
                <a:latin typeface="Calibri"/>
                <a:cs typeface="Calibri"/>
              </a:rPr>
              <a:t>είν</a:t>
            </a:r>
            <a:r>
              <a:rPr lang="en-US" sz="600" dirty="0">
                <a:latin typeface="Calibri"/>
                <a:cs typeface="Calibri"/>
              </a:rPr>
              <a:t>αι ανεκτή μόνο στον βαθμό που δεν επηρεάζονται οι απαιτήσεις αυτού του ενδύματος. </a:t>
            </a:r>
            <a:r>
              <a:rPr lang="en-US" sz="600" dirty="0" err="1">
                <a:latin typeface="Calibri"/>
                <a:cs typeface="Calibri"/>
              </a:rPr>
              <a:t>Εάν</a:t>
            </a:r>
            <a:r>
              <a:rPr lang="en-US" sz="600" dirty="0">
                <a:latin typeface="Calibri"/>
                <a:cs typeface="Calibri"/>
              </a:rPr>
              <a:t> υπ</a:t>
            </a:r>
            <a:r>
              <a:rPr lang="en-US" sz="600" dirty="0" err="1">
                <a:latin typeface="Calibri"/>
                <a:cs typeface="Calibri"/>
              </a:rPr>
              <a:t>άρχει</a:t>
            </a:r>
            <a:r>
              <a:rPr lang="en-US" sz="600" dirty="0">
                <a:latin typeface="Calibri"/>
                <a:cs typeface="Calibri"/>
              </a:rPr>
              <a:t> </a:t>
            </a:r>
            <a:r>
              <a:rPr lang="en-US" sz="600" dirty="0" err="1">
                <a:latin typeface="Calibri"/>
                <a:cs typeface="Calibri"/>
              </a:rPr>
              <a:t>κά</a:t>
            </a:r>
            <a:r>
              <a:rPr lang="en-US" sz="600" dirty="0">
                <a:latin typeface="Calibri"/>
                <a:cs typeface="Calibri"/>
              </a:rPr>
              <a:t>ποια αμφιβολία, επικοινωνήστε με τον κατασκευαστή που αναφέρεται παρακάτω πριν επιχειρήσετε να επισκευάσετε το προϊόν. Επ</a:t>
            </a:r>
            <a:r>
              <a:rPr lang="en-US" sz="600" dirty="0" err="1">
                <a:latin typeface="Calibri"/>
                <a:cs typeface="Calibri"/>
              </a:rPr>
              <a:t>ικοινωνήστε</a:t>
            </a:r>
            <a:r>
              <a:rPr lang="en-US" sz="600" dirty="0">
                <a:latin typeface="Calibri"/>
                <a:cs typeface="Calibri"/>
              </a:rPr>
              <a:t> </a:t>
            </a:r>
            <a:r>
              <a:rPr lang="en-US" sz="600" dirty="0" err="1">
                <a:latin typeface="Calibri"/>
                <a:cs typeface="Calibri"/>
              </a:rPr>
              <a:t>με</a:t>
            </a:r>
            <a:r>
              <a:rPr lang="en-US" sz="600" dirty="0">
                <a:latin typeface="Calibri"/>
                <a:cs typeface="Calibri"/>
              </a:rPr>
              <a:t> </a:t>
            </a:r>
            <a:r>
              <a:rPr lang="en-US" sz="600" dirty="0" err="1">
                <a:latin typeface="Calibri"/>
                <a:cs typeface="Calibri"/>
              </a:rPr>
              <a:t>την</a:t>
            </a:r>
            <a:r>
              <a:rPr lang="en-US" sz="600" dirty="0">
                <a:latin typeface="Calibri"/>
                <a:cs typeface="Calibri"/>
              </a:rPr>
              <a:t> υπ</a:t>
            </a:r>
            <a:r>
              <a:rPr lang="en-US" sz="600" dirty="0" err="1">
                <a:latin typeface="Calibri"/>
                <a:cs typeface="Calibri"/>
              </a:rPr>
              <a:t>ηρεσί</a:t>
            </a:r>
            <a:r>
              <a:rPr lang="en-US" sz="600" dirty="0">
                <a:latin typeface="Calibri"/>
                <a:cs typeface="Calibri"/>
              </a:rPr>
              <a:t>α αποβλήτων για τη σωστή απόρριψη του ενδύματος.</a:t>
            </a:r>
            <a:endParaRPr lang="fr-FR" sz="600" dirty="0">
              <a:latin typeface="Calibri"/>
              <a:cs typeface="Calibri"/>
            </a:endParaRPr>
          </a:p>
          <a:p>
            <a:endParaRPr lang="en-GB" sz="400" dirty="0">
              <a:latin typeface="Calibri"/>
              <a:cs typeface="Calibri"/>
            </a:endParaRPr>
          </a:p>
          <a:p>
            <a:pPr>
              <a:spcAft>
                <a:spcPts val="0"/>
              </a:spcAft>
            </a:pPr>
            <a:r>
              <a:rPr lang="en-GB" sz="600" b="1" dirty="0" err="1">
                <a:latin typeface="Calibri"/>
                <a:ea typeface="Calibri"/>
                <a:cs typeface="Calibri"/>
              </a:rPr>
              <a:t>Αν</a:t>
            </a:r>
            <a:r>
              <a:rPr lang="en-GB" sz="600" b="1" dirty="0">
                <a:latin typeface="Calibri"/>
                <a:ea typeface="Calibri"/>
                <a:cs typeface="Calibri"/>
              </a:rPr>
              <a:t>ακύκλωση </a:t>
            </a:r>
          </a:p>
          <a:p>
            <a:pPr>
              <a:spcAft>
                <a:spcPts val="0"/>
              </a:spcAft>
            </a:pPr>
            <a:r>
              <a:rPr lang="en-GB" sz="600" dirty="0" err="1">
                <a:latin typeface="Calibri"/>
                <a:ea typeface="Calibri"/>
                <a:cs typeface="Calibri"/>
              </a:rPr>
              <a:t>Μην</a:t>
            </a:r>
            <a:r>
              <a:rPr lang="en-GB" sz="600" dirty="0">
                <a:latin typeface="Calibri"/>
                <a:ea typeface="Calibri"/>
                <a:cs typeface="Calibri"/>
              </a:rPr>
              <a:t> απ</a:t>
            </a:r>
            <a:r>
              <a:rPr lang="en-GB" sz="600" dirty="0" err="1">
                <a:latin typeface="Calibri"/>
                <a:ea typeface="Calibri"/>
                <a:cs typeface="Calibri"/>
              </a:rPr>
              <a:t>ορρί</a:t>
            </a:r>
            <a:r>
              <a:rPr lang="en-GB" sz="600" dirty="0">
                <a:latin typeface="Calibri"/>
                <a:ea typeface="Calibri"/>
                <a:cs typeface="Calibri"/>
              </a:rPr>
              <a:t>πτετε το ένδυμα μετά τη χρήση. </a:t>
            </a:r>
            <a:r>
              <a:rPr lang="en-GB" sz="600" dirty="0" err="1">
                <a:latin typeface="Calibri"/>
                <a:ea typeface="Calibri"/>
                <a:cs typeface="Calibri"/>
              </a:rPr>
              <a:t>Εάν</a:t>
            </a:r>
            <a:r>
              <a:rPr lang="en-GB" sz="600" dirty="0">
                <a:latin typeface="Calibri"/>
                <a:ea typeface="Calibri"/>
                <a:cs typeface="Calibri"/>
              </a:rPr>
              <a:t> </a:t>
            </a:r>
            <a:r>
              <a:rPr lang="en-GB" sz="600" dirty="0" err="1">
                <a:latin typeface="Calibri"/>
                <a:ea typeface="Calibri"/>
                <a:cs typeface="Calibri"/>
              </a:rPr>
              <a:t>το</a:t>
            </a:r>
            <a:r>
              <a:rPr lang="en-GB" sz="600" dirty="0">
                <a:latin typeface="Calibri"/>
                <a:ea typeface="Calibri"/>
                <a:cs typeface="Calibri"/>
              </a:rPr>
              <a:t> </a:t>
            </a:r>
            <a:r>
              <a:rPr lang="en-GB" sz="600" dirty="0" err="1">
                <a:latin typeface="Calibri"/>
                <a:ea typeface="Calibri"/>
                <a:cs typeface="Calibri"/>
              </a:rPr>
              <a:t>ένδυμ</a:t>
            </a:r>
            <a:r>
              <a:rPr lang="en-GB" sz="600" dirty="0">
                <a:latin typeface="Calibri"/>
                <a:ea typeface="Calibri"/>
                <a:cs typeface="Calibri"/>
              </a:rPr>
              <a:t>α δεν είναι μολυσμένο, μπορεί να ακολουθήσει μια συμβατική αλυσίδα ανακύκλωσης υφασμάτων. </a:t>
            </a:r>
            <a:r>
              <a:rPr lang="en-GB" sz="600" dirty="0" err="1">
                <a:latin typeface="Calibri"/>
                <a:ea typeface="Calibri"/>
                <a:cs typeface="Calibri"/>
              </a:rPr>
              <a:t>Εάν</a:t>
            </a:r>
            <a:r>
              <a:rPr lang="en-GB" sz="600" dirty="0">
                <a:latin typeface="Calibri"/>
                <a:ea typeface="Calibri"/>
                <a:cs typeface="Calibri"/>
              </a:rPr>
              <a:t> </a:t>
            </a:r>
            <a:r>
              <a:rPr lang="en-GB" sz="600" dirty="0" err="1">
                <a:latin typeface="Calibri"/>
                <a:ea typeface="Calibri"/>
                <a:cs typeface="Calibri"/>
              </a:rPr>
              <a:t>έχει</a:t>
            </a:r>
            <a:r>
              <a:rPr lang="en-GB" sz="600" dirty="0">
                <a:latin typeface="Calibri"/>
                <a:ea typeface="Calibri"/>
                <a:cs typeface="Calibri"/>
              </a:rPr>
              <a:t> </a:t>
            </a:r>
            <a:r>
              <a:rPr lang="en-GB" sz="600" dirty="0" err="1">
                <a:latin typeface="Calibri"/>
                <a:ea typeface="Calibri"/>
                <a:cs typeface="Calibri"/>
              </a:rPr>
              <a:t>μολυνθεί</a:t>
            </a:r>
            <a:r>
              <a:rPr lang="en-GB" sz="600" dirty="0">
                <a:latin typeface="Calibri"/>
                <a:ea typeface="Calibri"/>
                <a:cs typeface="Calibri"/>
              </a:rPr>
              <a:t> από </a:t>
            </a:r>
            <a:r>
              <a:rPr lang="en-GB" sz="600" dirty="0" err="1">
                <a:latin typeface="Calibri"/>
                <a:ea typeface="Calibri"/>
                <a:cs typeface="Calibri"/>
              </a:rPr>
              <a:t>ρύ</a:t>
            </a:r>
            <a:r>
              <a:rPr lang="en-GB" sz="600" dirty="0">
                <a:latin typeface="Calibri"/>
                <a:ea typeface="Calibri"/>
                <a:cs typeface="Calibri"/>
              </a:rPr>
              <a:t>πους, το ένδυμα πρέπει να ανακυκλωθεί ακολουθώντας την κατάλληλη αλυσίδα επανεπεξεργασίας σύμφωνα με τον ισχύοντα κανονισμό.</a:t>
            </a:r>
          </a:p>
          <a:p>
            <a:pPr>
              <a:spcAft>
                <a:spcPts val="0"/>
              </a:spcAft>
            </a:pPr>
            <a:endParaRPr lang="en-GB" sz="400" dirty="0">
              <a:latin typeface="Calibri"/>
              <a:cs typeface="Calibri"/>
            </a:endParaRPr>
          </a:p>
          <a:p>
            <a:r>
              <a:rPr lang="en-GB" sz="600" b="1" dirty="0" err="1">
                <a:latin typeface="Calibri"/>
                <a:cs typeface="Calibri"/>
              </a:rPr>
              <a:t>Συστάσεις</a:t>
            </a:r>
            <a:r>
              <a:rPr lang="en-GB" sz="600" b="1" dirty="0">
                <a:latin typeface="Calibri"/>
                <a:cs typeface="Calibri"/>
              </a:rPr>
              <a:t> :</a:t>
            </a:r>
          </a:p>
          <a:p>
            <a:r>
              <a:rPr lang="el-GR" sz="600" dirty="0">
                <a:latin typeface="Calibri" panose="020F0502020204030204" pitchFamily="34" charset="0"/>
                <a:cs typeface="Calibri" panose="020F0502020204030204" pitchFamily="34" charset="0"/>
              </a:rPr>
              <a:t>Αυτά τα ενδύματα μπορούν να προστατεύσουν μόνο τα σημεία του σώματος που καλύπτουν, ενδέχεται να απαιτείται η χρήση πρόσθετης μερικής προστασίας σώματος. Τα μη συμβατά ενδύματα σύμφωνα με το EN 11612 ή/και το EN 1149-5 όταν χρησιμοποιούνται πάνω από αυτά τα ενδύματα εξαλείφουν την αποτελεσματικότητα αυτών των ενδυμάτων. </a:t>
            </a:r>
            <a:r>
              <a:rPr lang="el-GR" altLang="fr-FR" sz="600" dirty="0">
                <a:latin typeface="Calibri" panose="020F0502020204030204" pitchFamily="34" charset="0"/>
                <a:cs typeface="Calibri" panose="020F0502020204030204" pitchFamily="34" charset="0"/>
              </a:rPr>
              <a:t>Αυτές οι επιγονατίδες σχεδιάστηκαν για να παρέχουν περιορισμένη προστασία των γονάτων σε άτομα που πρέπει να εργάζονται σε γονατιστή στάση, για να προστατεύουν τα γόνατά τους σε επίπεδα, λεία και στεγνά δάπεδα. Δεν πρέπει να χρησιμοποιούνται παρουσία νερού. Ο χρήστης πρέπει να γνωρίζει ότι η εργασία σε γονατιστή στάση ενέχει κίνδυνο χρόνιων παθήσεων των γονάτων και πρέπει να σηκώνεται τακτικά για να επιβραδύνει αυτές τις επιδράσεις.  Οι επιγονατίδες πρέπει να φοριούνται για όλη τη διάρκεια της έκθεσης σε ενδεχόμενους κινδύνους για τα γόνατα. Κατά την τοποθέτησή τους, πρέπει να φοριούνται χωρίς δυσκολία στην προβλεπόμενη θέση και να παραμένουν στη θέση τους για όλη τη διάρκεια της χρήσης. Η όψη με την επισήμανση «</a:t>
            </a:r>
            <a:r>
              <a:rPr lang="en-GB" altLang="fr-FR" sz="600" dirty="0">
                <a:latin typeface="Calibri" panose="020F0502020204030204" pitchFamily="34" charset="0"/>
                <a:cs typeface="Calibri" panose="020F0502020204030204" pitchFamily="34" charset="0"/>
              </a:rPr>
              <a:t>La face o</a:t>
            </a:r>
            <a:r>
              <a:rPr lang="el-GR" altLang="fr-FR" sz="600" dirty="0">
                <a:latin typeface="Calibri" panose="020F0502020204030204" pitchFamily="34" charset="0"/>
                <a:cs typeface="Calibri" panose="020F0502020204030204" pitchFamily="34" charset="0"/>
              </a:rPr>
              <a:t>ù </a:t>
            </a:r>
            <a:r>
              <a:rPr lang="en-GB" altLang="fr-FR" sz="600" dirty="0" err="1">
                <a:latin typeface="Calibri" panose="020F0502020204030204" pitchFamily="34" charset="0"/>
                <a:cs typeface="Calibri" panose="020F0502020204030204" pitchFamily="34" charset="0"/>
              </a:rPr>
              <a:t>il</a:t>
            </a:r>
            <a:r>
              <a:rPr lang="en-GB" altLang="fr-FR" sz="600" dirty="0">
                <a:latin typeface="Calibri" panose="020F0502020204030204" pitchFamily="34" charset="0"/>
                <a:cs typeface="Calibri" panose="020F0502020204030204" pitchFamily="34" charset="0"/>
              </a:rPr>
              <a:t> </a:t>
            </a:r>
            <a:r>
              <a:rPr lang="en-GB" altLang="fr-FR" sz="600" dirty="0" err="1">
                <a:latin typeface="Calibri" panose="020F0502020204030204" pitchFamily="34" charset="0"/>
                <a:cs typeface="Calibri" panose="020F0502020204030204" pitchFamily="34" charset="0"/>
              </a:rPr>
              <a:t>est</a:t>
            </a:r>
            <a:r>
              <a:rPr lang="en-GB" altLang="fr-FR" sz="600" dirty="0">
                <a:latin typeface="Calibri" panose="020F0502020204030204" pitchFamily="34" charset="0"/>
                <a:cs typeface="Calibri" panose="020F0502020204030204" pitchFamily="34" charset="0"/>
              </a:rPr>
              <a:t> </a:t>
            </a:r>
            <a:r>
              <a:rPr lang="en-GB" altLang="fr-FR" sz="600" dirty="0" err="1">
                <a:latin typeface="Calibri" panose="020F0502020204030204" pitchFamily="34" charset="0"/>
                <a:cs typeface="Calibri" panose="020F0502020204030204" pitchFamily="34" charset="0"/>
              </a:rPr>
              <a:t>marqu</a:t>
            </a:r>
            <a:r>
              <a:rPr lang="el-GR" altLang="fr-FR" sz="600" dirty="0">
                <a:latin typeface="Calibri" panose="020F0502020204030204" pitchFamily="34" charset="0"/>
                <a:cs typeface="Calibri" panose="020F0502020204030204" pitchFamily="34" charset="0"/>
              </a:rPr>
              <a:t>é «</a:t>
            </a:r>
            <a:r>
              <a:rPr lang="en-GB" altLang="fr-FR" sz="600" dirty="0">
                <a:latin typeface="Calibri" panose="020F0502020204030204" pitchFamily="34" charset="0"/>
                <a:cs typeface="Calibri" panose="020F0502020204030204" pitchFamily="34" charset="0"/>
              </a:rPr>
              <a:t> INTERIEUR</a:t>
            </a:r>
            <a:r>
              <a:rPr lang="el-GR" altLang="fr-FR" sz="600" dirty="0">
                <a:latin typeface="Calibri" panose="020F0502020204030204" pitchFamily="34" charset="0"/>
                <a:cs typeface="Calibri" panose="020F0502020204030204" pitchFamily="34" charset="0"/>
              </a:rPr>
              <a:t> / </a:t>
            </a:r>
            <a:r>
              <a:rPr lang="en-GB" altLang="fr-FR" sz="600" dirty="0">
                <a:latin typeface="Calibri" panose="020F0502020204030204" pitchFamily="34" charset="0"/>
                <a:cs typeface="Calibri" panose="020F0502020204030204" pitchFamily="34" charset="0"/>
              </a:rPr>
              <a:t>INSIDE</a:t>
            </a:r>
            <a:r>
              <a:rPr lang="el-GR" altLang="fr-FR" sz="600" dirty="0">
                <a:latin typeface="Calibri" panose="020F0502020204030204" pitchFamily="34" charset="0"/>
                <a:cs typeface="Calibri" panose="020F0502020204030204" pitchFamily="34" charset="0"/>
              </a:rPr>
              <a:t> / </a:t>
            </a:r>
            <a:r>
              <a:rPr lang="en-GB" altLang="fr-FR" sz="600" dirty="0">
                <a:latin typeface="Calibri" panose="020F0502020204030204" pitchFamily="34" charset="0"/>
                <a:cs typeface="Calibri" panose="020F0502020204030204" pitchFamily="34" charset="0"/>
              </a:rPr>
              <a:t>INNERE</a:t>
            </a:r>
            <a:r>
              <a:rPr lang="el-GR" altLang="fr-FR" sz="600" dirty="0">
                <a:latin typeface="Calibri" panose="020F0502020204030204" pitchFamily="34" charset="0"/>
                <a:cs typeface="Calibri" panose="020F0502020204030204" pitchFamily="34" charset="0"/>
              </a:rPr>
              <a:t> / </a:t>
            </a:r>
            <a:r>
              <a:rPr lang="en-GB" altLang="fr-FR" sz="600" dirty="0">
                <a:latin typeface="Calibri" panose="020F0502020204030204" pitchFamily="34" charset="0"/>
                <a:cs typeface="Calibri" panose="020F0502020204030204" pitchFamily="34" charset="0"/>
              </a:rPr>
              <a:t>INTERIOR </a:t>
            </a:r>
            <a:r>
              <a:rPr lang="el-GR" altLang="fr-FR" sz="600" dirty="0">
                <a:latin typeface="Calibri" panose="020F0502020204030204" pitchFamily="34" charset="0"/>
                <a:cs typeface="Calibri" panose="020F0502020204030204" pitchFamily="34" charset="0"/>
              </a:rPr>
              <a:t>» πρέπει να έρχεται σε επαφή με το γόνατο. Όταν φοριούνται, το βέλος επάνω σε κάθε επιγονατίδα πρέπει να δείχνει προς τα επάνω.</a:t>
            </a:r>
            <a:endParaRPr lang="fr-FR" altLang="fr-FR"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Αυτά</a:t>
            </a:r>
            <a:r>
              <a:rPr lang="en-US" sz="600" dirty="0">
                <a:latin typeface="Calibri" panose="020F0502020204030204" pitchFamily="34" charset="0"/>
                <a:cs typeface="Calibri" panose="020F0502020204030204" pitchFamily="34" charset="0"/>
              </a:rPr>
              <a:t> τα </a:t>
            </a:r>
            <a:r>
              <a:rPr lang="en-US" sz="600" dirty="0" err="1">
                <a:latin typeface="Calibri" panose="020F0502020204030204" pitchFamily="34" charset="0"/>
                <a:cs typeface="Calibri" panose="020F0502020204030204" pitchFamily="34" charset="0"/>
              </a:rPr>
              <a:t>ενδύμ</a:t>
            </a:r>
            <a:r>
              <a:rPr lang="en-US" sz="600" dirty="0">
                <a:latin typeface="Calibri" panose="020F0502020204030204" pitchFamily="34" charset="0"/>
                <a:cs typeface="Calibri" panose="020F0502020204030204" pitchFamily="34" charset="0"/>
              </a:rPr>
              <a:t>ατα διαθέτουν μια τσέπη σε κάθε γόνατο, η οποία είναι κατάλληλη για την τοποθέτηση επιγονατίδας (προστασία γονάτου) με έγκριση ΕΚ τύπου 2, σε ένα μέγεθος. </a:t>
            </a:r>
            <a:r>
              <a:rPr lang="en-US" sz="600" dirty="0" err="1">
                <a:latin typeface="Calibri" panose="020F0502020204030204" pitchFamily="34" charset="0"/>
                <a:cs typeface="Calibri" panose="020F0502020204030204" pitchFamily="34" charset="0"/>
              </a:rPr>
              <a:t>Οι</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δι</a:t>
            </a:r>
            <a:r>
              <a:rPr lang="en-US" sz="600" dirty="0">
                <a:latin typeface="Calibri" panose="020F0502020204030204" pitchFamily="34" charset="0"/>
                <a:cs typeface="Calibri" panose="020F0502020204030204" pitchFamily="34" charset="0"/>
              </a:rPr>
              <a:t>αστάσεις της επιγονατίδας εγγυώνται την προστασία των γονάτων κατά τη διάρκεια των κινήσεων. </a:t>
            </a:r>
            <a:r>
              <a:rPr lang="en-US" sz="600" dirty="0" err="1">
                <a:latin typeface="Calibri" panose="020F0502020204030204" pitchFamily="34" charset="0"/>
                <a:cs typeface="Calibri" panose="020F0502020204030204" pitchFamily="34" charset="0"/>
              </a:rPr>
              <a:t>Λυγίστε</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την</a:t>
            </a:r>
            <a:r>
              <a:rPr lang="en-US" sz="600" dirty="0">
                <a:latin typeface="Calibri" panose="020F0502020204030204" pitchFamily="34" charset="0"/>
                <a:cs typeface="Calibri" panose="020F0502020204030204" pitchFamily="34" charset="0"/>
              </a:rPr>
              <a:t> επ</a:t>
            </a:r>
            <a:r>
              <a:rPr lang="en-US" sz="600" dirty="0" err="1">
                <a:latin typeface="Calibri" panose="020F0502020204030204" pitchFamily="34" charset="0"/>
                <a:cs typeface="Calibri" panose="020F0502020204030204" pitchFamily="34" charset="0"/>
              </a:rPr>
              <a:t>ιγον</a:t>
            </a:r>
            <a:r>
              <a:rPr lang="en-US" sz="600" dirty="0">
                <a:latin typeface="Calibri" panose="020F0502020204030204" pitchFamily="34" charset="0"/>
                <a:cs typeface="Calibri" panose="020F0502020204030204" pitchFamily="34" charset="0"/>
              </a:rPr>
              <a:t>ατίδα, σύρετέ τη στην τσέπη του γονάτου και ελευθερώστε τις άκρες.</a:t>
            </a:r>
            <a:endParaRPr lang="fr-FR" sz="600" dirty="0">
              <a:latin typeface="Calibri" panose="020F0502020204030204" pitchFamily="34" charset="0"/>
              <a:cs typeface="Calibri" panose="020F0502020204030204" pitchFamily="34" charset="0"/>
            </a:endParaRPr>
          </a:p>
          <a:p>
            <a:r>
              <a:rPr lang="en-US" sz="600" dirty="0">
                <a:latin typeface="Calibri" panose="020F0502020204030204" pitchFamily="34" charset="0"/>
                <a:cs typeface="Calibri" panose="020F0502020204030204" pitchFamily="34" charset="0"/>
              </a:rPr>
              <a:t>Η επ</a:t>
            </a:r>
            <a:r>
              <a:rPr lang="en-US" sz="600" dirty="0" err="1">
                <a:latin typeface="Calibri" panose="020F0502020204030204" pitchFamily="34" charset="0"/>
                <a:cs typeface="Calibri" panose="020F0502020204030204" pitchFamily="34" charset="0"/>
              </a:rPr>
              <a:t>ιγον</a:t>
            </a:r>
            <a:r>
              <a:rPr lang="en-US" sz="600" dirty="0">
                <a:latin typeface="Calibri" panose="020F0502020204030204" pitchFamily="34" charset="0"/>
                <a:cs typeface="Calibri" panose="020F0502020204030204" pitchFamily="34" charset="0"/>
              </a:rPr>
              <a:t>ατίδα παραμένει στη θέση της στο ένδυμα σε υποθετικές επαγγελματικές κινήσεις (γονατιστά και κίνηση στα γόνατα).</a:t>
            </a:r>
            <a:endParaRPr lang="fr-FR" sz="600" dirty="0">
              <a:latin typeface="Calibri" panose="020F0502020204030204" pitchFamily="34" charset="0"/>
              <a:cs typeface="Calibri" panose="020F0502020204030204" pitchFamily="34" charset="0"/>
            </a:endParaRPr>
          </a:p>
          <a:p>
            <a:endParaRPr lang="en-GB" sz="400" dirty="0">
              <a:latin typeface="Calibri"/>
              <a:cs typeface="Calibri"/>
            </a:endParaRPr>
          </a:p>
          <a:p>
            <a:pPr eaLnBrk="1" hangingPunct="1">
              <a:lnSpc>
                <a:spcPct val="92000"/>
              </a:lnSpc>
            </a:pPr>
            <a:r>
              <a:rPr lang="el-GR" altLang="fr-FR" sz="600" b="1" dirty="0">
                <a:latin typeface="Calibri"/>
                <a:cs typeface="Calibri"/>
              </a:rPr>
              <a:t>Προσοχη</a:t>
            </a:r>
            <a:r>
              <a:rPr lang="el-GR" altLang="fr-FR" sz="600" dirty="0"/>
              <a:t>: </a:t>
            </a:r>
            <a:endParaRPr lang="fr-FR" altLang="fr-FR" sz="600" dirty="0"/>
          </a:p>
          <a:p>
            <a:pPr eaLnBrk="1" hangingPunct="1">
              <a:lnSpc>
                <a:spcPct val="92000"/>
              </a:lnSpc>
            </a:pPr>
            <a:r>
              <a:rPr lang="el-GR" altLang="fr-FR" sz="600" dirty="0">
                <a:latin typeface="Calibri" panose="020F0502020204030204" pitchFamily="34" charset="0"/>
                <a:cs typeface="Calibri" panose="020F0502020204030204" pitchFamily="34" charset="0"/>
              </a:rPr>
              <a:t>Αυτές οι επιγονατίδες δεν παρέχουν απεριόριστη προστασία των γονάτων για τις εργασίες στις οποίες συμμετέχουν τα γόνατα. Κανένα μέσο </a:t>
            </a:r>
            <a:endParaRPr lang="fr-FR" altLang="fr-FR" sz="600" dirty="0">
              <a:latin typeface="Calibri" panose="020F0502020204030204" pitchFamily="34" charset="0"/>
              <a:cs typeface="Calibri" panose="020F0502020204030204" pitchFamily="34" charset="0"/>
            </a:endParaRPr>
          </a:p>
          <a:p>
            <a:pPr>
              <a:lnSpc>
                <a:spcPct val="92000"/>
              </a:lnSpc>
            </a:pPr>
            <a:r>
              <a:rPr lang="el-GR" altLang="fr-FR" sz="600" dirty="0">
                <a:latin typeface="Calibri" panose="020F0502020204030204" pitchFamily="34" charset="0"/>
                <a:cs typeface="Calibri" panose="020F0502020204030204" pitchFamily="34" charset="0"/>
              </a:rPr>
              <a:t>προστασίας δεν μπορεί να παράσχει πλήρη προστασία κατά των τραυματισμών. Δεν έχουν σχεδιαστεί για να παράσχουν προστασία κατά των αιχμηρών αντικειμένων, δεν είναι κατάλληλες για δύσκολες συνθήκες εργασίας, όπως η εργασία σε γονατιστή στάση επάνω σε θρυμματισμένα βράχια, μέσα σε ορυχεία και σε λατομεία. Δεν είναι κατάλληλες για ψυχαγωγικές ή αθλητικές δραστηριότητες</a:t>
            </a:r>
            <a:r>
              <a:rPr lang="fr-FR" altLang="fr-FR" sz="600" dirty="0">
                <a:latin typeface="Calibri" panose="020F0502020204030204" pitchFamily="34" charset="0"/>
                <a:cs typeface="Calibri" panose="020F0502020204030204" pitchFamily="34" charset="0"/>
              </a:rPr>
              <a:t> </a:t>
            </a:r>
            <a:r>
              <a:rPr lang="en-US" sz="600" dirty="0">
                <a:latin typeface="Calibri" panose="020F0502020204030204" pitchFamily="34" charset="0"/>
                <a:cs typeface="Calibri" panose="020F0502020204030204" pitchFamily="34" charset="0"/>
              </a:rPr>
              <a:t>ή ια</a:t>
            </a:r>
            <a:r>
              <a:rPr lang="en-US" sz="600" dirty="0" err="1">
                <a:latin typeface="Calibri" panose="020F0502020204030204" pitchFamily="34" charset="0"/>
                <a:cs typeface="Calibri" panose="020F0502020204030204" pitchFamily="34" charset="0"/>
              </a:rPr>
              <a:t>τρικές</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εφ</a:t>
            </a:r>
            <a:r>
              <a:rPr lang="en-US" sz="600" dirty="0">
                <a:latin typeface="Calibri" panose="020F0502020204030204" pitchFamily="34" charset="0"/>
                <a:cs typeface="Calibri" panose="020F0502020204030204" pitchFamily="34" charset="0"/>
              </a:rPr>
              <a:t>αρμογές.</a:t>
            </a:r>
          </a:p>
          <a:p>
            <a:pPr>
              <a:lnSpc>
                <a:spcPct val="92000"/>
              </a:lnSpc>
            </a:pPr>
            <a:r>
              <a:rPr lang="el-GR" altLang="fr-FR" sz="600" dirty="0">
                <a:latin typeface="Calibri" panose="020F0502020204030204" pitchFamily="34" charset="0"/>
                <a:cs typeface="Calibri" panose="020F0502020204030204" pitchFamily="34" charset="0"/>
              </a:rPr>
              <a:t>Οποιαδήποτε αλλαγή στις περιβαλλοντικές συνθήκες, π.χ. θερμοκρασία, θα μείωνε σημαντικά την απόδοση της προστασίας. Η μόλυνση, η παραβίαση της προστασίας ή η ακατάλληλη χρήση θα μειώσει επικίνδυνα την απόδοση της προστασίας.</a:t>
            </a:r>
          </a:p>
          <a:p>
            <a:endParaRPr lang="en-GB" sz="400" b="1" dirty="0">
              <a:latin typeface="Calibri"/>
              <a:cs typeface="Calibri"/>
            </a:endParaRPr>
          </a:p>
          <a:p>
            <a:r>
              <a:rPr lang="en-GB" sz="600" b="1" dirty="0" err="1">
                <a:latin typeface="Calibri"/>
                <a:cs typeface="Calibri"/>
              </a:rPr>
              <a:t>Δήλωση</a:t>
            </a:r>
            <a:r>
              <a:rPr lang="en-GB" sz="600" b="1" dirty="0">
                <a:latin typeface="Calibri"/>
                <a:cs typeface="Calibri"/>
              </a:rPr>
              <a:t> : </a:t>
            </a:r>
            <a:endParaRPr lang="el-GR" sz="600" dirty="0">
              <a:latin typeface="Calibri"/>
              <a:cs typeface="Calibri"/>
            </a:endParaRPr>
          </a:p>
          <a:p>
            <a:r>
              <a:rPr lang="el-GR" sz="600" dirty="0">
                <a:latin typeface="Calibri"/>
                <a:cs typeface="Calibri"/>
              </a:rPr>
              <a:t>Η σήμανση CE που τοποθετείται σε αυτό το γάντι σημαίνει ότι τηρούνται οι βασικές απαιτήσεις του κανονισμού 2016/425.</a:t>
            </a:r>
            <a:r>
              <a:rPr lang="fr-FR" sz="600" dirty="0">
                <a:latin typeface="Calibri"/>
                <a:cs typeface="Calibri"/>
              </a:rPr>
              <a:t> </a:t>
            </a:r>
            <a:r>
              <a:rPr lang="el-GR" sz="600" dirty="0">
                <a:latin typeface="Calibri" panose="020F0502020204030204" pitchFamily="34" charset="0"/>
                <a:cs typeface="Calibri" panose="020F0502020204030204" pitchFamily="34" charset="0"/>
              </a:rPr>
              <a:t>Η δήλωση συμμόρφωσης είναι διαθέσιμη στον ιστότοπο: βλέπε **.</a:t>
            </a:r>
            <a:endParaRPr lang="en-GB" sz="600" dirty="0">
              <a:latin typeface="Calibri" panose="020F0502020204030204" pitchFamily="34" charset="0"/>
              <a:cs typeface="Calibri" panose="020F0502020204030204" pitchFamily="34" charset="0"/>
            </a:endParaRPr>
          </a:p>
        </p:txBody>
      </p:sp>
      <p:sp>
        <p:nvSpPr>
          <p:cNvPr id="23" name="Text Box 233"/>
          <p:cNvSpPr txBox="1">
            <a:spLocks noChangeArrowheads="1"/>
          </p:cNvSpPr>
          <p:nvPr/>
        </p:nvSpPr>
        <p:spPr bwMode="auto">
          <a:xfrm>
            <a:off x="6453121" y="1113508"/>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EL</a:t>
            </a:r>
            <a:endParaRPr lang="fr-FR" altLang="fr-FR" sz="1800" dirty="0"/>
          </a:p>
        </p:txBody>
      </p:sp>
      <p:graphicFrame>
        <p:nvGraphicFramePr>
          <p:cNvPr id="26" name="Tableau 25"/>
          <p:cNvGraphicFramePr>
            <a:graphicFrameLocks noGrp="1"/>
          </p:cNvGraphicFramePr>
          <p:nvPr>
            <p:extLst>
              <p:ext uri="{D42A27DB-BD31-4B8C-83A1-F6EECF244321}">
                <p14:modId xmlns:p14="http://schemas.microsoft.com/office/powerpoint/2010/main" val="1419802161"/>
              </p:ext>
            </p:extLst>
          </p:nvPr>
        </p:nvGraphicFramePr>
        <p:xfrm>
          <a:off x="1458923" y="8129249"/>
          <a:ext cx="4961425" cy="533400"/>
        </p:xfrm>
        <a:graphic>
          <a:graphicData uri="http://schemas.openxmlformats.org/drawingml/2006/table">
            <a:tbl>
              <a:tblPr firstRow="1" bandRow="1">
                <a:effectLst/>
                <a:tableStyleId>{5C22544A-7EE6-4342-B048-85BDC9FD1C3A}</a:tableStyleId>
              </a:tblPr>
              <a:tblGrid>
                <a:gridCol w="2556906">
                  <a:extLst>
                    <a:ext uri="{9D8B030D-6E8A-4147-A177-3AD203B41FA5}">
                      <a16:colId xmlns:a16="http://schemas.microsoft.com/office/drawing/2014/main" val="20000"/>
                    </a:ext>
                  </a:extLst>
                </a:gridCol>
                <a:gridCol w="2404519">
                  <a:extLst>
                    <a:ext uri="{9D8B030D-6E8A-4147-A177-3AD203B41FA5}">
                      <a16:colId xmlns:a16="http://schemas.microsoft.com/office/drawing/2014/main" val="20001"/>
                    </a:ext>
                  </a:extLst>
                </a:gridCol>
              </a:tblGrid>
              <a:tr h="156438">
                <a:tc>
                  <a:txBody>
                    <a:bodyPr/>
                    <a:lstStyle/>
                    <a:p>
                      <a:pPr algn="ctr"/>
                      <a:r>
                        <a:rPr lang="fr-FR" sz="600" dirty="0">
                          <a:ln>
                            <a:noFill/>
                          </a:ln>
                          <a:solidFill>
                            <a:schemeClr val="tx1"/>
                          </a:solidFill>
                          <a:latin typeface="Calibri"/>
                          <a:cs typeface="Calibri"/>
                        </a:rPr>
                        <a:t>ΕΤΑΙΡΕΙΑ</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ΚΟΙΝΟΠΟΙΗΜΕΝΟΣ ΟΡΓΑΝΙΣΜΟΣ - ΠΙΣΤΟΠΟΙΗΣΗ ΤΟΥ ΠΡΟΪΟΝΤΟΣ</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76962">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rue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p>
                      <a:pPr algn="ct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buFontTx/>
                        <a:buNone/>
                      </a:pPr>
                      <a:r>
                        <a:rPr lang="en-GB" altLang="fr-FR" sz="600" b="1" kern="1200" dirty="0">
                          <a:ln>
                            <a:noFill/>
                          </a:ln>
                          <a:solidFill>
                            <a:schemeClr val="tx1"/>
                          </a:solidFill>
                          <a:latin typeface="Calibri"/>
                          <a:ea typeface="+mn-ea"/>
                          <a:cs typeface="Calibri"/>
                        </a:rPr>
                        <a:t>CENTEXBEL n°0493</a:t>
                      </a:r>
                    </a:p>
                    <a:p>
                      <a:pPr algn="ctr" eaLnBrk="1" hangingPunct="1">
                        <a:lnSpc>
                          <a:spcPct val="85000"/>
                        </a:lnSpc>
                        <a:buFontTx/>
                        <a:buNone/>
                      </a:pPr>
                      <a:r>
                        <a:rPr lang="en-US" altLang="fr-FR" sz="600" kern="1200" baseline="0" dirty="0" err="1">
                          <a:ln>
                            <a:noFill/>
                          </a:ln>
                          <a:solidFill>
                            <a:schemeClr val="tx1"/>
                          </a:solidFill>
                          <a:latin typeface="Calibri"/>
                          <a:ea typeface="+mn-ea"/>
                          <a:cs typeface="Calibri"/>
                        </a:rPr>
                        <a:t>Technologiepark</a:t>
                      </a:r>
                      <a:r>
                        <a:rPr lang="en-US" altLang="fr-FR" sz="600" kern="1200" baseline="0" dirty="0">
                          <a:ln>
                            <a:noFill/>
                          </a:ln>
                          <a:solidFill>
                            <a:schemeClr val="tx1"/>
                          </a:solidFill>
                          <a:latin typeface="Calibri"/>
                          <a:ea typeface="+mn-ea"/>
                          <a:cs typeface="Calibri"/>
                        </a:rPr>
                        <a:t> 7, BE9052 GENT, </a:t>
                      </a:r>
                    </a:p>
                    <a:p>
                      <a:pPr algn="ctr" eaLnBrk="1" hangingPunct="1">
                        <a:lnSpc>
                          <a:spcPct val="85000"/>
                        </a:lnSpc>
                        <a:buFontTx/>
                        <a:buNone/>
                      </a:pPr>
                      <a:r>
                        <a:rPr lang="en-US" altLang="fr-FR" sz="600" kern="1200" baseline="0" dirty="0">
                          <a:ln>
                            <a:noFill/>
                          </a:ln>
                          <a:solidFill>
                            <a:schemeClr val="tx1"/>
                          </a:solidFill>
                          <a:latin typeface="Calibri"/>
                          <a:ea typeface="+mn-ea"/>
                          <a:cs typeface="Calibri"/>
                        </a:rPr>
                        <a:t>BELGIUM</a:t>
                      </a:r>
                      <a:endParaRPr lang="fr-FR" sz="600" kern="1200" baseline="0" dirty="0">
                        <a:ln>
                          <a:noFill/>
                        </a:ln>
                        <a:solidFill>
                          <a:schemeClr val="tx1"/>
                        </a:solidFill>
                        <a:latin typeface="Calibri"/>
                        <a:ea typeface="+mn-ea"/>
                        <a:cs typeface="Calibri"/>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1" name="ZoneTexte 40"/>
          <p:cNvSpPr txBox="1"/>
          <p:nvPr/>
        </p:nvSpPr>
        <p:spPr>
          <a:xfrm>
            <a:off x="6235682" y="228956"/>
            <a:ext cx="482504" cy="123111"/>
          </a:xfrm>
          <a:prstGeom prst="rect">
            <a:avLst/>
          </a:prstGeom>
          <a:noFill/>
        </p:spPr>
        <p:txBody>
          <a:bodyPr wrap="none" lIns="0" tIns="0" rIns="0" bIns="0" anchor="ctr">
            <a:spAutoFit/>
          </a:bodyPr>
          <a:lstStyle/>
          <a:p>
            <a:pPr algn="ctr"/>
            <a:r>
              <a:rPr lang="fr-FR" sz="800" dirty="0">
                <a:latin typeface="Calibri"/>
                <a:cs typeface="Calibri"/>
              </a:rPr>
              <a:t>v.20210527</a:t>
            </a:r>
          </a:p>
        </p:txBody>
      </p:sp>
      <p:sp>
        <p:nvSpPr>
          <p:cNvPr id="48" name="ZoneTexte 47"/>
          <p:cNvSpPr txBox="1"/>
          <p:nvPr/>
        </p:nvSpPr>
        <p:spPr>
          <a:xfrm>
            <a:off x="149884" y="526776"/>
            <a:ext cx="3400628" cy="553998"/>
          </a:xfrm>
          <a:prstGeom prst="rect">
            <a:avLst/>
          </a:prstGeom>
          <a:noFill/>
        </p:spPr>
        <p:txBody>
          <a:bodyPr wrap="square">
            <a:spAutoFit/>
          </a:bodyPr>
          <a:lstStyle/>
          <a:p>
            <a:r>
              <a:rPr lang="en-GB" sz="600" b="1" u="sng" dirty="0">
                <a:latin typeface="Calibri" panose="020F0502020204030204" pitchFamily="34" charset="0"/>
                <a:cs typeface="Calibri" panose="020F0502020204030204" pitchFamily="34" charset="0"/>
              </a:rPr>
              <a:t>ΕΓΧΕΙΡΙΔΙΟ ΧΡΗΣΤΗ</a:t>
            </a:r>
          </a:p>
          <a:p>
            <a:r>
              <a:rPr lang="en-US" sz="600" b="1" dirty="0" err="1">
                <a:latin typeface="Calibri" panose="020F0502020204030204" pitchFamily="34" charset="0"/>
                <a:ea typeface="Calibri" charset="0"/>
                <a:cs typeface="Calibri" panose="020F0502020204030204" pitchFamily="34" charset="0"/>
              </a:rPr>
              <a:t>Αυτές</a:t>
            </a:r>
            <a:r>
              <a:rPr lang="en-US" sz="600" b="1" dirty="0">
                <a:latin typeface="Calibri" panose="020F0502020204030204" pitchFamily="34" charset="0"/>
                <a:ea typeface="Calibri" charset="0"/>
                <a:cs typeface="Calibri" panose="020F0502020204030204" pitchFamily="34" charset="0"/>
              </a:rPr>
              <a:t> </a:t>
            </a:r>
            <a:r>
              <a:rPr lang="en-US" sz="600" b="1" dirty="0" err="1">
                <a:latin typeface="Calibri" panose="020F0502020204030204" pitchFamily="34" charset="0"/>
                <a:ea typeface="Calibri" charset="0"/>
                <a:cs typeface="Calibri" panose="020F0502020204030204" pitchFamily="34" charset="0"/>
              </a:rPr>
              <a:t>οι</a:t>
            </a:r>
            <a:r>
              <a:rPr lang="en-US" sz="600" b="1" dirty="0">
                <a:latin typeface="Calibri" panose="020F0502020204030204" pitchFamily="34" charset="0"/>
                <a:ea typeface="Calibri" charset="0"/>
                <a:cs typeface="Calibri" panose="020F0502020204030204" pitchFamily="34" charset="0"/>
              </a:rPr>
              <a:t> π</a:t>
            </a:r>
            <a:r>
              <a:rPr lang="en-US" sz="600" b="1" dirty="0" err="1">
                <a:latin typeface="Calibri" panose="020F0502020204030204" pitchFamily="34" charset="0"/>
                <a:ea typeface="Calibri" charset="0"/>
                <a:cs typeface="Calibri" panose="020F0502020204030204" pitchFamily="34" charset="0"/>
              </a:rPr>
              <a:t>ληροφορίες</a:t>
            </a:r>
            <a:r>
              <a:rPr lang="en-US" sz="600" b="1" dirty="0">
                <a:latin typeface="Calibri" panose="020F0502020204030204" pitchFamily="34" charset="0"/>
                <a:ea typeface="Calibri" charset="0"/>
                <a:cs typeface="Calibri" panose="020F0502020204030204" pitchFamily="34" charset="0"/>
              </a:rPr>
              <a:t> π</a:t>
            </a:r>
            <a:r>
              <a:rPr lang="en-US" sz="600" b="1" dirty="0" err="1">
                <a:latin typeface="Calibri" panose="020F0502020204030204" pitchFamily="34" charset="0"/>
                <a:ea typeface="Calibri" charset="0"/>
                <a:cs typeface="Calibri" panose="020F0502020204030204" pitchFamily="34" charset="0"/>
              </a:rPr>
              <a:t>ρέ</a:t>
            </a:r>
            <a:r>
              <a:rPr lang="en-US" sz="600" b="1" dirty="0">
                <a:latin typeface="Calibri" panose="020F0502020204030204" pitchFamily="34" charset="0"/>
                <a:ea typeface="Calibri" charset="0"/>
                <a:cs typeface="Calibri" panose="020F0502020204030204" pitchFamily="34" charset="0"/>
              </a:rPr>
              <a:t>πει να παρέχονται στον τελικό χρήστη &amp; να διαβάζονται από αυτόν</a:t>
            </a:r>
            <a:endParaRPr lang="en-GB" sz="600" b="1" dirty="0">
              <a:latin typeface="Calibri" panose="020F0502020204030204" pitchFamily="34" charset="0"/>
              <a:cs typeface="Calibri" panose="020F0502020204030204" pitchFamily="34" charset="0"/>
            </a:endParaRPr>
          </a:p>
          <a:p>
            <a:r>
              <a:rPr lang="en-US" sz="600" dirty="0">
                <a:latin typeface="Calibri" panose="020F0502020204030204" pitchFamily="34" charset="0"/>
                <a:cs typeface="Calibri" panose="020F0502020204030204" pitchFamily="34" charset="0"/>
              </a:rPr>
              <a:t>πα</a:t>
            </a:r>
            <a:r>
              <a:rPr lang="en-US" sz="600" dirty="0" err="1">
                <a:latin typeface="Calibri" panose="020F0502020204030204" pitchFamily="34" charset="0"/>
                <a:cs typeface="Calibri" panose="020F0502020204030204" pitchFamily="34" charset="0"/>
              </a:rPr>
              <a:t>ντελόνι</a:t>
            </a:r>
            <a:r>
              <a:rPr lang="en-GB" sz="6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HIBANA </a:t>
            </a:r>
            <a:r>
              <a:rPr lang="fr-FR" sz="600" dirty="0" err="1">
                <a:latin typeface="Calibri" panose="020F0502020204030204" pitchFamily="34" charset="0"/>
                <a:cs typeface="Calibri" panose="020F0502020204030204" pitchFamily="34" charset="0"/>
              </a:rPr>
              <a:t>Ref</a:t>
            </a:r>
            <a:r>
              <a:rPr lang="fr-FR" sz="600" dirty="0">
                <a:latin typeface="Calibri" panose="020F0502020204030204" pitchFamily="34" charset="0"/>
                <a:cs typeface="Calibri" panose="020F0502020204030204" pitchFamily="34" charset="0"/>
              </a:rPr>
              <a:t>. 5HBA160 (HV </a:t>
            </a:r>
            <a:r>
              <a:rPr lang="el-GR" sz="600" dirty="0">
                <a:latin typeface="Calibri" panose="020F0502020204030204" pitchFamily="34" charset="0"/>
                <a:cs typeface="Calibri" panose="020F0502020204030204" pitchFamily="34" charset="0"/>
              </a:rPr>
              <a:t>Κίτρινος</a:t>
            </a:r>
            <a:r>
              <a:rPr lang="fr-FR" sz="600" dirty="0">
                <a:latin typeface="Calibri" panose="020F0502020204030204" pitchFamily="34" charset="0"/>
                <a:cs typeface="Calibri" panose="020F0502020204030204" pitchFamily="34" charset="0"/>
              </a:rPr>
              <a:t>); </a:t>
            </a:r>
            <a:r>
              <a:rPr lang="fr-FR" sz="600" dirty="0" err="1">
                <a:latin typeface="Calibri" panose="020F0502020204030204" pitchFamily="34" charset="0"/>
                <a:cs typeface="Calibri" panose="020F0502020204030204" pitchFamily="34" charset="0"/>
              </a:rPr>
              <a:t>Ref</a:t>
            </a:r>
            <a:r>
              <a:rPr lang="fr-FR" sz="600" dirty="0">
                <a:latin typeface="Calibri" panose="020F0502020204030204" pitchFamily="34" charset="0"/>
                <a:cs typeface="Calibri" panose="020F0502020204030204" pitchFamily="34" charset="0"/>
              </a:rPr>
              <a:t>. 5HBA170 (HV </a:t>
            </a:r>
            <a:r>
              <a:rPr lang="el-GR" sz="600" dirty="0">
                <a:latin typeface="Calibri" panose="020F0502020204030204" pitchFamily="34" charset="0"/>
                <a:cs typeface="Calibri" panose="020F0502020204030204" pitchFamily="34" charset="0"/>
              </a:rPr>
              <a:t>Πορτοκάλι</a:t>
            </a:r>
            <a:r>
              <a:rPr lang="fr-FR" sz="600" dirty="0">
                <a:latin typeface="Calibri" panose="020F0502020204030204" pitchFamily="34" charset="0"/>
                <a:cs typeface="Calibri" panose="020F0502020204030204" pitchFamily="34" charset="0"/>
              </a:rPr>
              <a:t>); 5HBA130 (</a:t>
            </a:r>
            <a:r>
              <a:rPr lang="el-GR" sz="600" dirty="0">
                <a:latin typeface="Calibri" panose="020F0502020204030204" pitchFamily="34" charset="0"/>
                <a:cs typeface="Calibri" panose="020F0502020204030204" pitchFamily="34" charset="0"/>
              </a:rPr>
              <a:t>Κόκκινο </a:t>
            </a:r>
            <a:r>
              <a:rPr lang="fr-FR" sz="600" dirty="0">
                <a:latin typeface="Calibri" panose="020F0502020204030204" pitchFamily="34" charset="0"/>
                <a:cs typeface="Calibri" panose="020F0502020204030204" pitchFamily="34" charset="0"/>
              </a:rPr>
              <a:t>HV) </a:t>
            </a:r>
          </a:p>
          <a:p>
            <a:r>
              <a:rPr lang="fr-FR" sz="600" b="1" dirty="0">
                <a:latin typeface="Calibri" panose="020F0502020204030204" pitchFamily="34" charset="0"/>
                <a:cs typeface="Calibri" panose="020F0502020204030204" pitchFamily="34" charset="0"/>
              </a:rPr>
              <a:t>60% </a:t>
            </a:r>
            <a:r>
              <a:rPr lang="el-GR" sz="600" b="1" dirty="0">
                <a:latin typeface="Calibri" panose="020F0502020204030204" pitchFamily="34" charset="0"/>
                <a:cs typeface="Calibri" panose="020F0502020204030204" pitchFamily="34" charset="0"/>
              </a:rPr>
              <a:t>Βαμβάκι</a:t>
            </a:r>
            <a:r>
              <a:rPr lang="fr-FR" sz="600" b="1" dirty="0">
                <a:latin typeface="Calibri" panose="020F0502020204030204" pitchFamily="34" charset="0"/>
                <a:cs typeface="Calibri" panose="020F0502020204030204" pitchFamily="34" charset="0"/>
              </a:rPr>
              <a:t> + 40% </a:t>
            </a:r>
            <a:r>
              <a:rPr lang="el-GR" sz="600" b="1" dirty="0">
                <a:latin typeface="Calibri" panose="020F0502020204030204" pitchFamily="34" charset="0"/>
                <a:cs typeface="Calibri" panose="020F0502020204030204" pitchFamily="34" charset="0"/>
              </a:rPr>
              <a:t>Πολυεστέρας</a:t>
            </a:r>
            <a:r>
              <a:rPr lang="fr-FR" sz="600" b="1" dirty="0">
                <a:latin typeface="Calibri" panose="020F0502020204030204" pitchFamily="34" charset="0"/>
                <a:cs typeface="Calibri" panose="020F0502020204030204" pitchFamily="34" charset="0"/>
              </a:rPr>
              <a:t>, 270g/m²</a:t>
            </a:r>
          </a:p>
          <a:p>
            <a:r>
              <a:rPr lang="el-GR" altLang="fr-FR" sz="600" b="1" dirty="0">
                <a:latin typeface="Calibri" panose="020F0502020204030204" pitchFamily="34" charset="0"/>
                <a:cs typeface="Calibri" panose="020F0502020204030204" pitchFamily="34" charset="0"/>
              </a:rPr>
              <a:t>Ενίσχυση</a:t>
            </a:r>
            <a:r>
              <a:rPr lang="fr-FR" altLang="fr-FR" sz="600" b="1" dirty="0">
                <a:latin typeface="Calibri" panose="020F0502020204030204" pitchFamily="34" charset="0"/>
                <a:cs typeface="Calibri" panose="020F0502020204030204" pitchFamily="34" charset="0"/>
              </a:rPr>
              <a:t> : </a:t>
            </a:r>
            <a:r>
              <a:rPr lang="fr-FR" sz="600" b="1" dirty="0">
                <a:latin typeface="Calibri" panose="020F0502020204030204" pitchFamily="34" charset="0"/>
                <a:cs typeface="Calibri" panose="020F0502020204030204" pitchFamily="34" charset="0"/>
              </a:rPr>
              <a:t>300D </a:t>
            </a:r>
            <a:r>
              <a:rPr lang="el-GR" sz="600" b="1" dirty="0">
                <a:latin typeface="Calibri" panose="020F0502020204030204" pitchFamily="34" charset="0"/>
                <a:cs typeface="Calibri" panose="020F0502020204030204" pitchFamily="34" charset="0"/>
              </a:rPr>
              <a:t>Οξφόρδη</a:t>
            </a:r>
            <a:endParaRPr lang="en-GB" sz="600" b="1" dirty="0">
              <a:latin typeface="Calibri" panose="020F0502020204030204" pitchFamily="34" charset="0"/>
              <a:cs typeface="Calibri" panose="020F0502020204030204" pitchFamily="34" charset="0"/>
            </a:endParaRPr>
          </a:p>
        </p:txBody>
      </p:sp>
      <p:grpSp>
        <p:nvGrpSpPr>
          <p:cNvPr id="24" name="Group 49">
            <a:extLst>
              <a:ext uri="{FF2B5EF4-FFF2-40B4-BE49-F238E27FC236}">
                <a16:creationId xmlns:a16="http://schemas.microsoft.com/office/drawing/2014/main" id="{32DDC0D6-5152-4EBA-AAC3-DDDA30BC422E}"/>
              </a:ext>
            </a:extLst>
          </p:cNvPr>
          <p:cNvGrpSpPr>
            <a:grpSpLocks/>
          </p:cNvGrpSpPr>
          <p:nvPr/>
        </p:nvGrpSpPr>
        <p:grpSpPr bwMode="auto">
          <a:xfrm>
            <a:off x="3575912" y="562480"/>
            <a:ext cx="431800" cy="394048"/>
            <a:chOff x="5638" y="2735"/>
            <a:chExt cx="680" cy="654"/>
          </a:xfrm>
        </p:grpSpPr>
        <p:pic>
          <p:nvPicPr>
            <p:cNvPr id="25" name="Picture 20" descr="ce">
              <a:extLst>
                <a:ext uri="{FF2B5EF4-FFF2-40B4-BE49-F238E27FC236}">
                  <a16:creationId xmlns:a16="http://schemas.microsoft.com/office/drawing/2014/main" id="{7F62911B-CE7B-4321-A537-37DF14CD1ABE}"/>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id="{D7FC07FC-3E9C-400D-9988-B2F3C909B2D4}"/>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id="{36D0E8DA-614B-41E6-92AE-63AD5F83A47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63D80E78-CA2E-4BAE-98BB-2D2F4E568A5D}"/>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fr-FR" sz="400" b="0" i="0" u="none" strike="noStrike" cap="none" normalizeH="0" baseline="0" dirty="0">
                <a:ln>
                  <a:noFill/>
                </a:ln>
                <a:solidFill>
                  <a:schemeClr val="tx1"/>
                </a:solidFill>
                <a:effectLst/>
              </a:rPr>
              <a:t> </a:t>
            </a:r>
            <a:endParaRPr kumimoji="0" lang="el-GR" altLang="fr-FR"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CA04C4DC-22B4-48D2-BE7E-301D714D841E}"/>
              </a:ext>
            </a:extLst>
          </p:cNvPr>
          <p:cNvSpPr>
            <a:spLocks noChangeArrowheads="1"/>
          </p:cNvSpPr>
          <p:nvPr/>
        </p:nvSpPr>
        <p:spPr bwMode="auto">
          <a:xfrm>
            <a:off x="0" y="-29169"/>
            <a:ext cx="65" cy="51553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l-GR" altLang="fr-FR" b="0" i="0" u="none" strike="noStrike" cap="none" normalizeH="0" baseline="0" dirty="0">
                <a:ln>
                  <a:noFill/>
                </a:ln>
                <a:solidFill>
                  <a:srgbClr val="222222"/>
                </a:solidFill>
                <a:effectLst/>
                <a:latin typeface="Arial" panose="020B0604020202020204" pitchFamily="34" charset="0"/>
                <a:cs typeface="Arial" panose="020B0604020202020204" pitchFamily="34" charset="0"/>
              </a:rPr>
            </a:br>
            <a:endParaRPr kumimoji="0" lang="el-GR" altLang="fr-FR" sz="1800" b="0" i="0" u="none" strike="noStrike" cap="none" normalizeH="0" baseline="0" dirty="0">
              <a:ln>
                <a:noFill/>
              </a:ln>
              <a:solidFill>
                <a:schemeClr val="tx1"/>
              </a:solidFill>
              <a:effectLst/>
              <a:latin typeface="Arial" panose="020B0604020202020204" pitchFamily="34" charset="0"/>
            </a:endParaRPr>
          </a:p>
        </p:txBody>
      </p:sp>
      <p:sp>
        <p:nvSpPr>
          <p:cNvPr id="33" name="ZoneTexte 32">
            <a:extLst>
              <a:ext uri="{FF2B5EF4-FFF2-40B4-BE49-F238E27FC236}">
                <a16:creationId xmlns:a16="http://schemas.microsoft.com/office/drawing/2014/main" id="{0A86144B-7DF7-4F0D-94E5-27764141A656}"/>
              </a:ext>
            </a:extLst>
          </p:cNvPr>
          <p:cNvSpPr txBox="1"/>
          <p:nvPr/>
        </p:nvSpPr>
        <p:spPr>
          <a:xfrm>
            <a:off x="2645661" y="67489"/>
            <a:ext cx="1566711" cy="276999"/>
          </a:xfrm>
          <a:prstGeom prst="rect">
            <a:avLst/>
          </a:prstGeom>
          <a:noFill/>
          <a:ln w="3175">
            <a:noFill/>
          </a:ln>
        </p:spPr>
        <p:txBody>
          <a:bodyPr wrap="none">
            <a:spAutoFit/>
          </a:bodyPr>
          <a:lstStyle/>
          <a:p>
            <a:pPr algn="ctr"/>
            <a:r>
              <a:rPr lang="en-US" sz="1200" b="1" dirty="0"/>
              <a:t>πα</a:t>
            </a:r>
            <a:r>
              <a:rPr lang="en-US" sz="1200" b="1" dirty="0" err="1"/>
              <a:t>ντελόνι</a:t>
            </a:r>
            <a:r>
              <a:rPr lang="en-GB" sz="1200" b="1" dirty="0"/>
              <a:t> HIBANA</a:t>
            </a:r>
            <a:endParaRPr lang="en-GB" sz="3600" dirty="0"/>
          </a:p>
        </p:txBody>
      </p:sp>
      <p:pic>
        <p:nvPicPr>
          <p:cNvPr id="45" name="Image 44">
            <a:extLst>
              <a:ext uri="{FF2B5EF4-FFF2-40B4-BE49-F238E27FC236}">
                <a16:creationId xmlns:a16="http://schemas.microsoft.com/office/drawing/2014/main" id="{7B1A3585-BB1B-4405-B0E4-7900A9CB37C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4046" y="8451594"/>
            <a:ext cx="916851" cy="1376814"/>
          </a:xfrm>
          <a:prstGeom prst="rect">
            <a:avLst/>
          </a:prstGeom>
        </p:spPr>
      </p:pic>
      <p:graphicFrame>
        <p:nvGraphicFramePr>
          <p:cNvPr id="42" name="Tableau 41">
            <a:extLst>
              <a:ext uri="{FF2B5EF4-FFF2-40B4-BE49-F238E27FC236}">
                <a16:creationId xmlns:a16="http://schemas.microsoft.com/office/drawing/2014/main" id="{81C4EF52-78E9-41AE-A1D3-8FD044C7031C}"/>
              </a:ext>
            </a:extLst>
          </p:cNvPr>
          <p:cNvGraphicFramePr>
            <a:graphicFrameLocks noGrp="1"/>
          </p:cNvGraphicFramePr>
          <p:nvPr>
            <p:extLst>
              <p:ext uri="{D42A27DB-BD31-4B8C-83A1-F6EECF244321}">
                <p14:modId xmlns:p14="http://schemas.microsoft.com/office/powerpoint/2010/main" val="1672606762"/>
              </p:ext>
            </p:extLst>
          </p:nvPr>
        </p:nvGraphicFramePr>
        <p:xfrm>
          <a:off x="1432339" y="8705025"/>
          <a:ext cx="5181601" cy="1170009"/>
        </p:xfrm>
        <a:graphic>
          <a:graphicData uri="http://schemas.openxmlformats.org/drawingml/2006/table">
            <a:tbl>
              <a:tblPr/>
              <a:tblGrid>
                <a:gridCol w="388954">
                  <a:extLst>
                    <a:ext uri="{9D8B030D-6E8A-4147-A177-3AD203B41FA5}">
                      <a16:colId xmlns:a16="http://schemas.microsoft.com/office/drawing/2014/main" val="20000"/>
                    </a:ext>
                  </a:extLst>
                </a:gridCol>
                <a:gridCol w="695707">
                  <a:extLst>
                    <a:ext uri="{9D8B030D-6E8A-4147-A177-3AD203B41FA5}">
                      <a16:colId xmlns:a16="http://schemas.microsoft.com/office/drawing/2014/main" val="20002"/>
                    </a:ext>
                  </a:extLst>
                </a:gridCol>
                <a:gridCol w="695707">
                  <a:extLst>
                    <a:ext uri="{9D8B030D-6E8A-4147-A177-3AD203B41FA5}">
                      <a16:colId xmlns:a16="http://schemas.microsoft.com/office/drawing/2014/main" val="20003"/>
                    </a:ext>
                  </a:extLst>
                </a:gridCol>
                <a:gridCol w="695707">
                  <a:extLst>
                    <a:ext uri="{9D8B030D-6E8A-4147-A177-3AD203B41FA5}">
                      <a16:colId xmlns:a16="http://schemas.microsoft.com/office/drawing/2014/main" val="20004"/>
                    </a:ext>
                  </a:extLst>
                </a:gridCol>
                <a:gridCol w="695707">
                  <a:extLst>
                    <a:ext uri="{9D8B030D-6E8A-4147-A177-3AD203B41FA5}">
                      <a16:colId xmlns:a16="http://schemas.microsoft.com/office/drawing/2014/main" val="20005"/>
                    </a:ext>
                  </a:extLst>
                </a:gridCol>
                <a:gridCol w="695707">
                  <a:extLst>
                    <a:ext uri="{9D8B030D-6E8A-4147-A177-3AD203B41FA5}">
                      <a16:colId xmlns:a16="http://schemas.microsoft.com/office/drawing/2014/main" val="20006"/>
                    </a:ext>
                  </a:extLst>
                </a:gridCol>
                <a:gridCol w="676014">
                  <a:extLst>
                    <a:ext uri="{9D8B030D-6E8A-4147-A177-3AD203B41FA5}">
                      <a16:colId xmlns:a16="http://schemas.microsoft.com/office/drawing/2014/main" val="4107214334"/>
                    </a:ext>
                  </a:extLst>
                </a:gridCol>
                <a:gridCol w="638098">
                  <a:extLst>
                    <a:ext uri="{9D8B030D-6E8A-4147-A177-3AD203B41FA5}">
                      <a16:colId xmlns:a16="http://schemas.microsoft.com/office/drawing/2014/main" val="2933418286"/>
                    </a:ext>
                  </a:extLst>
                </a:gridCol>
              </a:tblGrid>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4XL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5HBA17000S</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81071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5HBA13000S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45985187"/>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9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C</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graphicFrame>
        <p:nvGraphicFramePr>
          <p:cNvPr id="43" name="Group 318">
            <a:extLst>
              <a:ext uri="{FF2B5EF4-FFF2-40B4-BE49-F238E27FC236}">
                <a16:creationId xmlns:a16="http://schemas.microsoft.com/office/drawing/2014/main" id="{532500E2-3BB0-4A47-BD37-C0C7164A161B}"/>
              </a:ext>
            </a:extLst>
          </p:cNvPr>
          <p:cNvGraphicFramePr>
            <a:graphicFrameLocks noGrp="1"/>
          </p:cNvGraphicFramePr>
          <p:nvPr>
            <p:extLst>
              <p:ext uri="{D42A27DB-BD31-4B8C-83A1-F6EECF244321}">
                <p14:modId xmlns:p14="http://schemas.microsoft.com/office/powerpoint/2010/main" val="2768196678"/>
              </p:ext>
            </p:extLst>
          </p:nvPr>
        </p:nvGraphicFramePr>
        <p:xfrm>
          <a:off x="1998167" y="3077306"/>
          <a:ext cx="1399035" cy="698840"/>
        </p:xfrm>
        <a:graphic>
          <a:graphicData uri="http://schemas.openxmlformats.org/drawingml/2006/table">
            <a:tbl>
              <a:tblPr/>
              <a:tblGrid>
                <a:gridCol w="203471">
                  <a:extLst>
                    <a:ext uri="{9D8B030D-6E8A-4147-A177-3AD203B41FA5}">
                      <a16:colId xmlns:a16="http://schemas.microsoft.com/office/drawing/2014/main" val="20000"/>
                    </a:ext>
                  </a:extLst>
                </a:gridCol>
                <a:gridCol w="423176">
                  <a:extLst>
                    <a:ext uri="{9D8B030D-6E8A-4147-A177-3AD203B41FA5}">
                      <a16:colId xmlns:a16="http://schemas.microsoft.com/office/drawing/2014/main" val="20001"/>
                    </a:ext>
                  </a:extLst>
                </a:gridCol>
                <a:gridCol w="367782">
                  <a:extLst>
                    <a:ext uri="{9D8B030D-6E8A-4147-A177-3AD203B41FA5}">
                      <a16:colId xmlns:a16="http://schemas.microsoft.com/office/drawing/2014/main" val="20002"/>
                    </a:ext>
                  </a:extLst>
                </a:gridCol>
                <a:gridCol w="404606">
                  <a:extLst>
                    <a:ext uri="{9D8B030D-6E8A-4147-A177-3AD203B41FA5}">
                      <a16:colId xmlns:a16="http://schemas.microsoft.com/office/drawing/2014/main" val="20003"/>
                    </a:ext>
                  </a:extLst>
                </a:gridCol>
              </a:tblGrid>
              <a:tr h="157692">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Arial" charset="0"/>
                      </a:endParaRPr>
                    </a:p>
                  </a:txBody>
                  <a:tcPr marL="83240" marR="83240" marT="41635" marB="416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3</a:t>
                      </a:r>
                    </a:p>
                  </a:txBody>
                  <a:tcPr marL="32771" marR="32771" marT="32783" marB="32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2</a:t>
                      </a:r>
                    </a:p>
                  </a:txBody>
                  <a:tcPr marL="32771" marR="32771" marT="32783" marB="32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Classe 1</a:t>
                      </a:r>
                    </a:p>
                  </a:txBody>
                  <a:tcPr marL="32771" marR="32771" marT="32783" marB="3278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7692">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a:t>
                      </a:r>
                    </a:p>
                  </a:txBody>
                  <a:tcPr marL="83240" marR="83240" marT="41635" marB="416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0.80 m²</a:t>
                      </a:r>
                    </a:p>
                  </a:txBody>
                  <a:tcPr marL="32771" marR="32771" marT="32783" marB="32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0.50 m²</a:t>
                      </a:r>
                    </a:p>
                  </a:txBody>
                  <a:tcPr marL="32771" marR="32771" marT="32783" marB="32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0.14 m²</a:t>
                      </a:r>
                    </a:p>
                  </a:txBody>
                  <a:tcPr marL="32771" marR="32771" marT="32783" marB="3278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7692">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B</a:t>
                      </a:r>
                    </a:p>
                  </a:txBody>
                  <a:tcPr marL="83240" marR="83240" marT="41635" marB="416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0.20 m²</a:t>
                      </a:r>
                    </a:p>
                  </a:txBody>
                  <a:tcPr marL="32771" marR="32771" marT="32783" marB="32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0.13 m²</a:t>
                      </a:r>
                    </a:p>
                  </a:txBody>
                  <a:tcPr marL="32771" marR="32771" marT="32783" marB="32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0.10 m²</a:t>
                      </a:r>
                    </a:p>
                  </a:txBody>
                  <a:tcPr marL="32771" marR="32771" marT="32783" marB="3278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57692">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a:t>
                      </a:r>
                    </a:p>
                  </a:txBody>
                  <a:tcPr marL="83240" marR="83240" marT="41635" marB="416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2771" marR="32771" marT="32783" marB="32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a:t>
                      </a:r>
                    </a:p>
                  </a:txBody>
                  <a:tcPr marL="32771" marR="32771" marT="32783" marB="32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0.20 m²</a:t>
                      </a:r>
                    </a:p>
                  </a:txBody>
                  <a:tcPr marL="32771" marR="32771" marT="32783" marB="3278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6" name="Rectangle 345">
            <a:extLst>
              <a:ext uri="{FF2B5EF4-FFF2-40B4-BE49-F238E27FC236}">
                <a16:creationId xmlns:a16="http://schemas.microsoft.com/office/drawing/2014/main" id="{AD39AED5-CE7D-4B21-BD6F-52E4D95C7DED}"/>
              </a:ext>
            </a:extLst>
          </p:cNvPr>
          <p:cNvSpPr>
            <a:spLocks noChangeArrowheads="1"/>
          </p:cNvSpPr>
          <p:nvPr/>
        </p:nvSpPr>
        <p:spPr bwMode="auto">
          <a:xfrm>
            <a:off x="3582262" y="3077306"/>
            <a:ext cx="3047139" cy="1281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550" dirty="0">
                <a:latin typeface="Calibri" panose="020F0502020204030204" pitchFamily="34" charset="0"/>
                <a:cs typeface="Calibri" panose="020F0502020204030204" pitchFamily="34" charset="0"/>
              </a:rPr>
              <a:t>A : matière de base ; </a:t>
            </a:r>
            <a:r>
              <a:rPr lang="fr-FR" altLang="fr-FR" sz="550" dirty="0" err="1">
                <a:latin typeface="Calibri" panose="020F0502020204030204" pitchFamily="34" charset="0"/>
                <a:cs typeface="Calibri" panose="020F0502020204030204" pitchFamily="34" charset="0"/>
              </a:rPr>
              <a:t>Obermaterial</a:t>
            </a:r>
            <a:r>
              <a:rPr lang="fr-FR" altLang="fr-FR" sz="550" dirty="0">
                <a:latin typeface="Calibri" panose="020F0502020204030204" pitchFamily="34" charset="0"/>
                <a:cs typeface="Calibri" panose="020F0502020204030204" pitchFamily="34" charset="0"/>
              </a:rPr>
              <a:t> ; Background </a:t>
            </a:r>
            <a:r>
              <a:rPr lang="fr-FR" altLang="fr-FR" sz="550" dirty="0" err="1">
                <a:latin typeface="Calibri" panose="020F0502020204030204" pitchFamily="34" charset="0"/>
                <a:cs typeface="Calibri" panose="020F0502020204030204" pitchFamily="34" charset="0"/>
              </a:rPr>
              <a:t>material</a:t>
            </a:r>
            <a:r>
              <a:rPr lang="fr-FR" altLang="fr-FR" sz="550" dirty="0">
                <a:latin typeface="Calibri" panose="020F0502020204030204" pitchFamily="34" charset="0"/>
                <a:cs typeface="Calibri" panose="020F0502020204030204" pitchFamily="34" charset="0"/>
              </a:rPr>
              <a:t> ; </a:t>
            </a:r>
            <a:r>
              <a:rPr lang="fr-FR" altLang="fr-FR" sz="550" dirty="0" err="1">
                <a:latin typeface="Calibri" panose="020F0502020204030204" pitchFamily="34" charset="0"/>
                <a:cs typeface="Calibri" panose="020F0502020204030204" pitchFamily="34" charset="0"/>
              </a:rPr>
              <a:t>háttéranyag</a:t>
            </a:r>
            <a:r>
              <a:rPr lang="fr-FR" altLang="fr-FR" sz="550" dirty="0">
                <a:latin typeface="Calibri" panose="020F0502020204030204" pitchFamily="34" charset="0"/>
                <a:cs typeface="Calibri" panose="020F0502020204030204" pitchFamily="34" charset="0"/>
              </a:rPr>
              <a:t> ; </a:t>
            </a:r>
            <a:r>
              <a:rPr lang="es-ES" altLang="fr-FR" sz="550" dirty="0">
                <a:latin typeface="Calibri" panose="020F0502020204030204" pitchFamily="34" charset="0"/>
                <a:cs typeface="Calibri" panose="020F0502020204030204" pitchFamily="34" charset="0"/>
              </a:rPr>
              <a:t>Materia de base ; </a:t>
            </a:r>
            <a:r>
              <a:rPr lang="pt-PT" altLang="fr-FR" sz="550" dirty="0">
                <a:latin typeface="Calibri" panose="020F0502020204030204" pitchFamily="34" charset="0"/>
                <a:cs typeface="Calibri" panose="020F0502020204030204" pitchFamily="34" charset="0"/>
              </a:rPr>
              <a:t>material base ; </a:t>
            </a:r>
            <a:r>
              <a:rPr lang="sv-SE" altLang="fr-FR" sz="550" dirty="0">
                <a:latin typeface="Calibri" panose="020F0502020204030204" pitchFamily="34" charset="0"/>
                <a:cs typeface="Calibri" panose="020F0502020204030204" pitchFamily="34" charset="0"/>
              </a:rPr>
              <a:t>Råmaterial ; </a:t>
            </a:r>
            <a:r>
              <a:rPr lang="nl-NL" altLang="fr-FR" sz="550" dirty="0">
                <a:latin typeface="Calibri" panose="020F0502020204030204" pitchFamily="34" charset="0"/>
                <a:cs typeface="Calibri" panose="020F0502020204030204" pitchFamily="34" charset="0"/>
              </a:rPr>
              <a:t>basismateriaal ; </a:t>
            </a:r>
            <a:r>
              <a:rPr lang="fr-FR" altLang="fr-FR" sz="550" dirty="0" err="1">
                <a:latin typeface="Calibri" panose="020F0502020204030204" pitchFamily="34" charset="0"/>
                <a:cs typeface="Calibri" panose="020F0502020204030204" pitchFamily="34" charset="0"/>
              </a:rPr>
              <a:t>Perusmateriaali</a:t>
            </a:r>
            <a:r>
              <a:rPr lang="fr-FR" altLang="fr-FR" sz="550" dirty="0">
                <a:latin typeface="Calibri" panose="020F0502020204030204" pitchFamily="34" charset="0"/>
                <a:cs typeface="Calibri" panose="020F0502020204030204" pitchFamily="34" charset="0"/>
              </a:rPr>
              <a:t>; </a:t>
            </a:r>
            <a:r>
              <a:rPr lang="da-DK" altLang="fr-FR" sz="550" dirty="0">
                <a:latin typeface="Calibri" panose="020F0502020204030204" pitchFamily="34" charset="0"/>
                <a:cs typeface="Calibri" panose="020F0502020204030204" pitchFamily="34" charset="0"/>
              </a:rPr>
              <a:t>bæremateriale. </a:t>
            </a:r>
            <a:r>
              <a:rPr lang="pl-PL" altLang="fr-FR" sz="550" dirty="0">
                <a:latin typeface="Calibri" panose="020F0502020204030204" pitchFamily="34" charset="0"/>
                <a:cs typeface="Calibri" panose="020F0502020204030204" pitchFamily="34" charset="0"/>
              </a:rPr>
              <a:t>materiał podstawowy</a:t>
            </a:r>
            <a:r>
              <a:rPr lang="fr-FR" altLang="fr-FR" sz="550" dirty="0">
                <a:latin typeface="Calibri" panose="020F0502020204030204" pitchFamily="34" charset="0"/>
                <a:cs typeface="Calibri" panose="020F0502020204030204" pitchFamily="34" charset="0"/>
              </a:rPr>
              <a:t>. </a:t>
            </a:r>
            <a:r>
              <a:rPr lang="et-EE" altLang="fr-FR" sz="550" dirty="0">
                <a:latin typeface="Calibri" panose="020F0502020204030204" pitchFamily="34" charset="0"/>
                <a:cs typeface="Calibri" panose="020F0502020204030204" pitchFamily="34" charset="0"/>
              </a:rPr>
              <a:t>Alusmaterjal</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основна</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материя</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светлоотразителна</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материя</a:t>
            </a:r>
            <a:r>
              <a:rPr lang="fr-FR" altLang="fr-FR" sz="550" dirty="0">
                <a:latin typeface="Calibri" panose="020F0502020204030204" pitchFamily="34" charset="0"/>
                <a:cs typeface="Calibri" panose="020F0502020204030204" pitchFamily="34" charset="0"/>
              </a:rPr>
              <a:t>. </a:t>
            </a:r>
            <a:r>
              <a:rPr lang="ro-RO" altLang="fr-FR" sz="550" dirty="0">
                <a:latin typeface="Calibri" panose="020F0502020204030204" pitchFamily="34" charset="0"/>
                <a:cs typeface="Calibri" panose="020F0502020204030204" pitchFamily="34" charset="0"/>
              </a:rPr>
              <a:t>material de bază</a:t>
            </a:r>
            <a:r>
              <a:rPr lang="fr-FR" altLang="fr-FR" sz="550" dirty="0">
                <a:latin typeface="Calibri" panose="020F0502020204030204" pitchFamily="34" charset="0"/>
                <a:cs typeface="Calibri" panose="020F0502020204030204" pitchFamily="34" charset="0"/>
              </a:rPr>
              <a:t>. </a:t>
            </a:r>
            <a:r>
              <a:rPr lang="cs-CZ" altLang="fr-FR" sz="550" dirty="0">
                <a:latin typeface="Calibri" panose="020F0502020204030204" pitchFamily="34" charset="0"/>
                <a:cs typeface="Calibri" panose="020F0502020204030204" pitchFamily="34" charset="0"/>
              </a:rPr>
              <a:t>základní materiál</a:t>
            </a:r>
            <a:r>
              <a:rPr lang="fr-FR" altLang="fr-FR" sz="550" dirty="0">
                <a:latin typeface="Calibri" panose="020F0502020204030204" pitchFamily="34" charset="0"/>
                <a:cs typeface="Calibri" panose="020F0502020204030204" pitchFamily="34" charset="0"/>
              </a:rPr>
              <a:t>. </a:t>
            </a:r>
            <a:r>
              <a:rPr lang="sl-SI" altLang="fr-FR" sz="550" dirty="0">
                <a:latin typeface="Calibri" panose="020F0502020204030204" pitchFamily="34" charset="0"/>
                <a:cs typeface="Calibri" panose="020F0502020204030204" pitchFamily="34" charset="0"/>
              </a:rPr>
              <a:t>osnovna snov</a:t>
            </a:r>
            <a:r>
              <a:rPr lang="fr-FR" altLang="fr-FR" sz="550" dirty="0">
                <a:latin typeface="Calibri" panose="020F0502020204030204" pitchFamily="34" charset="0"/>
                <a:cs typeface="Calibri" panose="020F0502020204030204" pitchFamily="34" charset="0"/>
              </a:rPr>
              <a:t>. </a:t>
            </a:r>
            <a:r>
              <a:rPr lang="sk-SK" altLang="fr-FR" sz="550" dirty="0">
                <a:latin typeface="Calibri" panose="020F0502020204030204" pitchFamily="34" charset="0"/>
                <a:cs typeface="Calibri" panose="020F0502020204030204" pitchFamily="34" charset="0"/>
              </a:rPr>
              <a:t>základný materiál</a:t>
            </a:r>
            <a:r>
              <a:rPr lang="fr-FR" altLang="fr-FR" sz="550" dirty="0">
                <a:latin typeface="Calibri" panose="020F0502020204030204" pitchFamily="34" charset="0"/>
                <a:cs typeface="Calibri" panose="020F0502020204030204" pitchFamily="34" charset="0"/>
              </a:rPr>
              <a:t>. </a:t>
            </a:r>
            <a:r>
              <a:rPr lang="el-GR" altLang="fr-FR" sz="550" dirty="0">
                <a:latin typeface="Calibri" panose="020F0502020204030204" pitchFamily="34" charset="0"/>
                <a:cs typeface="Calibri" panose="020F0502020204030204" pitchFamily="34" charset="0"/>
              </a:rPr>
              <a:t>βασικό υλικό</a:t>
            </a:r>
            <a:r>
              <a:rPr lang="fr-FR" altLang="fr-FR" sz="550" dirty="0">
                <a:latin typeface="Calibri" panose="020F0502020204030204" pitchFamily="34" charset="0"/>
                <a:cs typeface="Calibri" panose="020F0502020204030204" pitchFamily="34" charset="0"/>
              </a:rPr>
              <a:t>. </a:t>
            </a:r>
            <a:r>
              <a:rPr lang="ar-SA" altLang="fr-FR" sz="550" dirty="0">
                <a:latin typeface="Calibri" panose="020F0502020204030204" pitchFamily="34" charset="0"/>
                <a:cs typeface="Calibri" panose="020F0502020204030204" pitchFamily="34" charset="0"/>
              </a:rPr>
              <a:t>مادة أساسي</a:t>
            </a:r>
            <a:r>
              <a:rPr lang="fr-FR" altLang="fr-FR" sz="550" dirty="0">
                <a:latin typeface="Calibri" panose="020F0502020204030204" pitchFamily="34" charset="0"/>
                <a:cs typeface="Calibri" panose="020F0502020204030204" pitchFamily="34" charset="0"/>
              </a:rPr>
              <a:t> </a:t>
            </a:r>
            <a:r>
              <a:rPr lang="ru-RU" altLang="fr-FR" sz="550" dirty="0">
                <a:latin typeface="Calibri" panose="020F0502020204030204" pitchFamily="34" charset="0"/>
                <a:cs typeface="Calibri" panose="020F0502020204030204" pitchFamily="34" charset="0"/>
              </a:rPr>
              <a:t>базовый материал</a:t>
            </a:r>
            <a:r>
              <a:rPr lang="fr-FR" altLang="fr-FR" sz="550" dirty="0">
                <a:latin typeface="Calibri" panose="020F0502020204030204" pitchFamily="34" charset="0"/>
                <a:cs typeface="Calibri" panose="020F0502020204030204" pitchFamily="34" charset="0"/>
              </a:rPr>
              <a:t> </a:t>
            </a:r>
            <a:r>
              <a:rPr lang="sl-SI" altLang="fr-FR" sz="550" dirty="0">
                <a:latin typeface="Calibri" panose="020F0502020204030204" pitchFamily="34" charset="0"/>
                <a:cs typeface="Calibri" panose="020F0502020204030204" pitchFamily="34" charset="0"/>
              </a:rPr>
              <a:t> </a:t>
            </a:r>
            <a:r>
              <a:rPr lang="fr-FR" altLang="fr-FR" sz="550" dirty="0">
                <a:latin typeface="Calibri" panose="020F0502020204030204" pitchFamily="34" charset="0"/>
                <a:cs typeface="Calibri" panose="020F0502020204030204" pitchFamily="34" charset="0"/>
              </a:rPr>
              <a:t>   	       </a:t>
            </a:r>
            <a:r>
              <a:rPr lang="pt-PT" altLang="fr-FR" sz="550" dirty="0">
                <a:latin typeface="Calibri" panose="020F0502020204030204" pitchFamily="34" charset="0"/>
                <a:cs typeface="Calibri" panose="020F0502020204030204" pitchFamily="34" charset="0"/>
              </a:rPr>
              <a:t> </a:t>
            </a:r>
            <a:endParaRPr lang="fr-FR" altLang="fr-FR" sz="550" dirty="0">
              <a:latin typeface="Calibri" panose="020F0502020204030204" pitchFamily="34" charset="0"/>
              <a:cs typeface="Calibri" panose="020F0502020204030204" pitchFamily="34" charset="0"/>
            </a:endParaRPr>
          </a:p>
          <a:p>
            <a:pPr algn="ctr" eaLnBrk="1" hangingPunct="1">
              <a:spcBef>
                <a:spcPct val="0"/>
              </a:spcBef>
              <a:buFontTx/>
              <a:buNone/>
            </a:pPr>
            <a:r>
              <a:rPr lang="fr-FR" altLang="fr-FR" sz="550" dirty="0">
                <a:latin typeface="Calibri" panose="020F0502020204030204" pitchFamily="34" charset="0"/>
                <a:cs typeface="Calibri" panose="020F0502020204030204" pitchFamily="34" charset="0"/>
              </a:rPr>
              <a:t>B : matière rétroréfléchissante ; </a:t>
            </a:r>
            <a:r>
              <a:rPr lang="fr-FR" altLang="fr-FR" sz="550" dirty="0" err="1">
                <a:latin typeface="Calibri" panose="020F0502020204030204" pitchFamily="34" charset="0"/>
                <a:cs typeface="Calibri" panose="020F0502020204030204" pitchFamily="34" charset="0"/>
              </a:rPr>
              <a:t>Reflexmaterial</a:t>
            </a:r>
            <a:r>
              <a:rPr lang="fr-FR" altLang="fr-FR" sz="550" dirty="0">
                <a:latin typeface="Calibri" panose="020F0502020204030204" pitchFamily="34" charset="0"/>
                <a:cs typeface="Calibri" panose="020F0502020204030204" pitchFamily="34" charset="0"/>
              </a:rPr>
              <a:t> ; Retro </a:t>
            </a:r>
            <a:r>
              <a:rPr lang="fr-FR" altLang="fr-FR" sz="550" dirty="0" err="1">
                <a:latin typeface="Calibri" panose="020F0502020204030204" pitchFamily="34" charset="0"/>
                <a:cs typeface="Calibri" panose="020F0502020204030204" pitchFamily="34" charset="0"/>
              </a:rPr>
              <a:t>reflective</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material</a:t>
            </a:r>
            <a:r>
              <a:rPr lang="fr-FR" altLang="fr-FR" sz="550" dirty="0">
                <a:latin typeface="Calibri" panose="020F0502020204030204" pitchFamily="34" charset="0"/>
                <a:cs typeface="Calibri" panose="020F0502020204030204" pitchFamily="34" charset="0"/>
              </a:rPr>
              <a:t> ; </a:t>
            </a:r>
            <a:r>
              <a:rPr lang="fr-FR" altLang="fr-FR" sz="550" dirty="0" err="1">
                <a:latin typeface="Calibri" panose="020F0502020204030204" pitchFamily="34" charset="0"/>
                <a:cs typeface="Calibri" panose="020F0502020204030204" pitchFamily="34" charset="0"/>
              </a:rPr>
              <a:t>fényvisszaverő</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alapanyag</a:t>
            </a:r>
            <a:r>
              <a:rPr lang="fr-FR" altLang="fr-FR" sz="550" dirty="0">
                <a:latin typeface="Calibri" panose="020F0502020204030204" pitchFamily="34" charset="0"/>
                <a:cs typeface="Calibri" panose="020F0502020204030204" pitchFamily="34" charset="0"/>
              </a:rPr>
              <a:t> ; </a:t>
            </a:r>
            <a:r>
              <a:rPr lang="es-ES" altLang="fr-FR" sz="550" dirty="0">
                <a:latin typeface="Calibri" panose="020F0502020204030204" pitchFamily="34" charset="0"/>
                <a:cs typeface="Calibri" panose="020F0502020204030204" pitchFamily="34" charset="0"/>
              </a:rPr>
              <a:t>Materia retro reflectante ; </a:t>
            </a:r>
            <a:r>
              <a:rPr lang="pt-PT" altLang="fr-FR" sz="550" dirty="0">
                <a:latin typeface="Calibri" panose="020F0502020204030204" pitchFamily="34" charset="0"/>
                <a:cs typeface="Calibri" panose="020F0502020204030204" pitchFamily="34" charset="0"/>
              </a:rPr>
              <a:t>material retro-reflector</a:t>
            </a:r>
            <a:r>
              <a:rPr lang="fr-FR" altLang="fr-FR" sz="550" dirty="0">
                <a:latin typeface="Calibri" panose="020F0502020204030204" pitchFamily="34" charset="0"/>
                <a:cs typeface="Calibri" panose="020F0502020204030204" pitchFamily="34" charset="0"/>
              </a:rPr>
              <a:t> ; </a:t>
            </a:r>
            <a:r>
              <a:rPr lang="sv-SE" altLang="fr-FR" sz="550" dirty="0">
                <a:latin typeface="Calibri" panose="020F0502020204030204" pitchFamily="34" charset="0"/>
                <a:cs typeface="Calibri" panose="020F0502020204030204" pitchFamily="34" charset="0"/>
              </a:rPr>
              <a:t>retro-reflektivt material ; </a:t>
            </a:r>
            <a:r>
              <a:rPr lang="nl-NL" altLang="fr-FR" sz="550" dirty="0">
                <a:latin typeface="Calibri" panose="020F0502020204030204" pitchFamily="34" charset="0"/>
                <a:cs typeface="Calibri" panose="020F0502020204030204" pitchFamily="34" charset="0"/>
              </a:rPr>
              <a:t>reflecterend materiaal; </a:t>
            </a:r>
            <a:r>
              <a:rPr lang="fr-FR" altLang="fr-FR" sz="550" dirty="0" err="1">
                <a:latin typeface="Calibri" panose="020F0502020204030204" pitchFamily="34" charset="0"/>
                <a:cs typeface="Calibri" panose="020F0502020204030204" pitchFamily="34" charset="0"/>
              </a:rPr>
              <a:t>Heijastava</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materiaali</a:t>
            </a:r>
            <a:r>
              <a:rPr lang="fr-FR" altLang="fr-FR" sz="550" dirty="0">
                <a:latin typeface="Calibri" panose="020F0502020204030204" pitchFamily="34" charset="0"/>
                <a:cs typeface="Calibri" panose="020F0502020204030204" pitchFamily="34" charset="0"/>
              </a:rPr>
              <a:t>; </a:t>
            </a:r>
            <a:r>
              <a:rPr lang="da-DK" altLang="fr-FR" sz="550" dirty="0">
                <a:latin typeface="Calibri" panose="020F0502020204030204" pitchFamily="34" charset="0"/>
                <a:cs typeface="Calibri" panose="020F0502020204030204" pitchFamily="34" charset="0"/>
              </a:rPr>
              <a:t>retroreflekterende materiale. </a:t>
            </a:r>
            <a:r>
              <a:rPr lang="pl-PL" altLang="fr-FR" sz="550" dirty="0">
                <a:latin typeface="Calibri" panose="020F0502020204030204" pitchFamily="34" charset="0"/>
                <a:cs typeface="Calibri" panose="020F0502020204030204" pitchFamily="34" charset="0"/>
              </a:rPr>
              <a:t>materiał odblaskowy</a:t>
            </a:r>
            <a:r>
              <a:rPr lang="fr-FR" altLang="fr-FR" sz="550" dirty="0">
                <a:latin typeface="Calibri" panose="020F0502020204030204" pitchFamily="34" charset="0"/>
                <a:cs typeface="Calibri" panose="020F0502020204030204" pitchFamily="34" charset="0"/>
              </a:rPr>
              <a:t>. </a:t>
            </a:r>
            <a:r>
              <a:rPr lang="et-EE" altLang="fr-FR" sz="550" dirty="0">
                <a:latin typeface="Calibri" panose="020F0502020204030204" pitchFamily="34" charset="0"/>
                <a:cs typeface="Calibri" panose="020F0502020204030204" pitchFamily="34" charset="0"/>
              </a:rPr>
              <a:t>Helkurmaterjal</a:t>
            </a:r>
            <a:r>
              <a:rPr lang="fr-FR" altLang="fr-FR" sz="550" dirty="0">
                <a:latin typeface="Calibri" panose="020F0502020204030204" pitchFamily="34" charset="0"/>
                <a:cs typeface="Calibri" panose="020F0502020204030204" pitchFamily="34" charset="0"/>
              </a:rPr>
              <a:t>. </a:t>
            </a:r>
            <a:r>
              <a:rPr lang="ro-RO" altLang="fr-FR" sz="550" dirty="0">
                <a:latin typeface="Calibri" panose="020F0502020204030204" pitchFamily="34" charset="0"/>
                <a:cs typeface="Calibri" panose="020F0502020204030204" pitchFamily="34" charset="0"/>
              </a:rPr>
              <a:t>material retro-reflectorizant</a:t>
            </a:r>
            <a:r>
              <a:rPr lang="fr-FR" altLang="fr-FR" sz="550" dirty="0">
                <a:latin typeface="Calibri" panose="020F0502020204030204" pitchFamily="34" charset="0"/>
                <a:cs typeface="Calibri" panose="020F0502020204030204" pitchFamily="34" charset="0"/>
              </a:rPr>
              <a:t>. </a:t>
            </a:r>
            <a:r>
              <a:rPr lang="cs-CZ" altLang="fr-FR" sz="550" dirty="0">
                <a:latin typeface="Calibri" panose="020F0502020204030204" pitchFamily="34" charset="0"/>
                <a:cs typeface="Calibri" panose="020F0502020204030204" pitchFamily="34" charset="0"/>
              </a:rPr>
              <a:t>materiál se zpětným odrazem</a:t>
            </a:r>
            <a:r>
              <a:rPr lang="fr-FR" altLang="fr-FR" sz="550" dirty="0">
                <a:latin typeface="Calibri" panose="020F0502020204030204" pitchFamily="34" charset="0"/>
                <a:cs typeface="Calibri" panose="020F0502020204030204" pitchFamily="34" charset="0"/>
              </a:rPr>
              <a:t>. </a:t>
            </a:r>
            <a:r>
              <a:rPr lang="sl-SI" altLang="fr-FR" sz="550" dirty="0">
                <a:latin typeface="Calibri" panose="020F0502020204030204" pitchFamily="34" charset="0"/>
                <a:cs typeface="Calibri" panose="020F0502020204030204" pitchFamily="34" charset="0"/>
              </a:rPr>
              <a:t>retroodsevna snov</a:t>
            </a:r>
            <a:r>
              <a:rPr lang="fr-FR" altLang="fr-FR" sz="550" dirty="0">
                <a:latin typeface="Calibri" panose="020F0502020204030204" pitchFamily="34" charset="0"/>
                <a:cs typeface="Calibri" panose="020F0502020204030204" pitchFamily="34" charset="0"/>
              </a:rPr>
              <a:t>. </a:t>
            </a:r>
            <a:r>
              <a:rPr lang="sk-SK" altLang="fr-FR" sz="550" dirty="0">
                <a:latin typeface="Calibri" panose="020F0502020204030204" pitchFamily="34" charset="0"/>
                <a:cs typeface="Calibri" panose="020F0502020204030204" pitchFamily="34" charset="0"/>
              </a:rPr>
              <a:t>materiál so spätným odrazom</a:t>
            </a:r>
            <a:r>
              <a:rPr lang="fr-FR" altLang="fr-FR" sz="550" dirty="0">
                <a:latin typeface="Calibri" panose="020F0502020204030204" pitchFamily="34" charset="0"/>
                <a:cs typeface="Calibri" panose="020F0502020204030204" pitchFamily="34" charset="0"/>
              </a:rPr>
              <a:t>. </a:t>
            </a:r>
            <a:r>
              <a:rPr lang="el-GR" altLang="fr-FR" sz="550" dirty="0">
                <a:latin typeface="Calibri" panose="020F0502020204030204" pitchFamily="34" charset="0"/>
                <a:cs typeface="Calibri" panose="020F0502020204030204" pitchFamily="34" charset="0"/>
              </a:rPr>
              <a:t>αντανακλώμενο υλικό</a:t>
            </a:r>
            <a:r>
              <a:rPr lang="fr-FR" altLang="fr-FR" sz="550" dirty="0">
                <a:latin typeface="Calibri" panose="020F0502020204030204" pitchFamily="34" charset="0"/>
                <a:cs typeface="Calibri" panose="020F0502020204030204" pitchFamily="34" charset="0"/>
              </a:rPr>
              <a:t>. </a:t>
            </a:r>
            <a:r>
              <a:rPr lang="ar-SA" altLang="fr-FR" sz="550" dirty="0">
                <a:latin typeface="Calibri" panose="020F0502020204030204" pitchFamily="34" charset="0"/>
                <a:cs typeface="Calibri" panose="020F0502020204030204" pitchFamily="34" charset="0"/>
              </a:rPr>
              <a:t>المادة العاكسة للخلف</a:t>
            </a:r>
            <a:r>
              <a:rPr lang="fr-FR" altLang="fr-FR" sz="550" dirty="0">
                <a:latin typeface="Calibri" panose="020F0502020204030204" pitchFamily="34" charset="0"/>
                <a:cs typeface="Calibri" panose="020F0502020204030204" pitchFamily="34" charset="0"/>
              </a:rPr>
              <a:t> </a:t>
            </a:r>
            <a:r>
              <a:rPr lang="ru-RU" altLang="fr-FR" sz="550" dirty="0">
                <a:latin typeface="Calibri" panose="020F0502020204030204" pitchFamily="34" charset="0"/>
                <a:cs typeface="Calibri" panose="020F0502020204030204" pitchFamily="34" charset="0"/>
              </a:rPr>
              <a:t>светоотражающий материал</a:t>
            </a:r>
            <a:r>
              <a:rPr lang="fr-FR" altLang="fr-FR" sz="550" dirty="0">
                <a:latin typeface="Calibri" panose="020F0502020204030204" pitchFamily="34" charset="0"/>
                <a:cs typeface="Calibri" panose="020F0502020204030204" pitchFamily="34" charset="0"/>
              </a:rPr>
              <a:t>      	   </a:t>
            </a:r>
          </a:p>
          <a:p>
            <a:pPr algn="ctr" eaLnBrk="1" hangingPunct="1">
              <a:spcBef>
                <a:spcPct val="0"/>
              </a:spcBef>
              <a:buFontTx/>
              <a:buNone/>
            </a:pPr>
            <a:r>
              <a:rPr lang="fr-FR" altLang="fr-FR" sz="550" dirty="0">
                <a:latin typeface="Calibri" panose="020F0502020204030204" pitchFamily="34" charset="0"/>
                <a:cs typeface="Calibri" panose="020F0502020204030204" pitchFamily="34" charset="0"/>
              </a:rPr>
              <a:t>C : matière combinée ; </a:t>
            </a:r>
            <a:r>
              <a:rPr lang="de-DE" altLang="fr-FR" sz="550" dirty="0">
                <a:latin typeface="Calibri" panose="020F0502020204030204" pitchFamily="34" charset="0"/>
                <a:cs typeface="Calibri" panose="020F0502020204030204" pitchFamily="34" charset="0"/>
              </a:rPr>
              <a:t>Material mit 2 Stoffschichten</a:t>
            </a:r>
            <a:r>
              <a:rPr lang="fr-FR" altLang="fr-FR" sz="550" dirty="0">
                <a:latin typeface="Calibri" panose="020F0502020204030204" pitchFamily="34" charset="0"/>
                <a:cs typeface="Calibri" panose="020F0502020204030204" pitchFamily="34" charset="0"/>
              </a:rPr>
              <a:t> ; </a:t>
            </a:r>
            <a:r>
              <a:rPr lang="fr-FR" altLang="fr-FR" sz="550" dirty="0" err="1">
                <a:latin typeface="Calibri" panose="020F0502020204030204" pitchFamily="34" charset="0"/>
                <a:cs typeface="Calibri" panose="020F0502020204030204" pitchFamily="34" charset="0"/>
              </a:rPr>
              <a:t>Combined</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material</a:t>
            </a:r>
            <a:r>
              <a:rPr lang="fr-FR" altLang="fr-FR" sz="550" dirty="0">
                <a:latin typeface="Calibri" panose="020F0502020204030204" pitchFamily="34" charset="0"/>
                <a:cs typeface="Calibri" panose="020F0502020204030204" pitchFamily="34" charset="0"/>
              </a:rPr>
              <a:t> ; </a:t>
            </a:r>
            <a:r>
              <a:rPr lang="fr-FR" altLang="fr-FR" sz="550" dirty="0" err="1">
                <a:latin typeface="Calibri" panose="020F0502020204030204" pitchFamily="34" charset="0"/>
                <a:cs typeface="Calibri" panose="020F0502020204030204" pitchFamily="34" charset="0"/>
              </a:rPr>
              <a:t>kombinált</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tulajdonságú</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alapanyag</a:t>
            </a:r>
            <a:r>
              <a:rPr lang="fr-FR" altLang="fr-FR" sz="550" dirty="0">
                <a:latin typeface="Calibri" panose="020F0502020204030204" pitchFamily="34" charset="0"/>
                <a:cs typeface="Calibri" panose="020F0502020204030204" pitchFamily="34" charset="0"/>
              </a:rPr>
              <a:t> ; </a:t>
            </a:r>
            <a:r>
              <a:rPr lang="es-ES" altLang="fr-FR" sz="550" dirty="0">
                <a:latin typeface="Calibri" panose="020F0502020204030204" pitchFamily="34" charset="0"/>
                <a:cs typeface="Calibri" panose="020F0502020204030204" pitchFamily="34" charset="0"/>
              </a:rPr>
              <a:t>Materia conjunta ; </a:t>
            </a:r>
            <a:r>
              <a:rPr lang="pt-PT" altLang="fr-FR" sz="550" dirty="0">
                <a:latin typeface="Calibri" panose="020F0502020204030204" pitchFamily="34" charset="0"/>
                <a:cs typeface="Calibri" panose="020F0502020204030204" pitchFamily="34" charset="0"/>
              </a:rPr>
              <a:t>material combinado ; </a:t>
            </a:r>
            <a:r>
              <a:rPr lang="sv-SE" altLang="fr-FR" sz="550" dirty="0">
                <a:latin typeface="Calibri" panose="020F0502020204030204" pitchFamily="34" charset="0"/>
                <a:cs typeface="Calibri" panose="020F0502020204030204" pitchFamily="34" charset="0"/>
              </a:rPr>
              <a:t>kombinerat material ; </a:t>
            </a:r>
            <a:r>
              <a:rPr lang="nl-NL" altLang="fr-FR" sz="550" dirty="0">
                <a:latin typeface="Calibri" panose="020F0502020204030204" pitchFamily="34" charset="0"/>
                <a:cs typeface="Calibri" panose="020F0502020204030204" pitchFamily="34" charset="0"/>
              </a:rPr>
              <a:t>gecombineerd materiaal</a:t>
            </a:r>
            <a:r>
              <a:rPr lang="fr-FR" altLang="fr-FR" sz="550" dirty="0">
                <a:latin typeface="Calibri" panose="020F0502020204030204" pitchFamily="34" charset="0"/>
                <a:cs typeface="Calibri" panose="020F0502020204030204" pitchFamily="34" charset="0"/>
              </a:rPr>
              <a:t> ; </a:t>
            </a:r>
            <a:r>
              <a:rPr lang="fr-FR" altLang="fr-FR" sz="550" dirty="0" err="1">
                <a:latin typeface="Calibri" panose="020F0502020204030204" pitchFamily="34" charset="0"/>
                <a:cs typeface="Calibri" panose="020F0502020204030204" pitchFamily="34" charset="0"/>
              </a:rPr>
              <a:t>Yhdistetty</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materiaali</a:t>
            </a:r>
            <a:r>
              <a:rPr lang="fr-FR" altLang="fr-FR" sz="550" dirty="0">
                <a:latin typeface="Calibri" panose="020F0502020204030204" pitchFamily="34" charset="0"/>
                <a:cs typeface="Calibri" panose="020F0502020204030204" pitchFamily="34" charset="0"/>
              </a:rPr>
              <a:t> ;  </a:t>
            </a:r>
            <a:r>
              <a:rPr lang="da-DK" altLang="fr-FR" sz="550" dirty="0">
                <a:latin typeface="Calibri" panose="020F0502020204030204" pitchFamily="34" charset="0"/>
                <a:cs typeface="Calibri" panose="020F0502020204030204" pitchFamily="34" charset="0"/>
              </a:rPr>
              <a:t>materiale med kombineret advarselsfunktion. </a:t>
            </a:r>
            <a:r>
              <a:rPr lang="pl-PL" altLang="fr-FR" sz="550" dirty="0">
                <a:latin typeface="Calibri" panose="020F0502020204030204" pitchFamily="34" charset="0"/>
                <a:cs typeface="Calibri" panose="020F0502020204030204" pitchFamily="34" charset="0"/>
              </a:rPr>
              <a:t>materiał kombinowany</a:t>
            </a:r>
            <a:r>
              <a:rPr lang="fr-FR" altLang="fr-FR" sz="550" dirty="0">
                <a:latin typeface="Calibri" panose="020F0502020204030204" pitchFamily="34" charset="0"/>
                <a:cs typeface="Calibri" panose="020F0502020204030204" pitchFamily="34" charset="0"/>
              </a:rPr>
              <a:t>. </a:t>
            </a:r>
            <a:r>
              <a:rPr lang="et-EE" altLang="fr-FR" sz="550" dirty="0">
                <a:latin typeface="Calibri" panose="020F0502020204030204" pitchFamily="34" charset="0"/>
                <a:cs typeface="Calibri" panose="020F0502020204030204" pitchFamily="34" charset="0"/>
              </a:rPr>
              <a:t>kombineeritud materjal</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комбинирана</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материя</a:t>
            </a:r>
            <a:r>
              <a:rPr lang="fr-FR" altLang="fr-FR" sz="550" dirty="0">
                <a:latin typeface="Calibri" panose="020F0502020204030204" pitchFamily="34" charset="0"/>
                <a:cs typeface="Calibri" panose="020F0502020204030204" pitchFamily="34" charset="0"/>
              </a:rPr>
              <a:t>. M</a:t>
            </a:r>
            <a:r>
              <a:rPr lang="ro-RO" altLang="fr-FR" sz="550" dirty="0">
                <a:latin typeface="Calibri" panose="020F0502020204030204" pitchFamily="34" charset="0"/>
                <a:cs typeface="Calibri" panose="020F0502020204030204" pitchFamily="34" charset="0"/>
              </a:rPr>
              <a:t>aterial combinat</a:t>
            </a:r>
            <a:r>
              <a:rPr lang="fr-FR" altLang="fr-FR" sz="550" dirty="0">
                <a:latin typeface="Calibri" panose="020F0502020204030204" pitchFamily="34" charset="0"/>
                <a:cs typeface="Calibri" panose="020F0502020204030204" pitchFamily="34" charset="0"/>
              </a:rPr>
              <a:t>. </a:t>
            </a:r>
            <a:r>
              <a:rPr lang="cs-CZ" altLang="fr-FR" sz="550" dirty="0">
                <a:latin typeface="Calibri" panose="020F0502020204030204" pitchFamily="34" charset="0"/>
                <a:cs typeface="Calibri" panose="020F0502020204030204" pitchFamily="34" charset="0"/>
              </a:rPr>
              <a:t>kombinovaný materiál</a:t>
            </a:r>
            <a:r>
              <a:rPr lang="fr-FR" altLang="fr-FR" sz="550" dirty="0">
                <a:latin typeface="Calibri" panose="020F0502020204030204" pitchFamily="34" charset="0"/>
                <a:cs typeface="Calibri" panose="020F0502020204030204" pitchFamily="34" charset="0"/>
              </a:rPr>
              <a:t>. </a:t>
            </a:r>
            <a:r>
              <a:rPr lang="sl-SI" altLang="fr-FR" sz="550" dirty="0">
                <a:latin typeface="Calibri" panose="020F0502020204030204" pitchFamily="34" charset="0"/>
                <a:cs typeface="Calibri" panose="020F0502020204030204" pitchFamily="34" charset="0"/>
              </a:rPr>
              <a:t>kombinirana snov</a:t>
            </a:r>
            <a:r>
              <a:rPr lang="fr-FR" altLang="fr-FR" sz="550" dirty="0">
                <a:latin typeface="Calibri" panose="020F0502020204030204" pitchFamily="34" charset="0"/>
                <a:cs typeface="Calibri" panose="020F0502020204030204" pitchFamily="34" charset="0"/>
              </a:rPr>
              <a:t>. </a:t>
            </a:r>
            <a:r>
              <a:rPr lang="sk-SK" altLang="fr-FR" sz="550" dirty="0">
                <a:latin typeface="Calibri" panose="020F0502020204030204" pitchFamily="34" charset="0"/>
                <a:cs typeface="Calibri" panose="020F0502020204030204" pitchFamily="34" charset="0"/>
              </a:rPr>
              <a:t>kombinovaný materiál</a:t>
            </a:r>
            <a:r>
              <a:rPr lang="fr-FR" altLang="fr-FR" sz="550" dirty="0">
                <a:latin typeface="Calibri" panose="020F0502020204030204" pitchFamily="34" charset="0"/>
                <a:cs typeface="Calibri" panose="020F0502020204030204" pitchFamily="34" charset="0"/>
              </a:rPr>
              <a:t>. </a:t>
            </a:r>
            <a:r>
              <a:rPr lang="el-GR" altLang="fr-FR" sz="550" dirty="0">
                <a:latin typeface="Calibri" panose="020F0502020204030204" pitchFamily="34" charset="0"/>
                <a:cs typeface="Calibri" panose="020F0502020204030204" pitchFamily="34" charset="0"/>
              </a:rPr>
              <a:t>συνδυασμένο υλικό</a:t>
            </a:r>
            <a:r>
              <a:rPr lang="fr-FR" altLang="fr-FR" sz="550" dirty="0">
                <a:latin typeface="Calibri" panose="020F0502020204030204" pitchFamily="34" charset="0"/>
                <a:cs typeface="Calibri" panose="020F0502020204030204" pitchFamily="34" charset="0"/>
              </a:rPr>
              <a:t>. </a:t>
            </a:r>
            <a:r>
              <a:rPr lang="ar-SA" altLang="fr-FR" sz="550" dirty="0">
                <a:latin typeface="Calibri" panose="020F0502020204030204" pitchFamily="34" charset="0"/>
                <a:cs typeface="Calibri" panose="020F0502020204030204" pitchFamily="34" charset="0"/>
              </a:rPr>
              <a:t>المادة المركبة</a:t>
            </a:r>
            <a:r>
              <a:rPr lang="fr-FR" altLang="fr-FR" sz="550" dirty="0">
                <a:latin typeface="Calibri" panose="020F0502020204030204" pitchFamily="34" charset="0"/>
                <a:cs typeface="Calibri" panose="020F0502020204030204" pitchFamily="34" charset="0"/>
              </a:rPr>
              <a:t> </a:t>
            </a:r>
            <a:r>
              <a:rPr lang="ru-RU" altLang="fr-FR" sz="550" dirty="0">
                <a:latin typeface="Calibri" panose="020F0502020204030204" pitchFamily="34" charset="0"/>
                <a:cs typeface="Calibri" panose="020F0502020204030204" pitchFamily="34" charset="0"/>
              </a:rPr>
              <a:t>комбинированный материал</a:t>
            </a:r>
            <a:r>
              <a:rPr lang="fr-FR" altLang="fr-FR" sz="550" dirty="0">
                <a:latin typeface="Calibri" panose="020F0502020204030204" pitchFamily="34" charset="0"/>
                <a:cs typeface="Calibri" panose="020F0502020204030204" pitchFamily="34" charset="0"/>
              </a:rPr>
              <a:t>   </a:t>
            </a:r>
            <a:r>
              <a:rPr lang="sl-SI" altLang="fr-FR" sz="550" dirty="0">
                <a:latin typeface="Calibri" panose="020F0502020204030204" pitchFamily="34" charset="0"/>
                <a:cs typeface="Calibri" panose="020F0502020204030204" pitchFamily="34" charset="0"/>
              </a:rPr>
              <a:t> </a:t>
            </a:r>
            <a:r>
              <a:rPr lang="fr-FR" altLang="fr-FR" sz="550" dirty="0">
                <a:latin typeface="Calibri" panose="020F0502020204030204" pitchFamily="34" charset="0"/>
                <a:cs typeface="Calibri" panose="020F0502020204030204" pitchFamily="34" charset="0"/>
              </a:rPr>
              <a:t> </a:t>
            </a:r>
            <a:r>
              <a:rPr lang="ro-RO" altLang="fr-FR" sz="550" dirty="0">
                <a:latin typeface="Calibri" panose="020F0502020204030204" pitchFamily="34" charset="0"/>
                <a:cs typeface="Calibri" panose="020F0502020204030204" pitchFamily="34" charset="0"/>
              </a:rPr>
              <a:t> </a:t>
            </a:r>
            <a:r>
              <a:rPr lang="fr-FR" altLang="fr-FR" sz="600" dirty="0">
                <a:solidFill>
                  <a:srgbClr val="000000"/>
                </a:solidFill>
              </a:rPr>
              <a:t>	</a:t>
            </a:r>
            <a:r>
              <a:rPr lang="fr-FR" altLang="fr-FR" sz="600" dirty="0"/>
              <a:t>       </a:t>
            </a:r>
          </a:p>
        </p:txBody>
      </p:sp>
      <p:grpSp>
        <p:nvGrpSpPr>
          <p:cNvPr id="51" name="Groupe 50">
            <a:extLst>
              <a:ext uri="{FF2B5EF4-FFF2-40B4-BE49-F238E27FC236}">
                <a16:creationId xmlns:a16="http://schemas.microsoft.com/office/drawing/2014/main" id="{ED8A39C2-1F29-4781-A883-7215214CBDAB}"/>
              </a:ext>
            </a:extLst>
          </p:cNvPr>
          <p:cNvGrpSpPr/>
          <p:nvPr/>
        </p:nvGrpSpPr>
        <p:grpSpPr>
          <a:xfrm>
            <a:off x="451236" y="2995832"/>
            <a:ext cx="1354182" cy="794006"/>
            <a:chOff x="561000" y="2871361"/>
            <a:chExt cx="1549393" cy="923771"/>
          </a:xfrm>
        </p:grpSpPr>
        <p:pic>
          <p:nvPicPr>
            <p:cNvPr id="53" name="Image 52">
              <a:extLst>
                <a:ext uri="{FF2B5EF4-FFF2-40B4-BE49-F238E27FC236}">
                  <a16:creationId xmlns:a16="http://schemas.microsoft.com/office/drawing/2014/main" id="{A74AACC0-17E0-46A7-A64D-D2B4D8A07652}"/>
                </a:ext>
              </a:extLst>
            </p:cNvPr>
            <p:cNvPicPr>
              <a:picLocks noChangeAspect="1"/>
            </p:cNvPicPr>
            <p:nvPr/>
          </p:nvPicPr>
          <p:blipFill>
            <a:blip r:embed="rId6"/>
            <a:stretch>
              <a:fillRect/>
            </a:stretch>
          </p:blipFill>
          <p:spPr>
            <a:xfrm>
              <a:off x="561000" y="2871361"/>
              <a:ext cx="1549393" cy="923771"/>
            </a:xfrm>
            <a:prstGeom prst="rect">
              <a:avLst/>
            </a:prstGeom>
          </p:spPr>
        </p:pic>
        <p:sp>
          <p:nvSpPr>
            <p:cNvPr id="55" name="ZoneTexte 54">
              <a:extLst>
                <a:ext uri="{FF2B5EF4-FFF2-40B4-BE49-F238E27FC236}">
                  <a16:creationId xmlns:a16="http://schemas.microsoft.com/office/drawing/2014/main" id="{9176349D-E5EA-4F12-BD28-7795F0F42C62}"/>
                </a:ext>
              </a:extLst>
            </p:cNvPr>
            <p:cNvSpPr txBox="1"/>
            <p:nvPr/>
          </p:nvSpPr>
          <p:spPr>
            <a:xfrm>
              <a:off x="1066800" y="3349082"/>
              <a:ext cx="152400" cy="215444"/>
            </a:xfrm>
            <a:prstGeom prst="rect">
              <a:avLst/>
            </a:prstGeom>
            <a:solidFill>
              <a:schemeClr val="bg1"/>
            </a:solidFill>
          </p:spPr>
          <p:txBody>
            <a:bodyPr wrap="square" rtlCol="0">
              <a:spAutoFit/>
            </a:bodyPr>
            <a:lstStyle/>
            <a:p>
              <a:r>
                <a:rPr lang="fr-FR" sz="800" b="1" dirty="0"/>
                <a:t>1</a:t>
              </a:r>
            </a:p>
          </p:txBody>
        </p:sp>
        <p:sp>
          <p:nvSpPr>
            <p:cNvPr id="56" name="ZoneTexte 55">
              <a:extLst>
                <a:ext uri="{FF2B5EF4-FFF2-40B4-BE49-F238E27FC236}">
                  <a16:creationId xmlns:a16="http://schemas.microsoft.com/office/drawing/2014/main" id="{5E1C1FFA-EFD9-4064-A4DD-4F6638DD0DD7}"/>
                </a:ext>
              </a:extLst>
            </p:cNvPr>
            <p:cNvSpPr txBox="1"/>
            <p:nvPr/>
          </p:nvSpPr>
          <p:spPr>
            <a:xfrm>
              <a:off x="1892705" y="3349082"/>
              <a:ext cx="152400" cy="215444"/>
            </a:xfrm>
            <a:prstGeom prst="rect">
              <a:avLst/>
            </a:prstGeom>
            <a:solidFill>
              <a:schemeClr val="bg1"/>
            </a:solidFill>
          </p:spPr>
          <p:txBody>
            <a:bodyPr wrap="square" rtlCol="0">
              <a:spAutoFit/>
            </a:bodyPr>
            <a:lstStyle/>
            <a:p>
              <a:r>
                <a:rPr lang="fr-FR" sz="800" b="1" dirty="0"/>
                <a:t>2</a:t>
              </a:r>
            </a:p>
          </p:txBody>
        </p:sp>
      </p:grpSp>
      <p:grpSp>
        <p:nvGrpSpPr>
          <p:cNvPr id="57" name="Groupe 56">
            <a:extLst>
              <a:ext uri="{FF2B5EF4-FFF2-40B4-BE49-F238E27FC236}">
                <a16:creationId xmlns:a16="http://schemas.microsoft.com/office/drawing/2014/main" id="{C9090A72-E87A-48CA-B2CB-D1BE8FADD109}"/>
              </a:ext>
            </a:extLst>
          </p:cNvPr>
          <p:cNvGrpSpPr/>
          <p:nvPr/>
        </p:nvGrpSpPr>
        <p:grpSpPr>
          <a:xfrm>
            <a:off x="279269" y="4284670"/>
            <a:ext cx="1188554" cy="198906"/>
            <a:chOff x="5065713" y="8589963"/>
            <a:chExt cx="1546225" cy="258762"/>
          </a:xfrm>
        </p:grpSpPr>
        <p:pic>
          <p:nvPicPr>
            <p:cNvPr id="59" name="Image 60">
              <a:extLst>
                <a:ext uri="{FF2B5EF4-FFF2-40B4-BE49-F238E27FC236}">
                  <a16:creationId xmlns:a16="http://schemas.microsoft.com/office/drawing/2014/main" id="{18C8904B-F2EC-4E11-BED3-A8743EA87B1D}"/>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Image 72">
              <a:extLst>
                <a:ext uri="{FF2B5EF4-FFF2-40B4-BE49-F238E27FC236}">
                  <a16:creationId xmlns:a16="http://schemas.microsoft.com/office/drawing/2014/main" id="{AD8B5F7E-D4FF-40E2-98E5-82E84BF86CFB}"/>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Image 73">
              <a:extLst>
                <a:ext uri="{FF2B5EF4-FFF2-40B4-BE49-F238E27FC236}">
                  <a16:creationId xmlns:a16="http://schemas.microsoft.com/office/drawing/2014/main" id="{74141F09-ECFC-49D6-AF54-B1AF270FEC91}"/>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 name="Image 74">
              <a:extLst>
                <a:ext uri="{FF2B5EF4-FFF2-40B4-BE49-F238E27FC236}">
                  <a16:creationId xmlns:a16="http://schemas.microsoft.com/office/drawing/2014/main" id="{F3167AF4-DC13-4C42-9632-6467FD5E97A2}"/>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 name="Image 2">
              <a:extLst>
                <a:ext uri="{FF2B5EF4-FFF2-40B4-BE49-F238E27FC236}">
                  <a16:creationId xmlns:a16="http://schemas.microsoft.com/office/drawing/2014/main" id="{44FC0480-E800-46A0-AA1E-3C0F64D07959}"/>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4" name="Groupe 63">
            <a:extLst>
              <a:ext uri="{FF2B5EF4-FFF2-40B4-BE49-F238E27FC236}">
                <a16:creationId xmlns:a16="http://schemas.microsoft.com/office/drawing/2014/main" id="{A1FA6141-303B-4EF5-AAE2-B0D26A9F9BB4}"/>
              </a:ext>
            </a:extLst>
          </p:cNvPr>
          <p:cNvGrpSpPr/>
          <p:nvPr/>
        </p:nvGrpSpPr>
        <p:grpSpPr>
          <a:xfrm>
            <a:off x="1458923" y="4298910"/>
            <a:ext cx="640388" cy="184666"/>
            <a:chOff x="1515339" y="2673719"/>
            <a:chExt cx="537471" cy="154988"/>
          </a:xfrm>
        </p:grpSpPr>
        <p:sp>
          <p:nvSpPr>
            <p:cNvPr id="65" name="Text Box 21">
              <a:extLst>
                <a:ext uri="{FF2B5EF4-FFF2-40B4-BE49-F238E27FC236}">
                  <a16:creationId xmlns:a16="http://schemas.microsoft.com/office/drawing/2014/main" id="{B64E52AA-B033-4052-AA08-96A4CA0B49DC}"/>
                </a:ext>
              </a:extLst>
            </p:cNvPr>
            <p:cNvSpPr txBox="1">
              <a:spLocks noChangeArrowheads="1"/>
            </p:cNvSpPr>
            <p:nvPr/>
          </p:nvSpPr>
          <p:spPr bwMode="auto">
            <a:xfrm>
              <a:off x="1515339" y="2673719"/>
              <a:ext cx="537471" cy="15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11163">
                <a:spcBef>
                  <a:spcPct val="20000"/>
                </a:spcBef>
                <a:buChar char="•"/>
                <a:defRPr sz="1400">
                  <a:solidFill>
                    <a:schemeClr val="tx1"/>
                  </a:solidFill>
                  <a:latin typeface="Arial" panose="020B0604020202020204" pitchFamily="34" charset="0"/>
                </a:defRPr>
              </a:lvl1pPr>
              <a:lvl2pPr marL="742950" indent="-285750" defTabSz="411163">
                <a:spcBef>
                  <a:spcPct val="20000"/>
                </a:spcBef>
                <a:buChar char="–"/>
                <a:defRPr sz="1300">
                  <a:solidFill>
                    <a:schemeClr val="tx1"/>
                  </a:solidFill>
                  <a:latin typeface="Arial" panose="020B0604020202020204" pitchFamily="34" charset="0"/>
                </a:defRPr>
              </a:lvl2pPr>
              <a:lvl3pPr marL="1143000" indent="-228600" defTabSz="411163">
                <a:spcBef>
                  <a:spcPct val="20000"/>
                </a:spcBef>
                <a:buChar char="•"/>
                <a:defRPr sz="1100">
                  <a:solidFill>
                    <a:schemeClr val="tx1"/>
                  </a:solidFill>
                  <a:latin typeface="Arial" panose="020B0604020202020204" pitchFamily="34" charset="0"/>
                </a:defRPr>
              </a:lvl3pPr>
              <a:lvl4pPr marL="1600200" indent="-228600" defTabSz="411163">
                <a:spcBef>
                  <a:spcPct val="20000"/>
                </a:spcBef>
                <a:buChar char="–"/>
                <a:defRPr sz="900">
                  <a:solidFill>
                    <a:schemeClr val="tx1"/>
                  </a:solidFill>
                  <a:latin typeface="Arial" panose="020B0604020202020204" pitchFamily="34" charset="0"/>
                </a:defRPr>
              </a:lvl4pPr>
              <a:lvl5pPr marL="2057400" indent="-228600" defTabSz="411163">
                <a:spcBef>
                  <a:spcPct val="20000"/>
                </a:spcBef>
                <a:buChar char="»"/>
                <a:defRPr sz="9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900">
                  <a:solidFill>
                    <a:schemeClr val="tx1"/>
                  </a:solidFill>
                  <a:latin typeface="Arial" panose="020B0604020202020204" pitchFamily="34" charset="0"/>
                </a:defRPr>
              </a:lvl9pPr>
            </a:lstStyle>
            <a:p>
              <a:pPr algn="ctr" eaLnBrk="1" hangingPunct="1">
                <a:spcBef>
                  <a:spcPct val="50000"/>
                </a:spcBef>
                <a:buFontTx/>
                <a:buNone/>
              </a:pPr>
              <a:r>
                <a:rPr lang="fr-FR" altLang="fr-FR" sz="600" dirty="0"/>
                <a:t>Max. 25 X</a:t>
              </a:r>
            </a:p>
          </p:txBody>
        </p:sp>
        <p:sp>
          <p:nvSpPr>
            <p:cNvPr id="66" name="Rectangle 135">
              <a:extLst>
                <a:ext uri="{FF2B5EF4-FFF2-40B4-BE49-F238E27FC236}">
                  <a16:creationId xmlns:a16="http://schemas.microsoft.com/office/drawing/2014/main" id="{657DF893-6C60-4C6B-9A72-9CEF899F83D5}"/>
                </a:ext>
              </a:extLst>
            </p:cNvPr>
            <p:cNvSpPr>
              <a:spLocks noChangeArrowheads="1"/>
            </p:cNvSpPr>
            <p:nvPr/>
          </p:nvSpPr>
          <p:spPr bwMode="auto">
            <a:xfrm>
              <a:off x="1603453" y="2689148"/>
              <a:ext cx="375158" cy="12790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300">
                  <a:solidFill>
                    <a:schemeClr val="tx1"/>
                  </a:solidFill>
                  <a:latin typeface="Arial" panose="020B0604020202020204" pitchFamily="34" charset="0"/>
                </a:defRPr>
              </a:lvl2pPr>
              <a:lvl3pPr marL="1143000" indent="-228600">
                <a:spcBef>
                  <a:spcPct val="20000"/>
                </a:spcBef>
                <a:buChar char="•"/>
                <a:defRPr sz="1100">
                  <a:solidFill>
                    <a:schemeClr val="tx1"/>
                  </a:solidFill>
                  <a:latin typeface="Arial" panose="020B0604020202020204" pitchFamily="34" charset="0"/>
                </a:defRPr>
              </a:lvl3pPr>
              <a:lvl4pPr marL="1600200" indent="-228600">
                <a:spcBef>
                  <a:spcPct val="20000"/>
                </a:spcBef>
                <a:buChar char="–"/>
                <a:defRPr sz="900">
                  <a:solidFill>
                    <a:schemeClr val="tx1"/>
                  </a:solidFill>
                  <a:latin typeface="Arial" panose="020B0604020202020204" pitchFamily="34" charset="0"/>
                </a:defRPr>
              </a:lvl4pPr>
              <a:lvl5pPr marL="2057400" indent="-228600">
                <a:spcBef>
                  <a:spcPct val="20000"/>
                </a:spcBef>
                <a:buChar char="»"/>
                <a:defRPr sz="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defRPr>
              </a:lvl9pPr>
            </a:lstStyle>
            <a:p>
              <a:pPr eaLnBrk="1" hangingPunct="1">
                <a:spcBef>
                  <a:spcPct val="0"/>
                </a:spcBef>
                <a:buFontTx/>
                <a:buNone/>
              </a:pPr>
              <a:endParaRPr lang="zh-CN" altLang="en-US" sz="800">
                <a:ea typeface="宋体" panose="02010600030101010101" pitchFamily="2" charset="-122"/>
              </a:endParaRPr>
            </a:p>
          </p:txBody>
        </p:sp>
      </p:grpSp>
      <p:sp>
        <p:nvSpPr>
          <p:cNvPr id="5" name="Rectangle 2">
            <a:extLst>
              <a:ext uri="{FF2B5EF4-FFF2-40B4-BE49-F238E27FC236}">
                <a16:creationId xmlns:a16="http://schemas.microsoft.com/office/drawing/2014/main" id="{B8CD1858-51D5-4F20-8340-1954413AFC26}"/>
              </a:ext>
            </a:extLst>
          </p:cNvPr>
          <p:cNvSpPr>
            <a:spLocks noChangeArrowheads="1"/>
          </p:cNvSpPr>
          <p:nvPr/>
        </p:nvSpPr>
        <p:spPr bwMode="auto">
          <a:xfrm>
            <a:off x="0" y="109330"/>
            <a:ext cx="65" cy="23853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fr-FR" sz="1800" b="0" i="0" u="none" strike="noStrike" cap="none" normalizeH="0" baseline="0" dirty="0">
              <a:ln>
                <a:noFill/>
              </a:ln>
              <a:solidFill>
                <a:schemeClr val="tx1"/>
              </a:solidFill>
              <a:effectLst/>
              <a:latin typeface="Arial" panose="020B0604020202020204" pitchFamily="34" charset="0"/>
            </a:endParaRPr>
          </a:p>
        </p:txBody>
      </p:sp>
      <p:pic>
        <p:nvPicPr>
          <p:cNvPr id="34" name="Picture 37">
            <a:extLst>
              <a:ext uri="{FF2B5EF4-FFF2-40B4-BE49-F238E27FC236}">
                <a16:creationId xmlns:a16="http://schemas.microsoft.com/office/drawing/2014/main" id="{56E3DAA4-0D9A-46EC-8DC7-2AEE0AF11463}"/>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5115" y="3806191"/>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37">
            <a:extLst>
              <a:ext uri="{FF2B5EF4-FFF2-40B4-BE49-F238E27FC236}">
                <a16:creationId xmlns:a16="http://schemas.microsoft.com/office/drawing/2014/main" id="{2A7DF503-499C-42A2-B7AC-9C2FA66C688A}"/>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11935" y="3785561"/>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127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22027" y="561821"/>
            <a:ext cx="2865227" cy="477054"/>
          </a:xfrm>
          <a:prstGeom prst="rect">
            <a:avLst/>
          </a:prstGeom>
          <a:noFill/>
          <a:ln>
            <a:noFill/>
          </a:ln>
        </p:spPr>
        <p:txBody>
          <a:bodyPr wrap="square">
            <a:spAutoFit/>
          </a:bodyPr>
          <a:lstStyle/>
          <a:p>
            <a:pPr algn="r"/>
            <a:r>
              <a:rPr lang="ar-AE" sz="500" b="1" u="sng" dirty="0"/>
              <a:t>ورقة معلومات المستخدم</a:t>
            </a:r>
            <a:endParaRPr lang="fr-FR" sz="500" b="1" u="sng" dirty="0"/>
          </a:p>
          <a:p>
            <a:pPr algn="r"/>
            <a:r>
              <a:rPr lang="ar-AE" sz="500" b="1" dirty="0">
                <a:latin typeface="Calibri" charset="0"/>
                <a:ea typeface="Calibri" charset="0"/>
                <a:cs typeface="Calibri" charset="0"/>
              </a:rPr>
              <a:t>يجب تقديم هذه المعلومات وقراءتها من قبل المستخدم النهائي</a:t>
            </a:r>
            <a:endParaRPr lang="fr-FR" sz="500" b="1" dirty="0">
              <a:latin typeface="Calibri" charset="0"/>
              <a:ea typeface="Calibri" charset="0"/>
              <a:cs typeface="Calibri" charset="0"/>
            </a:endParaRPr>
          </a:p>
          <a:p>
            <a:pPr algn="r"/>
            <a:r>
              <a:rPr lang="ar-AE" sz="500" dirty="0"/>
              <a:t>سراويل </a:t>
            </a:r>
            <a:r>
              <a:rPr lang="fr-FR" sz="500" dirty="0"/>
              <a:t>HIBANA </a:t>
            </a:r>
            <a:r>
              <a:rPr lang="fr-FR" sz="500" dirty="0" err="1"/>
              <a:t>Ref</a:t>
            </a:r>
            <a:r>
              <a:rPr lang="fr-FR" sz="500" dirty="0"/>
              <a:t>. 5HBA160 (HV </a:t>
            </a:r>
            <a:r>
              <a:rPr lang="ar-AE" sz="500" dirty="0"/>
              <a:t>الأصفر</a:t>
            </a:r>
            <a:r>
              <a:rPr lang="fr-FR" sz="500" dirty="0"/>
              <a:t>); </a:t>
            </a:r>
            <a:r>
              <a:rPr lang="fr-FR" sz="500" dirty="0" err="1"/>
              <a:t>Ref</a:t>
            </a:r>
            <a:r>
              <a:rPr lang="fr-FR" sz="500" dirty="0"/>
              <a:t>. 5HBA170 (HV </a:t>
            </a:r>
            <a:r>
              <a:rPr lang="ar-AE" sz="500" dirty="0"/>
              <a:t>البرتقالي</a:t>
            </a:r>
            <a:r>
              <a:rPr lang="fr-FR" sz="500" dirty="0"/>
              <a:t>) </a:t>
            </a:r>
            <a:r>
              <a:rPr lang="fr-FR" sz="500" dirty="0" err="1"/>
              <a:t>Ref</a:t>
            </a:r>
            <a:r>
              <a:rPr lang="fr-FR" sz="500" dirty="0"/>
              <a:t>. 5HBA130 (</a:t>
            </a:r>
            <a:r>
              <a:rPr lang="ar-AE" sz="500" dirty="0"/>
              <a:t>أحمر </a:t>
            </a:r>
            <a:r>
              <a:rPr lang="fr-FR" sz="500" dirty="0"/>
              <a:t>HV) </a:t>
            </a:r>
          </a:p>
          <a:p>
            <a:pPr algn="r"/>
            <a:r>
              <a:rPr lang="fr-FR" sz="500" b="1" dirty="0"/>
              <a:t>60% </a:t>
            </a:r>
            <a:r>
              <a:rPr lang="ar-AE" sz="500" b="1" dirty="0"/>
              <a:t>قطن</a:t>
            </a:r>
            <a:r>
              <a:rPr lang="fr-FR" sz="500" b="1" dirty="0"/>
              <a:t> + 40% </a:t>
            </a:r>
            <a:r>
              <a:rPr lang="ar-AE" sz="500" b="1" dirty="0"/>
              <a:t>البوليستر</a:t>
            </a:r>
            <a:r>
              <a:rPr lang="fr-FR" sz="500" b="1" dirty="0"/>
              <a:t>, 270g/m²</a:t>
            </a:r>
          </a:p>
          <a:p>
            <a:pPr algn="r"/>
            <a:r>
              <a:rPr lang="ar-AE" sz="500" b="1" dirty="0"/>
              <a:t>التعزيز: </a:t>
            </a:r>
            <a:r>
              <a:rPr lang="fr-FR" sz="500" b="1" dirty="0"/>
              <a:t>300D </a:t>
            </a:r>
            <a:r>
              <a:rPr lang="ar-AE" sz="500" b="1" dirty="0"/>
              <a:t>أكسفورد</a:t>
            </a:r>
            <a:endParaRPr lang="fr-FR" sz="500" b="1" dirty="0"/>
          </a:p>
        </p:txBody>
      </p:sp>
      <p:sp>
        <p:nvSpPr>
          <p:cNvPr id="20" name="ZoneTexte 19"/>
          <p:cNvSpPr txBox="1"/>
          <p:nvPr/>
        </p:nvSpPr>
        <p:spPr>
          <a:xfrm>
            <a:off x="2647391" y="67489"/>
            <a:ext cx="1563248" cy="276999"/>
          </a:xfrm>
          <a:prstGeom prst="rect">
            <a:avLst/>
          </a:prstGeom>
          <a:noFill/>
          <a:ln w="3175">
            <a:noFill/>
          </a:ln>
        </p:spPr>
        <p:txBody>
          <a:bodyPr wrap="square">
            <a:spAutoFit/>
          </a:bodyPr>
          <a:lstStyle/>
          <a:p>
            <a:pPr algn="ctr"/>
            <a:r>
              <a:rPr lang="en-GB" sz="1200" b="1" dirty="0"/>
              <a:t>HIBANA </a:t>
            </a:r>
            <a:r>
              <a:rPr lang="ar-AE" sz="1200" b="1" dirty="0" err="1"/>
              <a:t>بنطال</a:t>
            </a:r>
            <a:endParaRPr lang="en-GB" sz="3600" dirty="0"/>
          </a:p>
        </p:txBody>
      </p:sp>
      <p:sp>
        <p:nvSpPr>
          <p:cNvPr id="22" name="Rectangle 21"/>
          <p:cNvSpPr/>
          <p:nvPr/>
        </p:nvSpPr>
        <p:spPr>
          <a:xfrm>
            <a:off x="302349" y="1213913"/>
            <a:ext cx="6416948" cy="6355586"/>
          </a:xfrm>
          <a:prstGeom prst="rect">
            <a:avLst/>
          </a:prstGeom>
          <a:noFill/>
          <a:ln>
            <a:solidFill>
              <a:schemeClr val="tx1"/>
            </a:solidFill>
          </a:ln>
        </p:spPr>
        <p:txBody>
          <a:bodyPr wrap="square" tIns="0" bIns="0">
            <a:spAutoFit/>
          </a:bodyPr>
          <a:lstStyle/>
          <a:p>
            <a:pPr algn="r"/>
            <a:endParaRPr lang="en-GB" sz="300" b="1" u="sng" dirty="0">
              <a:latin typeface="Calibri"/>
              <a:cs typeface="Calibri"/>
            </a:endParaRPr>
          </a:p>
          <a:p>
            <a:pPr algn="r"/>
            <a:r>
              <a:rPr lang="ar-AE" sz="600" b="1" u="sng" dirty="0">
                <a:latin typeface="Calibri"/>
                <a:cs typeface="Calibri"/>
              </a:rPr>
              <a:t>معدات الوقاية الشخصية من الفئة 2 - وفقًا للمعايير</a:t>
            </a:r>
            <a:endParaRPr lang="fr-FR" sz="600" b="1" u="sng" dirty="0">
              <a:latin typeface="Calibri"/>
              <a:cs typeface="Calibri"/>
            </a:endParaRPr>
          </a:p>
          <a:p>
            <a:pPr algn="r"/>
            <a:endParaRPr lang="en-GB" sz="300" b="1" dirty="0">
              <a:latin typeface="Calibri"/>
              <a:cs typeface="Calibri"/>
            </a:endParaRPr>
          </a:p>
          <a:p>
            <a:pPr marL="266700" algn="r"/>
            <a:r>
              <a:rPr lang="en-GB" sz="600" dirty="0">
                <a:solidFill>
                  <a:srgbClr val="000000"/>
                </a:solidFill>
                <a:latin typeface="Calibri"/>
                <a:cs typeface="Calibri"/>
              </a:rPr>
              <a:t>EN ISO 13688: 2013 (EN 340: 2003) - </a:t>
            </a:r>
            <a:r>
              <a:rPr lang="ar-AE" sz="600" dirty="0">
                <a:solidFill>
                  <a:srgbClr val="000000"/>
                </a:solidFill>
                <a:latin typeface="Calibri"/>
                <a:cs typeface="Calibri"/>
              </a:rPr>
              <a:t>ملابس واقية: المتطلبات العامة</a:t>
            </a:r>
            <a:endParaRPr lang="en-GB" sz="600" dirty="0">
              <a:latin typeface="Calibri"/>
              <a:cs typeface="Calibri"/>
            </a:endParaRPr>
          </a:p>
          <a:p>
            <a:pPr marL="266700" algn="r"/>
            <a:endParaRPr lang="en-GB" sz="300" dirty="0">
              <a:latin typeface="Calibri"/>
              <a:cs typeface="Calibri"/>
            </a:endParaRPr>
          </a:p>
          <a:p>
            <a:pPr marL="266700" algn="r"/>
            <a:r>
              <a:rPr lang="en-GB" sz="600" dirty="0">
                <a:latin typeface="Calibri"/>
                <a:cs typeface="Calibri"/>
              </a:rPr>
              <a:t>EN 14404: 2004 A1: 2010 (</a:t>
            </a:r>
            <a:r>
              <a:rPr lang="ar-AE" sz="600" dirty="0">
                <a:latin typeface="Calibri"/>
                <a:cs typeface="Calibri"/>
              </a:rPr>
              <a:t>بنطلون) - النوع 2 - المستوى 0 - واقيات الركبة للعمل في وضع الركوع (ينطبق على وزرة وسروالا مع </a:t>
            </a:r>
            <a:r>
              <a:rPr lang="ar-AE" sz="600" dirty="0" err="1">
                <a:latin typeface="Calibri"/>
                <a:cs typeface="Calibri"/>
              </a:rPr>
              <a:t>نيباد</a:t>
            </a:r>
            <a:r>
              <a:rPr lang="ar-AE" sz="600" dirty="0">
                <a:latin typeface="Calibri"/>
                <a:cs typeface="Calibri"/>
              </a:rPr>
              <a:t> </a:t>
            </a:r>
            <a:r>
              <a:rPr lang="en-GB" sz="600" dirty="0">
                <a:latin typeface="Calibri"/>
                <a:cs typeface="Calibri"/>
              </a:rPr>
              <a:t>KNEE)</a:t>
            </a:r>
          </a:p>
          <a:p>
            <a:pPr marL="266700" algn="r"/>
            <a:r>
              <a:rPr lang="ar-AE" sz="600" dirty="0">
                <a:latin typeface="Calibri"/>
                <a:cs typeface="Calibri"/>
              </a:rPr>
              <a:t>قبل المعالجة - 5 يغسل </a:t>
            </a:r>
            <a:r>
              <a:rPr lang="fr-FR" sz="600" dirty="0"/>
              <a:t>5HBA160 (HV </a:t>
            </a:r>
            <a:r>
              <a:rPr lang="ar-AE" sz="600" dirty="0"/>
              <a:t>الأصفر</a:t>
            </a:r>
            <a:r>
              <a:rPr lang="fr-FR" sz="600" dirty="0"/>
              <a:t>); 5HBA170 (HV </a:t>
            </a:r>
            <a:r>
              <a:rPr lang="ar-AE" sz="600" dirty="0"/>
              <a:t>البرتقالي</a:t>
            </a:r>
            <a:r>
              <a:rPr lang="fr-FR" sz="600" dirty="0"/>
              <a:t>) </a:t>
            </a:r>
            <a:r>
              <a:rPr lang="ar-AE" sz="600" dirty="0">
                <a:latin typeface="Calibri"/>
                <a:cs typeface="Calibri"/>
              </a:rPr>
              <a:t>أسود) - النوع 2 المستوى</a:t>
            </a:r>
            <a:r>
              <a:rPr lang="fr-FR" sz="600" dirty="0"/>
              <a:t> 5HBA130 (</a:t>
            </a:r>
            <a:r>
              <a:rPr lang="ar-AE" sz="600" dirty="0"/>
              <a:t>أحمر </a:t>
            </a:r>
            <a:r>
              <a:rPr lang="fr-FR" sz="600" dirty="0"/>
              <a:t>HV) </a:t>
            </a:r>
            <a:r>
              <a:rPr lang="en-GB" sz="600" dirty="0">
                <a:latin typeface="Calibri"/>
                <a:cs typeface="Calibri"/>
              </a:rPr>
              <a:t>KNEE)</a:t>
            </a:r>
          </a:p>
          <a:p>
            <a:pPr marL="266700" algn="r"/>
            <a:r>
              <a:rPr lang="ar-AE" sz="600" dirty="0">
                <a:latin typeface="Calibri"/>
                <a:cs typeface="Calibri"/>
              </a:rPr>
              <a:t>يتم تصنيف فئات حماية الركبة على النحو التالي:</a:t>
            </a:r>
          </a:p>
          <a:p>
            <a:pPr marL="266700" algn="r"/>
            <a:r>
              <a:rPr lang="ar-AE" sz="600" dirty="0">
                <a:latin typeface="Calibri"/>
                <a:cs typeface="Calibri"/>
              </a:rPr>
              <a:t>النوع 1: منصات الركبة مستقلة عن الملابس الأخرى ، مثبتة حول الأرجل.</a:t>
            </a:r>
          </a:p>
          <a:p>
            <a:pPr marL="266700" algn="r"/>
            <a:r>
              <a:rPr lang="ar-AE" sz="600" dirty="0">
                <a:latin typeface="Calibri"/>
                <a:cs typeface="Calibri"/>
              </a:rPr>
              <a:t>النوع 2: وسادات الركبة الرغوية أو الحشوات الأخرى ، مثبتة بشكل آمن عند 40 درجة مئوية وفقًا للمواصفة </a:t>
            </a:r>
            <a:r>
              <a:rPr lang="en-GB" sz="600" dirty="0">
                <a:latin typeface="Calibri"/>
                <a:cs typeface="Calibri"/>
              </a:rPr>
              <a:t>ISO 6330: 2002. </a:t>
            </a:r>
            <a:r>
              <a:rPr lang="ar-AE" sz="600" dirty="0">
                <a:latin typeface="Calibri"/>
                <a:cs typeface="Calibri"/>
              </a:rPr>
              <a:t>الغسيل المنزلي وتجفيف المنسوجات.</a:t>
            </a:r>
          </a:p>
          <a:p>
            <a:pPr marL="266700" algn="r"/>
            <a:r>
              <a:rPr lang="ar-AE" sz="600" dirty="0">
                <a:latin typeface="Calibri"/>
                <a:cs typeface="Calibri"/>
              </a:rPr>
              <a:t>               الأداء: السراويل 5</a:t>
            </a:r>
            <a:r>
              <a:rPr lang="fr-FR" sz="600" dirty="0"/>
              <a:t> </a:t>
            </a:r>
            <a:r>
              <a:rPr lang="ar-AE" sz="600" dirty="0">
                <a:latin typeface="Calibri"/>
                <a:cs typeface="Calibri"/>
              </a:rPr>
              <a:t>على جيوب مدمجة في الساقين ، أو مثبتة بشكل آمن على </a:t>
            </a:r>
            <a:r>
              <a:rPr lang="ar-AE" sz="600" dirty="0" err="1">
                <a:latin typeface="Calibri"/>
                <a:cs typeface="Calibri"/>
              </a:rPr>
              <a:t>البنطال</a:t>
            </a:r>
            <a:r>
              <a:rPr lang="ar-AE" sz="600" dirty="0">
                <a:latin typeface="Calibri"/>
                <a:cs typeface="Calibri"/>
              </a:rPr>
              <a:t>.</a:t>
            </a:r>
          </a:p>
          <a:p>
            <a:pPr marL="266700" algn="r"/>
            <a:r>
              <a:rPr lang="ar-AE" sz="600" dirty="0">
                <a:latin typeface="Calibri"/>
                <a:cs typeface="Calibri"/>
              </a:rPr>
              <a:t>النوع 3: منصات الركبة غير متصلة بالجسم ، ولكن يتم وضعها وفقًا لحركات المستخدم.</a:t>
            </a:r>
          </a:p>
          <a:p>
            <a:pPr marL="266700" algn="r"/>
            <a:r>
              <a:rPr lang="en-GB" sz="600" dirty="0">
                <a:latin typeface="Calibri"/>
                <a:cs typeface="Calibri"/>
              </a:rPr>
              <a:t>Type4: </a:t>
            </a:r>
            <a:r>
              <a:rPr lang="ar-AE" sz="600" dirty="0">
                <a:latin typeface="Calibri"/>
                <a:cs typeface="Calibri"/>
              </a:rPr>
              <a:t>منصات الركبة مدمجة في عنصر مع وظائف أخرى ، مثل هيكل الدعم لموضع الوقوف ، أو مقعد الركبة. يمكن أن ترتديه على الجسم ، أو تكون مستقلة.</a:t>
            </a:r>
            <a:endParaRPr lang="fr-FR" sz="600" dirty="0">
              <a:latin typeface="Calibri"/>
              <a:cs typeface="Calibri"/>
            </a:endParaRPr>
          </a:p>
          <a:p>
            <a:pPr marL="266700" algn="r"/>
            <a:endParaRPr lang="en-GB" sz="600" dirty="0">
              <a:latin typeface="Calibri" panose="020F0502020204030204" pitchFamily="34" charset="0"/>
              <a:cs typeface="Calibri" panose="020F0502020204030204" pitchFamily="34" charset="0"/>
            </a:endParaRPr>
          </a:p>
          <a:p>
            <a:pPr marL="266700" algn="r"/>
            <a:r>
              <a:rPr lang="ar-AE" sz="600" dirty="0">
                <a:latin typeface="Calibri" panose="020F0502020204030204" pitchFamily="34" charset="0"/>
                <a:cs typeface="Calibri" panose="020F0502020204030204" pitchFamily="34" charset="0"/>
              </a:rPr>
              <a:t>حماية الفئة 0: الأسطح المسطحة</a:t>
            </a:r>
          </a:p>
          <a:p>
            <a:pPr marL="266700" algn="r"/>
            <a:r>
              <a:rPr lang="ar-AE" sz="600" dirty="0">
                <a:latin typeface="Calibri" panose="020F0502020204030204" pitchFamily="34" charset="0"/>
                <a:cs typeface="Calibri" panose="020F0502020204030204" pitchFamily="34" charset="0"/>
              </a:rPr>
              <a:t>فئة الحماية 1: التربة مع سطح مستو أو غير منتظم. يحمي من تغلغل قوة لا تقل عن (100 ± 5) </a:t>
            </a:r>
            <a:r>
              <a:rPr lang="en-GB" sz="600" dirty="0">
                <a:latin typeface="Calibri" panose="020F0502020204030204" pitchFamily="34" charset="0"/>
                <a:cs typeface="Calibri" panose="020F0502020204030204" pitchFamily="34" charset="0"/>
              </a:rPr>
              <a:t>N</a:t>
            </a:r>
          </a:p>
          <a:p>
            <a:pPr marL="266700" algn="r"/>
            <a:r>
              <a:rPr lang="ar-AE" sz="600" dirty="0">
                <a:latin typeface="Calibri" panose="020F0502020204030204" pitchFamily="34" charset="0"/>
                <a:cs typeface="Calibri" panose="020F0502020204030204" pitchFamily="34" charset="0"/>
              </a:rPr>
              <a:t>فئة الحماية 2: التربة ذات سطح مستو أو غير منتظم في ظل ظروف صعبة. يحمي من تغلغل قوة لا تقل عن (250 ± 10) </a:t>
            </a:r>
            <a:r>
              <a:rPr lang="en-GB" sz="600" dirty="0">
                <a:latin typeface="Calibri" panose="020F0502020204030204" pitchFamily="34" charset="0"/>
                <a:cs typeface="Calibri" panose="020F0502020204030204" pitchFamily="34" charset="0"/>
              </a:rPr>
              <a:t>N..</a:t>
            </a: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r>
              <a:rPr lang="ar-AE" sz="600" dirty="0">
                <a:latin typeface="Calibri"/>
                <a:cs typeface="Calibri"/>
              </a:rPr>
              <a:t>تعليمات الغسيل والصيانة:</a:t>
            </a:r>
          </a:p>
          <a:p>
            <a:pPr algn="r"/>
            <a:r>
              <a:rPr lang="ar-AE" sz="600" dirty="0">
                <a:latin typeface="Calibri"/>
                <a:cs typeface="Calibri"/>
              </a:rPr>
              <a:t>الغسيل عند 40 درجة مئوية ، وفقًا لمعايير </a:t>
            </a:r>
            <a:r>
              <a:rPr lang="fr-FR" sz="600" dirty="0">
                <a:latin typeface="Calibri"/>
                <a:cs typeface="Calibri"/>
              </a:rPr>
              <a:t>6330</a:t>
            </a:r>
            <a:r>
              <a:rPr lang="en-GB" sz="600" dirty="0">
                <a:latin typeface="Calibri"/>
                <a:cs typeface="Calibri"/>
              </a:rPr>
              <a:t>: 2002</a:t>
            </a:r>
            <a:r>
              <a:rPr lang="ar-AE" sz="600" dirty="0">
                <a:latin typeface="Calibri"/>
                <a:cs typeface="Calibri"/>
              </a:rPr>
              <a:t>الطريقة 8 و </a:t>
            </a:r>
            <a:r>
              <a:rPr lang="en-GB" sz="600" dirty="0">
                <a:latin typeface="Calibri"/>
                <a:cs typeface="Calibri"/>
              </a:rPr>
              <a:t>A </a:t>
            </a:r>
            <a:r>
              <a:rPr lang="ar-AE" sz="600" dirty="0">
                <a:latin typeface="Calibri"/>
                <a:cs typeface="Calibri"/>
              </a:rPr>
              <a:t>تجفيف الأسطوانة.</a:t>
            </a:r>
          </a:p>
          <a:p>
            <a:pPr algn="r"/>
            <a:r>
              <a:rPr lang="ar-SA" altLang="fr-FR" sz="600" dirty="0">
                <a:latin typeface="Calibri"/>
                <a:cs typeface="Calibri"/>
              </a:rPr>
              <a:t>لا تجف ، لا تكوى. لا تبيض ، لا تجف نظيفة</a:t>
            </a:r>
            <a:r>
              <a:rPr lang="fr-FR" altLang="fr-FR" sz="800" dirty="0">
                <a:solidFill>
                  <a:srgbClr val="222222"/>
                </a:solidFill>
                <a:latin typeface="inherit"/>
                <a:cs typeface="Arial" panose="020B0604020202020204" pitchFamily="34" charset="0"/>
              </a:rPr>
              <a:t>.</a:t>
            </a:r>
            <a:r>
              <a:rPr lang="fr-FR" altLang="fr-FR" sz="100" dirty="0"/>
              <a:t> </a:t>
            </a:r>
            <a:endParaRPr lang="fr-FR" altLang="fr-FR" sz="800" dirty="0">
              <a:latin typeface="Arial" panose="020B0604020202020204" pitchFamily="34" charset="0"/>
            </a:endParaRPr>
          </a:p>
          <a:p>
            <a:pPr algn="r"/>
            <a:endParaRPr lang="fr-FR" sz="600" dirty="0">
              <a:latin typeface="Calibri"/>
              <a:cs typeface="Calibri"/>
            </a:endParaRPr>
          </a:p>
          <a:p>
            <a:pPr algn="r"/>
            <a:r>
              <a:rPr lang="en-GB" sz="600" dirty="0">
                <a:latin typeface="Calibri"/>
                <a:cs typeface="Calibri"/>
              </a:rPr>
              <a:t> </a:t>
            </a:r>
          </a:p>
          <a:p>
            <a:pPr algn="r"/>
            <a:r>
              <a:rPr lang="ar-AE" sz="600" dirty="0">
                <a:latin typeface="Calibri"/>
                <a:cs typeface="Calibri"/>
              </a:rPr>
              <a:t>يجب تنظيف الملابس الواقية بانتظام كما هو موصى به. بعد تنظيف الثوب ، قم بفحصه قبل إعادة الاستخدام. يرتبط عمر الملابس بشروط الاستخدام والصيانة.</a:t>
            </a:r>
            <a:endParaRPr lang="fr-FR" sz="600" dirty="0">
              <a:latin typeface="Calibri"/>
              <a:cs typeface="Calibri"/>
            </a:endParaRPr>
          </a:p>
          <a:p>
            <a:pPr algn="r"/>
            <a:endParaRPr lang="en-GB" sz="600" dirty="0">
              <a:latin typeface="Calibri"/>
              <a:cs typeface="Calibri"/>
            </a:endParaRPr>
          </a:p>
          <a:p>
            <a:pPr algn="r"/>
            <a:r>
              <a:rPr lang="ar-AE" sz="600" dirty="0">
                <a:latin typeface="Calibri"/>
                <a:cs typeface="Calibri"/>
              </a:rPr>
              <a:t>التخزين:</a:t>
            </a:r>
          </a:p>
          <a:p>
            <a:pPr algn="r"/>
            <a:r>
              <a:rPr lang="ar-AE" sz="600" dirty="0">
                <a:latin typeface="Calibri"/>
                <a:cs typeface="Calibri"/>
              </a:rPr>
              <a:t>من المهم عدم تخزين الثوب في مكان رطب أو في ضوء الشمس المباشر ، لأن أشعة الشمس المباشرة قد تسبب تغير اللون. يجب أن يتم نقل هذه الملابس كما هو مقدم من الشركة المصنعة.</a:t>
            </a:r>
            <a:endParaRPr lang="fr-FR" sz="600" dirty="0">
              <a:latin typeface="Calibri"/>
              <a:cs typeface="Calibri"/>
            </a:endParaRPr>
          </a:p>
          <a:p>
            <a:pPr algn="r"/>
            <a:endParaRPr lang="fr-FR" altLang="fr-FR" sz="600" b="1" dirty="0">
              <a:latin typeface="Calibri"/>
              <a:cs typeface="Calibri"/>
            </a:endParaRPr>
          </a:p>
          <a:p>
            <a:pPr algn="r"/>
            <a:r>
              <a:rPr lang="ar-AE" altLang="fr-FR" sz="600" dirty="0">
                <a:latin typeface="Calibri"/>
                <a:cs typeface="Calibri"/>
              </a:rPr>
              <a:t>إصلاح - في حالة تلف المنتج ، فلن يتمكن من توفير أقصى مستوى من الحماية ويجب إصلاحه أو استبداله على الفور. لا تستخدم المنتج التالف مطلقًا. لا يتم التسامح مع إصلاح هذا المنتج إلا في السياق الذي لا تتأثر فيه مطالبات هذه الملابس. إذا استمرت أي شك ، فاتصل بالشركة المصنعة أدناه قبل محاولة إصلاح المنتج. اتصل بمزود النفايات الخاص بك للتخلص الصحيح من الملابس.</a:t>
            </a:r>
          </a:p>
          <a:p>
            <a:pPr algn="r"/>
            <a:endParaRPr lang="ar-AE" altLang="fr-FR" sz="600" dirty="0">
              <a:latin typeface="Calibri"/>
              <a:cs typeface="Calibri"/>
            </a:endParaRPr>
          </a:p>
          <a:p>
            <a:pPr algn="r"/>
            <a:r>
              <a:rPr lang="ar-AE" altLang="fr-FR" sz="600" dirty="0">
                <a:latin typeface="Calibri"/>
                <a:cs typeface="Calibri"/>
              </a:rPr>
              <a:t>إعادة التدوير</a:t>
            </a:r>
          </a:p>
          <a:p>
            <a:pPr algn="r"/>
            <a:r>
              <a:rPr lang="ar-AE" altLang="fr-FR" sz="600" dirty="0">
                <a:latin typeface="Calibri"/>
                <a:cs typeface="Calibri"/>
              </a:rPr>
              <a:t>لا تتخلص من الملابس بعد الاستخدام. إذا لم يكن الثوب ملوثًا ، فيمكن أن يشتمل على خط إعادة تدوير تقليدي للمنتجات النسيجية. في حالة تلوث الملوثات ، يجب أن يتبع الثوب سلسلة إعادة معالجة مكيفة ومتوافقة مع اللوائح المعمول بها.</a:t>
            </a:r>
          </a:p>
          <a:p>
            <a:pPr algn="r"/>
            <a:endParaRPr lang="ar-AE" altLang="fr-FR" sz="600" dirty="0">
              <a:latin typeface="Calibri"/>
              <a:cs typeface="Calibri"/>
            </a:endParaRPr>
          </a:p>
          <a:p>
            <a:pPr algn="r"/>
            <a:r>
              <a:rPr lang="ar-AE" altLang="fr-FR" sz="600" dirty="0">
                <a:latin typeface="Calibri"/>
                <a:cs typeface="Calibri"/>
              </a:rPr>
              <a:t>التوصيات:</a:t>
            </a:r>
          </a:p>
          <a:p>
            <a:pPr algn="r"/>
            <a:r>
              <a:rPr lang="ar-AE" altLang="fr-FR" sz="600" dirty="0">
                <a:latin typeface="Calibri"/>
                <a:cs typeface="Calibri"/>
              </a:rPr>
              <a:t>تحمي هذه الملابس فقط مناطق الجسم التي تغطيها ، وقد تكون هناك حاجة إلى معدات حماية جزئية أخرى للجسم. الملابس غير المطابقة البالية على الملابس الواقية تقضي على فعالية الحماية.</a:t>
            </a:r>
          </a:p>
          <a:p>
            <a:pPr algn="r"/>
            <a:r>
              <a:rPr lang="ar-AE" altLang="fr-FR" sz="600" dirty="0">
                <a:latin typeface="Calibri"/>
                <a:cs typeface="Calibri"/>
              </a:rPr>
              <a:t>صُممت وسادات الركبتين هذه لتوفير حماية محدودة للركبة للأشخاص الذين يركعون للعمل على حماية ركبهم على أرضيات مسطحة وناعمة وجافة. لا ينبغي أن تستخدم المادة في وجود الماء. يجب أن يكون مرتديها مدركين أن عمل الركوع ينطوي على خطر الإصابة بأمراض مزمنة في الركبة ويجب أن يثار بشكل متكرر لإبطاء هذه الآثار. يجب ارتداء وسادات الركبة طوال فترة التعرض لمخاطر الركبة المحتملة. عند الإعداد ، يجب أن يتناسب العنصر مع الموقع المقصود دون صعوبة وأن يظل في الموضع طوال مدة الاستخدام. يجب أن يكون الوجه الذي يتم وضع علامة عليه "داخل / داخل / داخل / داخلي" على اتصال بالركبة. العنصر الموجود في الموضع ، يجب أن يشير السهم الموجود في العنصر لأعلى. تحتوي هذه الملابس على جيب على كل ركبة ، وهو مناسب لاستقبال دعامة الركبة (حماية </a:t>
            </a:r>
            <a:r>
              <a:rPr lang="en-GB" altLang="fr-FR" sz="600" dirty="0">
                <a:latin typeface="Calibri"/>
                <a:cs typeface="Calibri"/>
              </a:rPr>
              <a:t>CE) ، </a:t>
            </a:r>
            <a:r>
              <a:rPr lang="ar-AE" altLang="fr-FR" sz="600" dirty="0">
                <a:latin typeface="Calibri"/>
                <a:cs typeface="Calibri"/>
              </a:rPr>
              <a:t>النوع 2 ، بحجم واحد. أبعاد دعامة الركبة تضمن حماية الركبتين أثناء الحركات. ثني لوحة الركبة ، وأدخلها في جيب الركبة واطلق الحواف.</a:t>
            </a:r>
          </a:p>
          <a:p>
            <a:pPr algn="r"/>
            <a:r>
              <a:rPr lang="ar-AE" altLang="fr-FR" sz="600" dirty="0">
                <a:latin typeface="Calibri"/>
                <a:cs typeface="Calibri"/>
              </a:rPr>
              <a:t>تبقى الركبة في مكانها في الثوب في حركات مهنية مفترضة (الركوع والركبتين).</a:t>
            </a:r>
          </a:p>
          <a:p>
            <a:pPr algn="r"/>
            <a:endParaRPr lang="ar-AE" altLang="fr-FR" sz="600" dirty="0">
              <a:latin typeface="Calibri"/>
              <a:cs typeface="Calibri"/>
            </a:endParaRPr>
          </a:p>
          <a:p>
            <a:pPr algn="r"/>
            <a:r>
              <a:rPr lang="ar-AE" altLang="fr-FR" sz="600" dirty="0">
                <a:latin typeface="Calibri"/>
                <a:cs typeface="Calibri"/>
              </a:rPr>
              <a:t>تقييد:</a:t>
            </a:r>
          </a:p>
          <a:p>
            <a:pPr algn="r"/>
            <a:r>
              <a:rPr lang="ar-AE" altLang="fr-FR" sz="600" dirty="0">
                <a:latin typeface="Calibri"/>
                <a:cs typeface="Calibri"/>
              </a:rPr>
              <a:t>لا توفر منصات الركبة هذه حماية غير محدودة للركبة من أجل الركوع ، ولا يمكن أن توفر أي حماية </a:t>
            </a:r>
            <a:r>
              <a:rPr lang="ar-AE" altLang="fr-FR" sz="600" dirty="0" err="1">
                <a:latin typeface="Calibri"/>
                <a:cs typeface="Calibri"/>
              </a:rPr>
              <a:t>حماية</a:t>
            </a:r>
            <a:r>
              <a:rPr lang="ar-AE" altLang="fr-FR" sz="600" dirty="0">
                <a:latin typeface="Calibri"/>
                <a:cs typeface="Calibri"/>
              </a:rPr>
              <a:t> كاملة ضد الإصابة. لا يُقصد منها الحماية من الأجسام الحادة ، وليست مناسبة لظروف العمل الصعبة مثل الركوع على الصخور المكسورة والمناجم والمحاجر. أنها ليست مناسبة للأنشطة الترفيهية أو الرياضية أو التطبيقات الطبية.</a:t>
            </a:r>
          </a:p>
          <a:p>
            <a:pPr algn="r"/>
            <a:r>
              <a:rPr lang="ar-AE" altLang="fr-FR" sz="600" dirty="0">
                <a:latin typeface="Calibri"/>
                <a:cs typeface="Calibri"/>
              </a:rPr>
              <a:t>أي تغيير في الظروف البيئية ، مثل درجة الحرارة ، من شأنه أن يقلل بشكل كبير من أداء الحماية. التلوث ، والعبث بالحماية أو الاستخدام غير السليم سوف يقلل بشكل خطير من أداء الحماية.</a:t>
            </a:r>
          </a:p>
          <a:p>
            <a:pPr algn="r"/>
            <a:endParaRPr lang="ar-AE" altLang="fr-FR" sz="600" dirty="0">
              <a:latin typeface="Calibri"/>
              <a:cs typeface="Calibri"/>
            </a:endParaRPr>
          </a:p>
          <a:p>
            <a:pPr algn="r"/>
            <a:r>
              <a:rPr lang="ar-AE" altLang="fr-FR" sz="600" dirty="0">
                <a:latin typeface="Calibri"/>
                <a:cs typeface="Calibri"/>
              </a:rPr>
              <a:t>بيان</a:t>
            </a:r>
          </a:p>
          <a:p>
            <a:pPr algn="r"/>
            <a:r>
              <a:rPr lang="ar-AE" altLang="fr-FR" sz="600" dirty="0">
                <a:latin typeface="Calibri"/>
                <a:cs typeface="Calibri"/>
              </a:rPr>
              <a:t>تشير علامة </a:t>
            </a:r>
            <a:r>
              <a:rPr lang="en-GB" altLang="fr-FR" sz="600" dirty="0">
                <a:latin typeface="Calibri"/>
                <a:cs typeface="Calibri"/>
              </a:rPr>
              <a:t>CE </a:t>
            </a:r>
            <a:r>
              <a:rPr lang="ar-AE" altLang="fr-FR" sz="600" dirty="0">
                <a:latin typeface="Calibri"/>
                <a:cs typeface="Calibri"/>
              </a:rPr>
              <a:t>الملصقة على هذا القفاز إلى احترام المتطلبات الأساسية للائحة 2016/425. تم إجراء اختبار النوع </a:t>
            </a:r>
            <a:r>
              <a:rPr lang="en-GB" altLang="fr-FR" sz="600" dirty="0">
                <a:latin typeface="Calibri"/>
                <a:cs typeface="Calibri"/>
              </a:rPr>
              <a:t>EC </a:t>
            </a:r>
            <a:r>
              <a:rPr lang="ar-AE" altLang="fr-FR" sz="600" dirty="0">
                <a:latin typeface="Calibri"/>
                <a:cs typeface="Calibri"/>
              </a:rPr>
              <a:t>من قبل الهيئة المبلغ عنها </a:t>
            </a:r>
            <a:r>
              <a:rPr lang="en-GB" sz="600" dirty="0">
                <a:latin typeface="Calibri"/>
                <a:cs typeface="Calibri"/>
              </a:rPr>
              <a:t>IFTH N ° 0072 </a:t>
            </a:r>
            <a:r>
              <a:rPr lang="en-GB" altLang="fr-FR" sz="600" dirty="0">
                <a:latin typeface="Calibri"/>
                <a:cs typeface="Calibri"/>
              </a:rPr>
              <a:t> </a:t>
            </a:r>
            <a:r>
              <a:rPr lang="ar-AE" altLang="fr-FR" sz="600" dirty="0">
                <a:latin typeface="Calibri"/>
                <a:cs typeface="Calibri"/>
              </a:rPr>
              <a:t>إعلان المطابقة ومتوفر على الموقع الإلكتروني: انظر **.</a:t>
            </a:r>
            <a:endParaRPr lang="fr-FR" altLang="en-US" sz="600" dirty="0">
              <a:latin typeface="Calibri" panose="020F0502020204030204" pitchFamily="34" charset="0"/>
            </a:endParaRPr>
          </a:p>
        </p:txBody>
      </p:sp>
      <p:sp>
        <p:nvSpPr>
          <p:cNvPr id="23" name="Text Box 233"/>
          <p:cNvSpPr txBox="1">
            <a:spLocks noChangeArrowheads="1"/>
          </p:cNvSpPr>
          <p:nvPr/>
        </p:nvSpPr>
        <p:spPr bwMode="auto">
          <a:xfrm>
            <a:off x="302349" y="1201104"/>
            <a:ext cx="277405" cy="1651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spcAft>
                <a:spcPts val="1000"/>
              </a:spcAft>
              <a:buFontTx/>
              <a:buNone/>
            </a:pPr>
            <a:r>
              <a:rPr lang="fr-FR" altLang="fr-FR" sz="800" b="1" dirty="0">
                <a:solidFill>
                  <a:srgbClr val="FFFFFF"/>
                </a:solidFill>
              </a:rPr>
              <a:t>AR</a:t>
            </a:r>
            <a:endParaRPr lang="fr-FR" altLang="fr-FR" sz="1800" dirty="0"/>
          </a:p>
        </p:txBody>
      </p:sp>
      <p:graphicFrame>
        <p:nvGraphicFramePr>
          <p:cNvPr id="26" name="Tableau 25"/>
          <p:cNvGraphicFramePr>
            <a:graphicFrameLocks noGrp="1"/>
          </p:cNvGraphicFramePr>
          <p:nvPr>
            <p:extLst>
              <p:ext uri="{D42A27DB-BD31-4B8C-83A1-F6EECF244321}">
                <p14:modId xmlns:p14="http://schemas.microsoft.com/office/powerpoint/2010/main" val="2676405025"/>
              </p:ext>
            </p:extLst>
          </p:nvPr>
        </p:nvGraphicFramePr>
        <p:xfrm>
          <a:off x="1472373" y="7942645"/>
          <a:ext cx="4759220" cy="523410"/>
        </p:xfrm>
        <a:graphic>
          <a:graphicData uri="http://schemas.openxmlformats.org/drawingml/2006/table">
            <a:tbl>
              <a:tblPr firstRow="1" bandRow="1">
                <a:effectLst/>
                <a:tableStyleId>{5C22544A-7EE6-4342-B048-85BDC9FD1C3A}</a:tableStyleId>
              </a:tblPr>
              <a:tblGrid>
                <a:gridCol w="2915474">
                  <a:extLst>
                    <a:ext uri="{9D8B030D-6E8A-4147-A177-3AD203B41FA5}">
                      <a16:colId xmlns:a16="http://schemas.microsoft.com/office/drawing/2014/main" val="20000"/>
                    </a:ext>
                  </a:extLst>
                </a:gridCol>
                <a:gridCol w="1843746">
                  <a:extLst>
                    <a:ext uri="{9D8B030D-6E8A-4147-A177-3AD203B41FA5}">
                      <a16:colId xmlns:a16="http://schemas.microsoft.com/office/drawing/2014/main" val="20001"/>
                    </a:ext>
                  </a:extLst>
                </a:gridCol>
              </a:tblGrid>
              <a:tr h="75784">
                <a:tc>
                  <a:txBody>
                    <a:bodyPr/>
                    <a:lstStyle/>
                    <a:p>
                      <a:pPr algn="ctr"/>
                      <a:r>
                        <a:rPr lang="fr-FR" sz="600" dirty="0">
                          <a:ln>
                            <a:noFill/>
                          </a:ln>
                          <a:solidFill>
                            <a:schemeClr val="tx1"/>
                          </a:solidFill>
                          <a:latin typeface="Calibri"/>
                          <a:cs typeface="Calibri"/>
                        </a:rPr>
                        <a:t>SOCIÉTÉ</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ORGANISME NOTIFIÉ - CERTIFICATION DES PRODUITS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431970">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rue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r>
                        <a:rPr lang="en-US" sz="600" b="0" baseline="0" dirty="0">
                          <a:ln>
                            <a:noFill/>
                          </a:ln>
                          <a:solidFill>
                            <a:schemeClr val="tx1"/>
                          </a:solidFill>
                          <a:latin typeface="Calibri" panose="020F0502020204030204" pitchFamily="34" charset="0"/>
                        </a:rPr>
                        <a:t> </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buFontTx/>
                        <a:buNone/>
                      </a:pPr>
                      <a:endParaRPr lang="en-GB" altLang="fr-FR" sz="600" b="1" kern="1200" dirty="0">
                        <a:ln>
                          <a:noFill/>
                        </a:ln>
                        <a:solidFill>
                          <a:schemeClr val="tx1"/>
                        </a:solidFill>
                        <a:latin typeface="Calibri"/>
                        <a:ea typeface="+mn-ea"/>
                        <a:cs typeface="Calibri"/>
                      </a:endParaRPr>
                    </a:p>
                    <a:p>
                      <a:pPr marL="0" algn="ctr" defTabSz="914400" rtl="0" eaLnBrk="1" latinLnBrk="0" hangingPunct="1">
                        <a:buFontTx/>
                        <a:buNone/>
                      </a:pPr>
                      <a:r>
                        <a:rPr lang="en-GB" altLang="fr-FR" sz="600" b="1" kern="1200" dirty="0">
                          <a:ln>
                            <a:noFill/>
                          </a:ln>
                          <a:solidFill>
                            <a:schemeClr val="tx1"/>
                          </a:solidFill>
                          <a:latin typeface="Calibri"/>
                          <a:ea typeface="+mn-ea"/>
                          <a:cs typeface="Calibri"/>
                        </a:rPr>
                        <a:t>CENTEXBEL n°0493</a:t>
                      </a:r>
                    </a:p>
                    <a:p>
                      <a:pPr algn="ctr" eaLnBrk="1" hangingPunct="1">
                        <a:lnSpc>
                          <a:spcPct val="85000"/>
                        </a:lnSpc>
                        <a:buFontTx/>
                        <a:buNone/>
                      </a:pPr>
                      <a:r>
                        <a:rPr lang="en-US" altLang="fr-FR" sz="600" kern="1200" baseline="0" dirty="0" err="1">
                          <a:ln>
                            <a:noFill/>
                          </a:ln>
                          <a:solidFill>
                            <a:schemeClr val="tx1"/>
                          </a:solidFill>
                          <a:latin typeface="Calibri"/>
                          <a:ea typeface="+mn-ea"/>
                          <a:cs typeface="Calibri"/>
                        </a:rPr>
                        <a:t>Technologiepark</a:t>
                      </a:r>
                      <a:r>
                        <a:rPr lang="en-US" altLang="fr-FR" sz="600" kern="1200" baseline="0" dirty="0">
                          <a:ln>
                            <a:noFill/>
                          </a:ln>
                          <a:solidFill>
                            <a:schemeClr val="tx1"/>
                          </a:solidFill>
                          <a:latin typeface="Calibri"/>
                          <a:ea typeface="+mn-ea"/>
                          <a:cs typeface="Calibri"/>
                        </a:rPr>
                        <a:t> 7, BE9052 GENT, </a:t>
                      </a:r>
                    </a:p>
                    <a:p>
                      <a:pPr algn="ctr" eaLnBrk="1" hangingPunct="1">
                        <a:lnSpc>
                          <a:spcPct val="85000"/>
                        </a:lnSpc>
                        <a:buFontTx/>
                        <a:buNone/>
                      </a:pPr>
                      <a:r>
                        <a:rPr lang="en-US" altLang="fr-FR" sz="600" kern="1200" baseline="0" dirty="0">
                          <a:ln>
                            <a:noFill/>
                          </a:ln>
                          <a:solidFill>
                            <a:schemeClr val="tx1"/>
                          </a:solidFill>
                          <a:latin typeface="Calibri"/>
                          <a:ea typeface="+mn-ea"/>
                          <a:cs typeface="Calibri"/>
                        </a:rPr>
                        <a:t>BELGIUM</a:t>
                      </a:r>
                      <a:endParaRPr lang="fr-FR" sz="600" kern="1200" baseline="0" dirty="0">
                        <a:ln>
                          <a:noFill/>
                        </a:ln>
                        <a:solidFill>
                          <a:schemeClr val="tx1"/>
                        </a:solidFill>
                        <a:latin typeface="Calibri"/>
                        <a:ea typeface="+mn-ea"/>
                        <a:cs typeface="Calibri"/>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a:t>v.20210527</a:t>
            </a:r>
          </a:p>
        </p:txBody>
      </p:sp>
      <p:grpSp>
        <p:nvGrpSpPr>
          <p:cNvPr id="49" name="Group 49"/>
          <p:cNvGrpSpPr>
            <a:grpSpLocks/>
          </p:cNvGrpSpPr>
          <p:nvPr/>
        </p:nvGrpSpPr>
        <p:grpSpPr bwMode="auto">
          <a:xfrm>
            <a:off x="3213100" y="575042"/>
            <a:ext cx="431800" cy="394048"/>
            <a:chOff x="5638" y="2735"/>
            <a:chExt cx="680" cy="654"/>
          </a:xfrm>
        </p:grpSpPr>
        <p:pic>
          <p:nvPicPr>
            <p:cNvPr id="50" name="Picture 20" descr="ce"/>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48"/>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44" name="Image 43">
            <a:extLst>
              <a:ext uri="{FF2B5EF4-FFF2-40B4-BE49-F238E27FC236}">
                <a16:creationId xmlns:a16="http://schemas.microsoft.com/office/drawing/2014/main" id="{2B749634-DD5E-43A2-A3FB-B523C190CA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4721" y="8443999"/>
            <a:ext cx="916851" cy="1376814"/>
          </a:xfrm>
          <a:prstGeom prst="rect">
            <a:avLst/>
          </a:prstGeom>
        </p:spPr>
      </p:pic>
      <p:pic>
        <p:nvPicPr>
          <p:cNvPr id="46" name="Image 22" descr="Une image contenant clipart&#10;&#10;Description générée automatiquement">
            <a:extLst>
              <a:ext uri="{FF2B5EF4-FFF2-40B4-BE49-F238E27FC236}">
                <a16:creationId xmlns:a16="http://schemas.microsoft.com/office/drawing/2014/main" id="{B24C5843-CE65-48C2-83CF-16D1E1A8D954}"/>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3" name="Tableau 32">
            <a:extLst>
              <a:ext uri="{FF2B5EF4-FFF2-40B4-BE49-F238E27FC236}">
                <a16:creationId xmlns:a16="http://schemas.microsoft.com/office/drawing/2014/main" id="{74B46053-0492-4E4F-8308-47CAA2F0DEA5}"/>
              </a:ext>
            </a:extLst>
          </p:cNvPr>
          <p:cNvGraphicFramePr>
            <a:graphicFrameLocks noGrp="1"/>
          </p:cNvGraphicFramePr>
          <p:nvPr>
            <p:extLst>
              <p:ext uri="{D42A27DB-BD31-4B8C-83A1-F6EECF244321}">
                <p14:modId xmlns:p14="http://schemas.microsoft.com/office/powerpoint/2010/main" val="3542453190"/>
              </p:ext>
            </p:extLst>
          </p:nvPr>
        </p:nvGraphicFramePr>
        <p:xfrm>
          <a:off x="1457440" y="8583466"/>
          <a:ext cx="5179151" cy="1170009"/>
        </p:xfrm>
        <a:graphic>
          <a:graphicData uri="http://schemas.openxmlformats.org/drawingml/2006/table">
            <a:tbl>
              <a:tblPr/>
              <a:tblGrid>
                <a:gridCol w="386504">
                  <a:extLst>
                    <a:ext uri="{9D8B030D-6E8A-4147-A177-3AD203B41FA5}">
                      <a16:colId xmlns:a16="http://schemas.microsoft.com/office/drawing/2014/main" val="20000"/>
                    </a:ext>
                  </a:extLst>
                </a:gridCol>
                <a:gridCol w="695707">
                  <a:extLst>
                    <a:ext uri="{9D8B030D-6E8A-4147-A177-3AD203B41FA5}">
                      <a16:colId xmlns:a16="http://schemas.microsoft.com/office/drawing/2014/main" val="20002"/>
                    </a:ext>
                  </a:extLst>
                </a:gridCol>
                <a:gridCol w="695707">
                  <a:extLst>
                    <a:ext uri="{9D8B030D-6E8A-4147-A177-3AD203B41FA5}">
                      <a16:colId xmlns:a16="http://schemas.microsoft.com/office/drawing/2014/main" val="20003"/>
                    </a:ext>
                  </a:extLst>
                </a:gridCol>
                <a:gridCol w="695707">
                  <a:extLst>
                    <a:ext uri="{9D8B030D-6E8A-4147-A177-3AD203B41FA5}">
                      <a16:colId xmlns:a16="http://schemas.microsoft.com/office/drawing/2014/main" val="20004"/>
                    </a:ext>
                  </a:extLst>
                </a:gridCol>
                <a:gridCol w="695707">
                  <a:extLst>
                    <a:ext uri="{9D8B030D-6E8A-4147-A177-3AD203B41FA5}">
                      <a16:colId xmlns:a16="http://schemas.microsoft.com/office/drawing/2014/main" val="20005"/>
                    </a:ext>
                  </a:extLst>
                </a:gridCol>
                <a:gridCol w="695707">
                  <a:extLst>
                    <a:ext uri="{9D8B030D-6E8A-4147-A177-3AD203B41FA5}">
                      <a16:colId xmlns:a16="http://schemas.microsoft.com/office/drawing/2014/main" val="20006"/>
                    </a:ext>
                  </a:extLst>
                </a:gridCol>
                <a:gridCol w="676014">
                  <a:extLst>
                    <a:ext uri="{9D8B030D-6E8A-4147-A177-3AD203B41FA5}">
                      <a16:colId xmlns:a16="http://schemas.microsoft.com/office/drawing/2014/main" val="4107214334"/>
                    </a:ext>
                  </a:extLst>
                </a:gridCol>
                <a:gridCol w="638098">
                  <a:extLst>
                    <a:ext uri="{9D8B030D-6E8A-4147-A177-3AD203B41FA5}">
                      <a16:colId xmlns:a16="http://schemas.microsoft.com/office/drawing/2014/main" val="2933418286"/>
                    </a:ext>
                  </a:extLst>
                </a:gridCol>
              </a:tblGrid>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4XL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5HBA17000S</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81071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5HBA13000S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5912774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9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C</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graphicFrame>
        <p:nvGraphicFramePr>
          <p:cNvPr id="34" name="Group 318">
            <a:extLst>
              <a:ext uri="{FF2B5EF4-FFF2-40B4-BE49-F238E27FC236}">
                <a16:creationId xmlns:a16="http://schemas.microsoft.com/office/drawing/2014/main" id="{88AD4B8D-7A6C-466C-A9EC-8599E64128EE}"/>
              </a:ext>
            </a:extLst>
          </p:cNvPr>
          <p:cNvGraphicFramePr>
            <a:graphicFrameLocks noGrp="1"/>
          </p:cNvGraphicFramePr>
          <p:nvPr>
            <p:extLst>
              <p:ext uri="{D42A27DB-BD31-4B8C-83A1-F6EECF244321}">
                <p14:modId xmlns:p14="http://schemas.microsoft.com/office/powerpoint/2010/main" val="1129462480"/>
              </p:ext>
            </p:extLst>
          </p:nvPr>
        </p:nvGraphicFramePr>
        <p:xfrm>
          <a:off x="2085517" y="2791884"/>
          <a:ext cx="1446813" cy="876299"/>
        </p:xfrm>
        <a:graphic>
          <a:graphicData uri="http://schemas.openxmlformats.org/drawingml/2006/table">
            <a:tbl>
              <a:tblPr/>
              <a:tblGrid>
                <a:gridCol w="208280">
                  <a:extLst>
                    <a:ext uri="{9D8B030D-6E8A-4147-A177-3AD203B41FA5}">
                      <a16:colId xmlns:a16="http://schemas.microsoft.com/office/drawing/2014/main" val="20000"/>
                    </a:ext>
                  </a:extLst>
                </a:gridCol>
                <a:gridCol w="438385">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419148">
                  <a:extLst>
                    <a:ext uri="{9D8B030D-6E8A-4147-A177-3AD203B41FA5}">
                      <a16:colId xmlns:a16="http://schemas.microsoft.com/office/drawing/2014/main" val="20003"/>
                    </a:ext>
                  </a:extLst>
                </a:gridCol>
              </a:tblGrid>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Arial" charset="0"/>
                      </a:endParaRP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3</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2</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Classe 1</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9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0.80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0.50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0.14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B</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0.13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344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5" name="Rectangle 345">
            <a:extLst>
              <a:ext uri="{FF2B5EF4-FFF2-40B4-BE49-F238E27FC236}">
                <a16:creationId xmlns:a16="http://schemas.microsoft.com/office/drawing/2014/main" id="{CD1D4195-0911-440F-B812-D0ED2DB8CDF3}"/>
              </a:ext>
            </a:extLst>
          </p:cNvPr>
          <p:cNvSpPr>
            <a:spLocks noChangeArrowheads="1"/>
          </p:cNvSpPr>
          <p:nvPr/>
        </p:nvSpPr>
        <p:spPr bwMode="auto">
          <a:xfrm>
            <a:off x="3582262" y="2775202"/>
            <a:ext cx="3047139" cy="1662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A : matière de base ; </a:t>
            </a:r>
            <a:r>
              <a:rPr lang="fr-FR" altLang="fr-FR" sz="600" dirty="0" err="1">
                <a:latin typeface="Calibri" panose="020F0502020204030204" pitchFamily="34" charset="0"/>
                <a:cs typeface="Calibri" panose="020F0502020204030204" pitchFamily="34" charset="0"/>
              </a:rPr>
              <a:t>Obermaterial</a:t>
            </a:r>
            <a:r>
              <a:rPr lang="fr-FR" altLang="fr-FR" sz="600" dirty="0">
                <a:latin typeface="Calibri" panose="020F0502020204030204" pitchFamily="34" charset="0"/>
                <a:cs typeface="Calibri" panose="020F0502020204030204" pitchFamily="34" charset="0"/>
              </a:rPr>
              <a:t> ; Background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háttéranyag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de base ; </a:t>
            </a:r>
            <a:r>
              <a:rPr lang="pt-PT" altLang="fr-FR" sz="600" dirty="0">
                <a:latin typeface="Calibri" panose="020F0502020204030204" pitchFamily="34" charset="0"/>
                <a:cs typeface="Calibri" panose="020F0502020204030204" pitchFamily="34" charset="0"/>
              </a:rPr>
              <a:t>material base ; </a:t>
            </a:r>
            <a:r>
              <a:rPr lang="sv-SE" altLang="fr-FR" sz="600" dirty="0">
                <a:latin typeface="Calibri" panose="020F0502020204030204" pitchFamily="34" charset="0"/>
                <a:cs typeface="Calibri" panose="020F0502020204030204" pitchFamily="34" charset="0"/>
              </a:rPr>
              <a:t>Råmaterial ; </a:t>
            </a:r>
            <a:r>
              <a:rPr lang="nl-NL" altLang="fr-FR" sz="600" dirty="0">
                <a:latin typeface="Calibri" panose="020F0502020204030204" pitchFamily="34" charset="0"/>
                <a:cs typeface="Calibri" panose="020F0502020204030204" pitchFamily="34" charset="0"/>
              </a:rPr>
              <a:t>basismateriaal ; </a:t>
            </a:r>
            <a:r>
              <a:rPr lang="fr-FR" altLang="fr-FR" sz="600" dirty="0" err="1">
                <a:latin typeface="Calibri" panose="020F0502020204030204" pitchFamily="34" charset="0"/>
                <a:cs typeface="Calibri" panose="020F0502020204030204" pitchFamily="34" charset="0"/>
              </a:rPr>
              <a:t>Perusmateriaali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bæremateriale. </a:t>
            </a:r>
            <a:r>
              <a:rPr lang="pl-PL" altLang="fr-FR" sz="600" dirty="0">
                <a:latin typeface="Calibri" panose="020F0502020204030204" pitchFamily="34" charset="0"/>
                <a:cs typeface="Calibri" panose="020F0502020204030204" pitchFamily="34" charset="0"/>
              </a:rPr>
              <a:t>materiał podstawowy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Alusmaterjal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основна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светлоотразителна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de bază</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základní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osnovna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základný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βασικό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مادة أساسي</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базовый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pt-PT"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B : matière rétroréfléchissante ; </a:t>
            </a:r>
            <a:r>
              <a:rPr lang="fr-FR" altLang="fr-FR" sz="600" dirty="0" err="1">
                <a:latin typeface="Calibri" panose="020F0502020204030204" pitchFamily="34" charset="0"/>
                <a:cs typeface="Calibri" panose="020F0502020204030204" pitchFamily="34" charset="0"/>
              </a:rPr>
              <a:t>Reflexmaterial</a:t>
            </a:r>
            <a:r>
              <a:rPr lang="fr-FR" altLang="fr-FR" sz="600" dirty="0">
                <a:latin typeface="Calibri" panose="020F0502020204030204" pitchFamily="34" charset="0"/>
                <a:cs typeface="Calibri" panose="020F0502020204030204" pitchFamily="34" charset="0"/>
              </a:rPr>
              <a:t> ; Retro </a:t>
            </a:r>
            <a:r>
              <a:rPr lang="fr-FR" altLang="fr-FR" sz="600" dirty="0" err="1">
                <a:latin typeface="Calibri" panose="020F0502020204030204" pitchFamily="34" charset="0"/>
                <a:cs typeface="Calibri" panose="020F0502020204030204" pitchFamily="34" charset="0"/>
              </a:rPr>
              <a:t>reflective</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fényvisszaverő</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retro reflectante ; </a:t>
            </a:r>
            <a:r>
              <a:rPr lang="pt-PT" altLang="fr-FR" sz="600" dirty="0">
                <a:latin typeface="Calibri" panose="020F0502020204030204" pitchFamily="34" charset="0"/>
                <a:cs typeface="Calibri" panose="020F0502020204030204" pitchFamily="34" charset="0"/>
              </a:rPr>
              <a:t>material retro-reflector</a:t>
            </a:r>
            <a:r>
              <a:rPr lang="fr-FR" altLang="fr-FR" sz="600" dirty="0">
                <a:latin typeface="Calibri" panose="020F0502020204030204" pitchFamily="34" charset="0"/>
                <a:cs typeface="Calibri" panose="020F0502020204030204" pitchFamily="34" charset="0"/>
              </a:rPr>
              <a:t> ; </a:t>
            </a:r>
            <a:r>
              <a:rPr lang="sv-SE" altLang="fr-FR" sz="600" dirty="0">
                <a:latin typeface="Calibri" panose="020F0502020204030204" pitchFamily="34" charset="0"/>
                <a:cs typeface="Calibri" panose="020F0502020204030204" pitchFamily="34" charset="0"/>
              </a:rPr>
              <a:t>retro-reflektivt material ; </a:t>
            </a:r>
            <a:r>
              <a:rPr lang="nl-NL" altLang="fr-FR" sz="600" dirty="0">
                <a:latin typeface="Calibri" panose="020F0502020204030204" pitchFamily="34" charset="0"/>
                <a:cs typeface="Calibri" panose="020F0502020204030204" pitchFamily="34" charset="0"/>
              </a:rPr>
              <a:t>reflecterend materiaal; </a:t>
            </a:r>
            <a:r>
              <a:rPr lang="fr-FR" altLang="fr-FR" sz="600" dirty="0" err="1">
                <a:latin typeface="Calibri" panose="020F0502020204030204" pitchFamily="34" charset="0"/>
                <a:cs typeface="Calibri" panose="020F0502020204030204" pitchFamily="34" charset="0"/>
              </a:rPr>
              <a:t>Heijastava</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retroreflekterende materiale. </a:t>
            </a:r>
            <a:r>
              <a:rPr lang="pl-PL" altLang="fr-FR" sz="600" dirty="0">
                <a:latin typeface="Calibri" panose="020F0502020204030204" pitchFamily="34" charset="0"/>
                <a:cs typeface="Calibri" panose="020F0502020204030204" pitchFamily="34" charset="0"/>
              </a:rPr>
              <a:t>materiał odblaskowy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Helkurmaterjal</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retro-reflectorizant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materiál se zpětným odrazem</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retroodsevna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materiál so spätným odrazom</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αντανακλώμενο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العاكسة للخلف</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светоотражающий материал</a:t>
            </a:r>
            <a:r>
              <a:rPr lang="fr-FR" altLang="fr-FR" sz="600" dirty="0">
                <a:latin typeface="Calibri" panose="020F0502020204030204" pitchFamily="34" charset="0"/>
                <a:cs typeface="Calibri" panose="020F0502020204030204" pitchFamily="34" charset="0"/>
              </a:rPr>
              <a:t>      	   </a:t>
            </a: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C : matière combinée ; </a:t>
            </a:r>
            <a:r>
              <a:rPr lang="de-DE" altLang="fr-FR" sz="600" dirty="0">
                <a:latin typeface="Calibri" panose="020F0502020204030204" pitchFamily="34" charset="0"/>
                <a:cs typeface="Calibri" panose="020F0502020204030204" pitchFamily="34" charset="0"/>
              </a:rPr>
              <a:t>Material mit 2 Stoffschichten</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Combined</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kombinált</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tulajdonságú</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conjunta ; </a:t>
            </a:r>
            <a:r>
              <a:rPr lang="pt-PT" altLang="fr-FR" sz="600" dirty="0">
                <a:latin typeface="Calibri" panose="020F0502020204030204" pitchFamily="34" charset="0"/>
                <a:cs typeface="Calibri" panose="020F0502020204030204" pitchFamily="34" charset="0"/>
              </a:rPr>
              <a:t>material combinado ; </a:t>
            </a:r>
            <a:r>
              <a:rPr lang="sv-SE" altLang="fr-FR" sz="600" dirty="0">
                <a:latin typeface="Calibri" panose="020F0502020204030204" pitchFamily="34" charset="0"/>
                <a:cs typeface="Calibri" panose="020F0502020204030204" pitchFamily="34" charset="0"/>
              </a:rPr>
              <a:t>kombinerat material ; </a:t>
            </a:r>
            <a:r>
              <a:rPr lang="nl-NL" altLang="fr-FR" sz="600" dirty="0">
                <a:latin typeface="Calibri" panose="020F0502020204030204" pitchFamily="34" charset="0"/>
                <a:cs typeface="Calibri" panose="020F0502020204030204" pitchFamily="34" charset="0"/>
              </a:rPr>
              <a:t>gecombineerd materiaal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Yhdistetty</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  </a:t>
            </a:r>
            <a:r>
              <a:rPr lang="da-DK" altLang="fr-FR" sz="600" dirty="0">
                <a:latin typeface="Calibri" panose="020F0502020204030204" pitchFamily="34" charset="0"/>
                <a:cs typeface="Calibri" panose="020F0502020204030204" pitchFamily="34" charset="0"/>
              </a:rPr>
              <a:t>materiale med kombineret advarselsfunktion. </a:t>
            </a:r>
            <a:r>
              <a:rPr lang="pl-PL" altLang="fr-FR" sz="600" dirty="0">
                <a:latin typeface="Calibri" panose="020F0502020204030204" pitchFamily="34" charset="0"/>
                <a:cs typeface="Calibri" panose="020F0502020204030204" pitchFamily="34" charset="0"/>
              </a:rPr>
              <a:t>materiał kombinowany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kombineeritud 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комбинирана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M</a:t>
            </a:r>
            <a:r>
              <a:rPr lang="ro-RO" altLang="fr-FR" sz="600" dirty="0">
                <a:latin typeface="Calibri" panose="020F0502020204030204" pitchFamily="34" charset="0"/>
                <a:cs typeface="Calibri" panose="020F0502020204030204" pitchFamily="34" charset="0"/>
              </a:rPr>
              <a:t>aterial combinat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kombinirana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συνδυασμένο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المركبة</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комбинированный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 </a:t>
            </a:r>
            <a:r>
              <a:rPr lang="fr-FR" altLang="fr-FR" sz="600" dirty="0">
                <a:solidFill>
                  <a:srgbClr val="000000"/>
                </a:solidFill>
              </a:rPr>
              <a:t>	</a:t>
            </a:r>
            <a:r>
              <a:rPr lang="fr-FR" altLang="fr-FR" sz="600" dirty="0"/>
              <a:t>       </a:t>
            </a:r>
          </a:p>
        </p:txBody>
      </p:sp>
      <p:grpSp>
        <p:nvGrpSpPr>
          <p:cNvPr id="36" name="Groupe 35">
            <a:extLst>
              <a:ext uri="{FF2B5EF4-FFF2-40B4-BE49-F238E27FC236}">
                <a16:creationId xmlns:a16="http://schemas.microsoft.com/office/drawing/2014/main" id="{71A4C9A1-566E-4411-B670-4EBF25C0A525}"/>
              </a:ext>
            </a:extLst>
          </p:cNvPr>
          <p:cNvGrpSpPr/>
          <p:nvPr/>
        </p:nvGrpSpPr>
        <p:grpSpPr>
          <a:xfrm>
            <a:off x="490307" y="2706186"/>
            <a:ext cx="1549393" cy="923771"/>
            <a:chOff x="561000" y="2871361"/>
            <a:chExt cx="1549393" cy="923771"/>
          </a:xfrm>
        </p:grpSpPr>
        <p:pic>
          <p:nvPicPr>
            <p:cNvPr id="37" name="Image 36">
              <a:extLst>
                <a:ext uri="{FF2B5EF4-FFF2-40B4-BE49-F238E27FC236}">
                  <a16:creationId xmlns:a16="http://schemas.microsoft.com/office/drawing/2014/main" id="{3EDF4588-16B2-4B55-A041-5B9A5E131A92}"/>
                </a:ext>
              </a:extLst>
            </p:cNvPr>
            <p:cNvPicPr>
              <a:picLocks noChangeAspect="1"/>
            </p:cNvPicPr>
            <p:nvPr/>
          </p:nvPicPr>
          <p:blipFill>
            <a:blip r:embed="rId6"/>
            <a:stretch>
              <a:fillRect/>
            </a:stretch>
          </p:blipFill>
          <p:spPr>
            <a:xfrm>
              <a:off x="561000" y="2871361"/>
              <a:ext cx="1549393" cy="923771"/>
            </a:xfrm>
            <a:prstGeom prst="rect">
              <a:avLst/>
            </a:prstGeom>
          </p:spPr>
        </p:pic>
        <p:sp>
          <p:nvSpPr>
            <p:cNvPr id="39" name="ZoneTexte 38">
              <a:extLst>
                <a:ext uri="{FF2B5EF4-FFF2-40B4-BE49-F238E27FC236}">
                  <a16:creationId xmlns:a16="http://schemas.microsoft.com/office/drawing/2014/main" id="{17AFA9E1-DA26-4625-B95B-8FD91BBEA5DC}"/>
                </a:ext>
              </a:extLst>
            </p:cNvPr>
            <p:cNvSpPr txBox="1"/>
            <p:nvPr/>
          </p:nvSpPr>
          <p:spPr>
            <a:xfrm>
              <a:off x="1066800" y="3349082"/>
              <a:ext cx="152400" cy="215444"/>
            </a:xfrm>
            <a:prstGeom prst="rect">
              <a:avLst/>
            </a:prstGeom>
            <a:solidFill>
              <a:schemeClr val="bg1"/>
            </a:solidFill>
          </p:spPr>
          <p:txBody>
            <a:bodyPr wrap="square" rtlCol="0">
              <a:spAutoFit/>
            </a:bodyPr>
            <a:lstStyle/>
            <a:p>
              <a:r>
                <a:rPr lang="fr-FR" sz="800" b="1" dirty="0"/>
                <a:t>1</a:t>
              </a:r>
            </a:p>
          </p:txBody>
        </p:sp>
        <p:sp>
          <p:nvSpPr>
            <p:cNvPr id="40" name="ZoneTexte 39">
              <a:extLst>
                <a:ext uri="{FF2B5EF4-FFF2-40B4-BE49-F238E27FC236}">
                  <a16:creationId xmlns:a16="http://schemas.microsoft.com/office/drawing/2014/main" id="{1D481D4C-8612-4A9F-8204-F2004832048A}"/>
                </a:ext>
              </a:extLst>
            </p:cNvPr>
            <p:cNvSpPr txBox="1"/>
            <p:nvPr/>
          </p:nvSpPr>
          <p:spPr>
            <a:xfrm>
              <a:off x="1892705" y="3349082"/>
              <a:ext cx="152400" cy="215444"/>
            </a:xfrm>
            <a:prstGeom prst="rect">
              <a:avLst/>
            </a:prstGeom>
            <a:solidFill>
              <a:schemeClr val="bg1"/>
            </a:solidFill>
          </p:spPr>
          <p:txBody>
            <a:bodyPr wrap="square" rtlCol="0">
              <a:spAutoFit/>
            </a:bodyPr>
            <a:lstStyle/>
            <a:p>
              <a:r>
                <a:rPr lang="fr-FR" sz="800" b="1" dirty="0"/>
                <a:t>2</a:t>
              </a:r>
            </a:p>
          </p:txBody>
        </p:sp>
      </p:grpSp>
      <p:grpSp>
        <p:nvGrpSpPr>
          <p:cNvPr id="41" name="Groupe 40">
            <a:extLst>
              <a:ext uri="{FF2B5EF4-FFF2-40B4-BE49-F238E27FC236}">
                <a16:creationId xmlns:a16="http://schemas.microsoft.com/office/drawing/2014/main" id="{66ED3B55-4BE7-468C-8D1D-8D2037B52126}"/>
              </a:ext>
            </a:extLst>
          </p:cNvPr>
          <p:cNvGrpSpPr/>
          <p:nvPr/>
        </p:nvGrpSpPr>
        <p:grpSpPr>
          <a:xfrm>
            <a:off x="2343776" y="4663598"/>
            <a:ext cx="1188554" cy="198906"/>
            <a:chOff x="5065713" y="8589963"/>
            <a:chExt cx="1546225" cy="258762"/>
          </a:xfrm>
        </p:grpSpPr>
        <p:pic>
          <p:nvPicPr>
            <p:cNvPr id="42" name="Image 60">
              <a:extLst>
                <a:ext uri="{FF2B5EF4-FFF2-40B4-BE49-F238E27FC236}">
                  <a16:creationId xmlns:a16="http://schemas.microsoft.com/office/drawing/2014/main" id="{3A5E64A3-049F-4C10-AFFC-1561B7782B9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Image 72">
              <a:extLst>
                <a:ext uri="{FF2B5EF4-FFF2-40B4-BE49-F238E27FC236}">
                  <a16:creationId xmlns:a16="http://schemas.microsoft.com/office/drawing/2014/main" id="{61D5EA31-31DF-41DF-A691-7DF13C3C001B}"/>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 name="Image 73">
              <a:extLst>
                <a:ext uri="{FF2B5EF4-FFF2-40B4-BE49-F238E27FC236}">
                  <a16:creationId xmlns:a16="http://schemas.microsoft.com/office/drawing/2014/main" id="{8EE0390D-EA7E-486B-BB05-DA51B02BA075}"/>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 name="Image 74">
              <a:extLst>
                <a:ext uri="{FF2B5EF4-FFF2-40B4-BE49-F238E27FC236}">
                  <a16:creationId xmlns:a16="http://schemas.microsoft.com/office/drawing/2014/main" id="{C0227867-0486-4120-A142-F4ED43A06255}"/>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 name="Image 2">
              <a:extLst>
                <a:ext uri="{FF2B5EF4-FFF2-40B4-BE49-F238E27FC236}">
                  <a16:creationId xmlns:a16="http://schemas.microsoft.com/office/drawing/2014/main" id="{37028A02-3C96-4616-BEA2-B6DB09E573E8}"/>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9" name="Groupe 68">
            <a:extLst>
              <a:ext uri="{FF2B5EF4-FFF2-40B4-BE49-F238E27FC236}">
                <a16:creationId xmlns:a16="http://schemas.microsoft.com/office/drawing/2014/main" id="{622CE6C1-7E3C-466A-8690-ECF935B9D02E}"/>
              </a:ext>
            </a:extLst>
          </p:cNvPr>
          <p:cNvGrpSpPr/>
          <p:nvPr/>
        </p:nvGrpSpPr>
        <p:grpSpPr>
          <a:xfrm>
            <a:off x="3532330" y="4682150"/>
            <a:ext cx="640388" cy="184666"/>
            <a:chOff x="1515339" y="2673719"/>
            <a:chExt cx="537471" cy="154988"/>
          </a:xfrm>
        </p:grpSpPr>
        <p:sp>
          <p:nvSpPr>
            <p:cNvPr id="70" name="Text Box 21">
              <a:extLst>
                <a:ext uri="{FF2B5EF4-FFF2-40B4-BE49-F238E27FC236}">
                  <a16:creationId xmlns:a16="http://schemas.microsoft.com/office/drawing/2014/main" id="{91E72BB1-6C00-4321-99A8-DE0EED5E1D20}"/>
                </a:ext>
              </a:extLst>
            </p:cNvPr>
            <p:cNvSpPr txBox="1">
              <a:spLocks noChangeArrowheads="1"/>
            </p:cNvSpPr>
            <p:nvPr/>
          </p:nvSpPr>
          <p:spPr bwMode="auto">
            <a:xfrm>
              <a:off x="1515339" y="2673719"/>
              <a:ext cx="537471" cy="15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11163">
                <a:spcBef>
                  <a:spcPct val="20000"/>
                </a:spcBef>
                <a:buChar char="•"/>
                <a:defRPr sz="1400">
                  <a:solidFill>
                    <a:schemeClr val="tx1"/>
                  </a:solidFill>
                  <a:latin typeface="Arial" panose="020B0604020202020204" pitchFamily="34" charset="0"/>
                </a:defRPr>
              </a:lvl1pPr>
              <a:lvl2pPr marL="742950" indent="-285750" defTabSz="411163">
                <a:spcBef>
                  <a:spcPct val="20000"/>
                </a:spcBef>
                <a:buChar char="–"/>
                <a:defRPr sz="1300">
                  <a:solidFill>
                    <a:schemeClr val="tx1"/>
                  </a:solidFill>
                  <a:latin typeface="Arial" panose="020B0604020202020204" pitchFamily="34" charset="0"/>
                </a:defRPr>
              </a:lvl2pPr>
              <a:lvl3pPr marL="1143000" indent="-228600" defTabSz="411163">
                <a:spcBef>
                  <a:spcPct val="20000"/>
                </a:spcBef>
                <a:buChar char="•"/>
                <a:defRPr sz="1100">
                  <a:solidFill>
                    <a:schemeClr val="tx1"/>
                  </a:solidFill>
                  <a:latin typeface="Arial" panose="020B0604020202020204" pitchFamily="34" charset="0"/>
                </a:defRPr>
              </a:lvl3pPr>
              <a:lvl4pPr marL="1600200" indent="-228600" defTabSz="411163">
                <a:spcBef>
                  <a:spcPct val="20000"/>
                </a:spcBef>
                <a:buChar char="–"/>
                <a:defRPr sz="900">
                  <a:solidFill>
                    <a:schemeClr val="tx1"/>
                  </a:solidFill>
                  <a:latin typeface="Arial" panose="020B0604020202020204" pitchFamily="34" charset="0"/>
                </a:defRPr>
              </a:lvl4pPr>
              <a:lvl5pPr marL="2057400" indent="-228600" defTabSz="411163">
                <a:spcBef>
                  <a:spcPct val="20000"/>
                </a:spcBef>
                <a:buChar char="»"/>
                <a:defRPr sz="9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900">
                  <a:solidFill>
                    <a:schemeClr val="tx1"/>
                  </a:solidFill>
                  <a:latin typeface="Arial" panose="020B0604020202020204" pitchFamily="34" charset="0"/>
                </a:defRPr>
              </a:lvl9pPr>
            </a:lstStyle>
            <a:p>
              <a:pPr algn="ctr" eaLnBrk="1" hangingPunct="1">
                <a:spcBef>
                  <a:spcPct val="50000"/>
                </a:spcBef>
                <a:buFontTx/>
                <a:buNone/>
              </a:pPr>
              <a:r>
                <a:rPr lang="fr-FR" altLang="fr-FR" sz="600" dirty="0"/>
                <a:t>Max. </a:t>
              </a:r>
              <a:r>
                <a:rPr lang="fr-FR" altLang="fr-FR" sz="600"/>
                <a:t>25 </a:t>
              </a:r>
              <a:r>
                <a:rPr lang="fr-FR" altLang="fr-FR" sz="600" dirty="0"/>
                <a:t>X</a:t>
              </a:r>
            </a:p>
          </p:txBody>
        </p:sp>
        <p:sp>
          <p:nvSpPr>
            <p:cNvPr id="71" name="Rectangle 135">
              <a:extLst>
                <a:ext uri="{FF2B5EF4-FFF2-40B4-BE49-F238E27FC236}">
                  <a16:creationId xmlns:a16="http://schemas.microsoft.com/office/drawing/2014/main" id="{FA6E5B01-3605-4A25-9187-CC879A4FB73B}"/>
                </a:ext>
              </a:extLst>
            </p:cNvPr>
            <p:cNvSpPr>
              <a:spLocks noChangeArrowheads="1"/>
            </p:cNvSpPr>
            <p:nvPr/>
          </p:nvSpPr>
          <p:spPr bwMode="auto">
            <a:xfrm>
              <a:off x="1603453" y="2689148"/>
              <a:ext cx="375158" cy="12790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300">
                  <a:solidFill>
                    <a:schemeClr val="tx1"/>
                  </a:solidFill>
                  <a:latin typeface="Arial" panose="020B0604020202020204" pitchFamily="34" charset="0"/>
                </a:defRPr>
              </a:lvl2pPr>
              <a:lvl3pPr marL="1143000" indent="-228600">
                <a:spcBef>
                  <a:spcPct val="20000"/>
                </a:spcBef>
                <a:buChar char="•"/>
                <a:defRPr sz="1100">
                  <a:solidFill>
                    <a:schemeClr val="tx1"/>
                  </a:solidFill>
                  <a:latin typeface="Arial" panose="020B0604020202020204" pitchFamily="34" charset="0"/>
                </a:defRPr>
              </a:lvl3pPr>
              <a:lvl4pPr marL="1600200" indent="-228600">
                <a:spcBef>
                  <a:spcPct val="20000"/>
                </a:spcBef>
                <a:buChar char="–"/>
                <a:defRPr sz="900">
                  <a:solidFill>
                    <a:schemeClr val="tx1"/>
                  </a:solidFill>
                  <a:latin typeface="Arial" panose="020B0604020202020204" pitchFamily="34" charset="0"/>
                </a:defRPr>
              </a:lvl4pPr>
              <a:lvl5pPr marL="2057400" indent="-228600">
                <a:spcBef>
                  <a:spcPct val="20000"/>
                </a:spcBef>
                <a:buChar char="»"/>
                <a:defRPr sz="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defRPr>
              </a:lvl9pPr>
            </a:lstStyle>
            <a:p>
              <a:pPr eaLnBrk="1" hangingPunct="1">
                <a:spcBef>
                  <a:spcPct val="0"/>
                </a:spcBef>
                <a:buFontTx/>
                <a:buNone/>
              </a:pPr>
              <a:endParaRPr lang="zh-CN" altLang="en-US" sz="800">
                <a:ea typeface="宋体" panose="02010600030101010101" pitchFamily="2" charset="-122"/>
              </a:endParaRPr>
            </a:p>
          </p:txBody>
        </p:sp>
      </p:grpSp>
      <p:sp>
        <p:nvSpPr>
          <p:cNvPr id="3" name="Rectangle 2">
            <a:extLst>
              <a:ext uri="{FF2B5EF4-FFF2-40B4-BE49-F238E27FC236}">
                <a16:creationId xmlns:a16="http://schemas.microsoft.com/office/drawing/2014/main" id="{F6F86645-D6C9-4747-AE68-77E91EE8133F}"/>
              </a:ext>
            </a:extLst>
          </p:cNvPr>
          <p:cNvSpPr>
            <a:spLocks noChangeArrowheads="1"/>
          </p:cNvSpPr>
          <p:nvPr/>
        </p:nvSpPr>
        <p:spPr bwMode="auto">
          <a:xfrm>
            <a:off x="6857935" y="109330"/>
            <a:ext cx="65" cy="23853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31" name="Picture 37">
            <a:extLst>
              <a:ext uri="{FF2B5EF4-FFF2-40B4-BE49-F238E27FC236}">
                <a16:creationId xmlns:a16="http://schemas.microsoft.com/office/drawing/2014/main" id="{4EBADEFB-AFF9-42D0-B596-1FF3591663E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98141" y="3642568"/>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 name="Picture 37">
            <a:extLst>
              <a:ext uri="{FF2B5EF4-FFF2-40B4-BE49-F238E27FC236}">
                <a16:creationId xmlns:a16="http://schemas.microsoft.com/office/drawing/2014/main" id="{DB9DF5E0-4C8B-4BD9-B79E-605CA76580E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464759" y="3642568"/>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46569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29360" y="548590"/>
            <a:ext cx="3052914" cy="477054"/>
          </a:xfrm>
          <a:prstGeom prst="rect">
            <a:avLst/>
          </a:prstGeom>
          <a:noFill/>
        </p:spPr>
        <p:txBody>
          <a:bodyPr wrap="square" rtlCol="0">
            <a:spAutoFit/>
          </a:bodyPr>
          <a:lstStyle/>
          <a:p>
            <a:r>
              <a:rPr lang="fr-FR" sz="500" b="1" u="sng" dirty="0"/>
              <a:t>User information </a:t>
            </a:r>
            <a:r>
              <a:rPr lang="fr-FR" sz="500" b="1" u="sng" dirty="0" err="1"/>
              <a:t>sheet</a:t>
            </a:r>
            <a:endParaRPr lang="fr-FR" sz="500" b="1" u="sng" dirty="0"/>
          </a:p>
          <a:p>
            <a:r>
              <a:rPr lang="en-US" sz="500" b="1" dirty="0">
                <a:latin typeface="Calibri" charset="0"/>
                <a:ea typeface="Calibri" charset="0"/>
                <a:cs typeface="Calibri" charset="0"/>
              </a:rPr>
              <a:t>These Information must be given &amp; read by the end user</a:t>
            </a:r>
            <a:endParaRPr lang="fr-FR" sz="500" b="1" dirty="0"/>
          </a:p>
          <a:p>
            <a:r>
              <a:rPr lang="fr-FR" sz="500" dirty="0" err="1"/>
              <a:t>Trousers</a:t>
            </a:r>
            <a:r>
              <a:rPr lang="fr-FR" sz="500" dirty="0"/>
              <a:t> HIBANA </a:t>
            </a:r>
            <a:r>
              <a:rPr lang="fr-FR" sz="500" dirty="0" err="1"/>
              <a:t>Ref</a:t>
            </a:r>
            <a:r>
              <a:rPr lang="fr-FR" sz="500" dirty="0"/>
              <a:t>. 5HBA160 (Yellow HV); </a:t>
            </a:r>
            <a:r>
              <a:rPr lang="fr-FR" sz="500" dirty="0" err="1"/>
              <a:t>Ref</a:t>
            </a:r>
            <a:r>
              <a:rPr lang="fr-FR" sz="500" dirty="0"/>
              <a:t>. 5HBA170 (Orange HV); </a:t>
            </a:r>
            <a:r>
              <a:rPr lang="fr-FR" sz="500" dirty="0" err="1"/>
              <a:t>Ref</a:t>
            </a:r>
            <a:r>
              <a:rPr lang="fr-FR" sz="500" dirty="0"/>
              <a:t>. 5HBA130 (Red HV) </a:t>
            </a:r>
          </a:p>
          <a:p>
            <a:r>
              <a:rPr lang="fr-FR" sz="500" b="1" dirty="0"/>
              <a:t>60% Cotton </a:t>
            </a:r>
            <a:r>
              <a:rPr lang="en-GB" sz="500" b="1" dirty="0"/>
              <a:t>+ </a:t>
            </a:r>
            <a:r>
              <a:rPr lang="fr-FR" sz="500" b="1" dirty="0"/>
              <a:t>40% Polyester, 270g/m²</a:t>
            </a:r>
          </a:p>
          <a:p>
            <a:r>
              <a:rPr lang="fr-FR" sz="500" b="1" dirty="0" err="1"/>
              <a:t>Reinforcement</a:t>
            </a:r>
            <a:r>
              <a:rPr lang="fr-FR" sz="500" b="1" dirty="0"/>
              <a:t> : 300D Oxford</a:t>
            </a:r>
          </a:p>
        </p:txBody>
      </p:sp>
      <p:sp>
        <p:nvSpPr>
          <p:cNvPr id="22" name="Rectangle 21"/>
          <p:cNvSpPr/>
          <p:nvPr/>
        </p:nvSpPr>
        <p:spPr>
          <a:xfrm>
            <a:off x="152717" y="1213913"/>
            <a:ext cx="6552882" cy="6572953"/>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PPE category 2 – In accordance with the norms</a:t>
            </a:r>
          </a:p>
          <a:p>
            <a:endParaRPr lang="en-GB" sz="300" b="1" dirty="0">
              <a:latin typeface="Calibri"/>
              <a:cs typeface="Calibri"/>
            </a:endParaRPr>
          </a:p>
          <a:p>
            <a:pPr marL="266700"/>
            <a:r>
              <a:rPr lang="en-GB" sz="600" b="1" dirty="0">
                <a:solidFill>
                  <a:srgbClr val="000000"/>
                </a:solidFill>
                <a:latin typeface="Calibri" panose="020F0502020204030204" pitchFamily="34" charset="0"/>
                <a:cs typeface="Calibri" panose="020F0502020204030204" pitchFamily="34" charset="0"/>
              </a:rPr>
              <a:t>EN ISO 13688:2013 (EN340:2003) – Protective clothing : General requirements</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EN 14404:2004+A1:2010 (Trouser) – Type 2 – Level 0 - Knee Protectors for work in a kneeling position </a:t>
            </a:r>
            <a:r>
              <a:rPr lang="en-GB" sz="600" dirty="0">
                <a:latin typeface="Calibri" panose="020F0502020204030204" pitchFamily="34" charset="0"/>
                <a:cs typeface="Calibri" panose="020F0502020204030204" pitchFamily="34" charset="0"/>
              </a:rPr>
              <a:t>(Applicable on coverall and trousers with kneepads 8KNEE)</a:t>
            </a:r>
          </a:p>
          <a:p>
            <a:r>
              <a:rPr lang="en-GB" sz="600" dirty="0">
                <a:latin typeface="Calibri" panose="020F0502020204030204" pitchFamily="34" charset="0"/>
                <a:cs typeface="Calibri" panose="020F0502020204030204" pitchFamily="34" charset="0"/>
              </a:rPr>
              <a:t>               Pre-treatment – 5 w</a:t>
            </a:r>
            <a:r>
              <a:rPr lang="en-US" sz="600" dirty="0">
                <a:latin typeface="Calibri" panose="020F0502020204030204" pitchFamily="34" charset="0"/>
                <a:cs typeface="Calibri" panose="020F0502020204030204" pitchFamily="34" charset="0"/>
              </a:rPr>
              <a:t>ashes at 40°C according to ISO 6330: domestic washing and drying methods.</a:t>
            </a:r>
            <a:endParaRPr lang="fr-FR" sz="600" dirty="0">
              <a:latin typeface="Calibri" panose="020F0502020204030204" pitchFamily="34" charset="0"/>
              <a:cs typeface="Calibri" panose="020F0502020204030204" pitchFamily="34" charset="0"/>
            </a:endParaRPr>
          </a:p>
          <a:p>
            <a:pPr>
              <a:tabLst>
                <a:tab pos="266700" algn="l"/>
              </a:tabLst>
            </a:pPr>
            <a:r>
              <a:rPr lang="en-GB" sz="600" dirty="0">
                <a:latin typeface="Calibri" panose="020F0502020204030204" pitchFamily="34" charset="0"/>
                <a:cs typeface="Calibri" panose="020F0502020204030204" pitchFamily="34" charset="0"/>
              </a:rPr>
              <a:t>	Performances : Trousers</a:t>
            </a:r>
            <a:r>
              <a:rPr lang="fr-FR" sz="600" dirty="0">
                <a:latin typeface="Calibri" panose="020F0502020204030204" pitchFamily="34" charset="0"/>
                <a:cs typeface="Calibri" panose="020F0502020204030204" pitchFamily="34" charset="0"/>
              </a:rPr>
              <a:t> 5HBA160 (Yellow HV); 5HBA170 (Orange HV); 5HBA130 (Red HV) </a:t>
            </a:r>
            <a:r>
              <a:rPr lang="en-GB" sz="600" dirty="0">
                <a:latin typeface="Calibri" panose="020F0502020204030204" pitchFamily="34" charset="0"/>
                <a:cs typeface="Calibri" panose="020F0502020204030204" pitchFamily="34" charset="0"/>
              </a:rPr>
              <a:t>- </a:t>
            </a:r>
            <a:r>
              <a:rPr lang="en-GB" sz="600" b="1" dirty="0">
                <a:latin typeface="Calibri" panose="020F0502020204030204" pitchFamily="34" charset="0"/>
                <a:cs typeface="Calibri" panose="020F0502020204030204" pitchFamily="34" charset="0"/>
              </a:rPr>
              <a:t>Type 2 Level 0 </a:t>
            </a:r>
            <a:r>
              <a:rPr lang="en-GB" sz="600" dirty="0">
                <a:latin typeface="Calibri" panose="020F0502020204030204" pitchFamily="34" charset="0"/>
                <a:cs typeface="Calibri" panose="020F0502020204030204" pitchFamily="34" charset="0"/>
              </a:rPr>
              <a:t>(Applicable with Kneepads ref. 8KNEE)</a:t>
            </a:r>
          </a:p>
          <a:p>
            <a:pPr marL="266700"/>
            <a:r>
              <a:rPr lang="en-GB" sz="600" dirty="0">
                <a:latin typeface="Calibri" panose="020F0502020204030204" pitchFamily="34" charset="0"/>
                <a:cs typeface="Calibri" panose="020F0502020204030204" pitchFamily="34" charset="0"/>
              </a:rPr>
              <a:t>Knee protection class are classified as follows:</a:t>
            </a:r>
          </a:p>
          <a:p>
            <a:pPr marL="266700"/>
            <a:r>
              <a:rPr lang="en-GB" sz="600" b="1" dirty="0">
                <a:latin typeface="Calibri" panose="020F0502020204030204" pitchFamily="34" charset="0"/>
                <a:cs typeface="Calibri" panose="020F0502020204030204" pitchFamily="34" charset="0"/>
              </a:rPr>
              <a:t>Type 1 : </a:t>
            </a:r>
            <a:r>
              <a:rPr lang="en-GB" sz="600" dirty="0">
                <a:latin typeface="Calibri" panose="020F0502020204030204" pitchFamily="34" charset="0"/>
                <a:cs typeface="Calibri" panose="020F0502020204030204" pitchFamily="34" charset="0"/>
              </a:rPr>
              <a:t>Kneepads independent of other clothing, fastened around the legs.	</a:t>
            </a:r>
          </a:p>
          <a:p>
            <a:pPr marL="266700"/>
            <a:r>
              <a:rPr lang="en-GB" sz="600" b="1" dirty="0">
                <a:latin typeface="Calibri" panose="020F0502020204030204" pitchFamily="34" charset="0"/>
                <a:cs typeface="Calibri" panose="020F0502020204030204" pitchFamily="34" charset="0"/>
              </a:rPr>
              <a:t>Type 2 : </a:t>
            </a:r>
            <a:r>
              <a:rPr lang="en-GB" sz="600" dirty="0">
                <a:latin typeface="Calibri" panose="020F0502020204030204" pitchFamily="34" charset="0"/>
                <a:cs typeface="Calibri" panose="020F0502020204030204" pitchFamily="34" charset="0"/>
              </a:rPr>
              <a:t>Knee pads in foam or other padding, secured in pockets on the legs, or which is permanently attached to the pants.	</a:t>
            </a:r>
          </a:p>
          <a:p>
            <a:pPr marL="266700"/>
            <a:r>
              <a:rPr lang="en-GB" sz="600" b="1" dirty="0">
                <a:latin typeface="Calibri" panose="020F0502020204030204" pitchFamily="34" charset="0"/>
                <a:cs typeface="Calibri" panose="020F0502020204030204" pitchFamily="34" charset="0"/>
              </a:rPr>
              <a:t>Type 3 : </a:t>
            </a:r>
            <a:r>
              <a:rPr lang="en-GB" sz="600" dirty="0">
                <a:latin typeface="Calibri" panose="020F0502020204030204" pitchFamily="34" charset="0"/>
                <a:cs typeface="Calibri" panose="020F0502020204030204" pitchFamily="34" charset="0"/>
              </a:rPr>
              <a:t>Knee pads not stuck to the body, but placed in position as the user moves around.	</a:t>
            </a:r>
          </a:p>
          <a:p>
            <a:pPr marL="266700"/>
            <a:r>
              <a:rPr lang="en-GB" sz="600" b="1" dirty="0">
                <a:latin typeface="Calibri" panose="020F0502020204030204" pitchFamily="34" charset="0"/>
                <a:cs typeface="Calibri" panose="020F0502020204030204" pitchFamily="34" charset="0"/>
              </a:rPr>
              <a:t>Type 4 : </a:t>
            </a:r>
            <a:r>
              <a:rPr lang="en-GB" sz="600" dirty="0">
                <a:latin typeface="Calibri" panose="020F0502020204030204" pitchFamily="34" charset="0"/>
                <a:cs typeface="Calibri" panose="020F0502020204030204" pitchFamily="34" charset="0"/>
              </a:rPr>
              <a:t>Knee pads, which is part of a unit with additional functions, such as the framework for support to stand up, or kneeling seat. Can be worn on the body, or be independent.</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Protection Class 0 : </a:t>
            </a:r>
            <a:r>
              <a:rPr lang="en-GB" sz="600" dirty="0">
                <a:latin typeface="Calibri" panose="020F0502020204030204" pitchFamily="34" charset="0"/>
                <a:cs typeface="Calibri" panose="020F0502020204030204" pitchFamily="34" charset="0"/>
              </a:rPr>
              <a:t>Flat floor surfaces	</a:t>
            </a:r>
          </a:p>
          <a:p>
            <a:pPr marL="266700"/>
            <a:r>
              <a:rPr lang="en-GB" sz="600" b="1" dirty="0">
                <a:latin typeface="Calibri" panose="020F0502020204030204" pitchFamily="34" charset="0"/>
                <a:cs typeface="Calibri" panose="020F0502020204030204" pitchFamily="34" charset="0"/>
              </a:rPr>
              <a:t>Protection Class 1 : </a:t>
            </a:r>
            <a:r>
              <a:rPr lang="en-GB" sz="600" dirty="0">
                <a:latin typeface="Calibri" panose="020F0502020204030204" pitchFamily="34" charset="0"/>
                <a:cs typeface="Calibri" panose="020F0502020204030204" pitchFamily="34" charset="0"/>
              </a:rPr>
              <a:t>Flat or uneven floor surfaces. Protects against penetration by a force of at least (100 ± 5) N	</a:t>
            </a:r>
          </a:p>
          <a:p>
            <a:pPr marL="266700"/>
            <a:r>
              <a:rPr lang="en-GB" sz="600" b="1" dirty="0">
                <a:latin typeface="Calibri" panose="020F0502020204030204" pitchFamily="34" charset="0"/>
                <a:cs typeface="Calibri" panose="020F0502020204030204" pitchFamily="34" charset="0"/>
              </a:rPr>
              <a:t>Protection Class 2 : </a:t>
            </a:r>
            <a:r>
              <a:rPr lang="en-GB" sz="600" dirty="0">
                <a:latin typeface="Calibri" panose="020F0502020204030204" pitchFamily="34" charset="0"/>
                <a:cs typeface="Calibri" panose="020F0502020204030204" pitchFamily="34" charset="0"/>
              </a:rPr>
              <a:t>Flat or uneven floor surfaces under severe conditions. Protects against penetration by a force of at least (250 ± 10) N.</a:t>
            </a: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r>
              <a:rPr lang="en-GB" sz="600" b="1" dirty="0">
                <a:latin typeface="Calibri" panose="020F0502020204030204" pitchFamily="34" charset="0"/>
                <a:cs typeface="Calibri" panose="020F0502020204030204" pitchFamily="34" charset="0"/>
              </a:rPr>
              <a:t>Wash care instructions:</a:t>
            </a:r>
            <a:endParaRPr lang="en-GB" sz="600" dirty="0">
              <a:latin typeface="Calibri" panose="020F0502020204030204" pitchFamily="34" charset="0"/>
              <a:cs typeface="Calibri" panose="020F0502020204030204" pitchFamily="34" charset="0"/>
            </a:endParaRPr>
          </a:p>
          <a:p>
            <a:r>
              <a:rPr lang="en-GB" sz="600" dirty="0">
                <a:latin typeface="Calibri" panose="020F0502020204030204" pitchFamily="34" charset="0"/>
                <a:cs typeface="Calibri" panose="020F0502020204030204" pitchFamily="34" charset="0"/>
              </a:rPr>
              <a:t>Wash at 40°C, according to </a:t>
            </a:r>
            <a:r>
              <a:rPr lang="en-US" sz="600" dirty="0">
                <a:latin typeface="Calibri" panose="020F0502020204030204" pitchFamily="34" charset="0"/>
                <a:cs typeface="Calibri" panose="020F0502020204030204" pitchFamily="34" charset="0"/>
              </a:rPr>
              <a:t>ISO </a:t>
            </a:r>
            <a:r>
              <a:rPr lang="en-GB" sz="600" dirty="0">
                <a:latin typeface="Calibri" panose="020F0502020204030204" pitchFamily="34" charset="0"/>
                <a:cs typeface="Calibri" panose="020F0502020204030204" pitchFamily="34" charset="0"/>
              </a:rPr>
              <a:t>6330: 2002 </a:t>
            </a:r>
            <a:r>
              <a:rPr lang="en-US" sz="600" dirty="0">
                <a:latin typeface="Calibri" panose="020F0502020204030204" pitchFamily="34" charset="0"/>
                <a:cs typeface="Calibri" panose="020F0502020204030204" pitchFamily="34" charset="0"/>
              </a:rPr>
              <a:t>domestic washing and drying methods.</a:t>
            </a:r>
            <a:endParaRPr lang="fr-FR" sz="600" dirty="0">
              <a:latin typeface="Calibri" panose="020F0502020204030204" pitchFamily="34" charset="0"/>
              <a:cs typeface="Calibri" panose="020F0502020204030204" pitchFamily="34" charset="0"/>
            </a:endParaRPr>
          </a:p>
          <a:p>
            <a:r>
              <a:rPr lang="en-US" sz="600" dirty="0">
                <a:latin typeface="Calibri" panose="020F0502020204030204" pitchFamily="34" charset="0"/>
                <a:cs typeface="Calibri" panose="020F0502020204030204" pitchFamily="34" charset="0"/>
              </a:rPr>
              <a:t>Do not dry, do not iron.</a:t>
            </a:r>
          </a:p>
          <a:p>
            <a:r>
              <a:rPr lang="en-US" sz="600" dirty="0">
                <a:latin typeface="Calibri" panose="020F0502020204030204" pitchFamily="34" charset="0"/>
                <a:cs typeface="Calibri" panose="020F0502020204030204" pitchFamily="34" charset="0"/>
              </a:rPr>
              <a:t>Do not bleach, do not dry clean. </a:t>
            </a:r>
          </a:p>
          <a:p>
            <a:endParaRPr lang="en-GB" sz="600" dirty="0">
              <a:latin typeface="Calibri"/>
              <a:cs typeface="Calibri"/>
            </a:endParaRPr>
          </a:p>
          <a:p>
            <a:r>
              <a:rPr lang="en-GB" sz="600" dirty="0">
                <a:latin typeface="Calibri"/>
                <a:cs typeface="Calibri"/>
              </a:rPr>
              <a:t>Protective garments should be cleaned regularly, as per recommended instructions. After cleaning the garment, please inspect before re-use. Please dry clean cycle &amp; iron the garment after each wash for better performance. The life time of the garment is linked to conditions of use and maintenance, Do not use dirty, contaminated, damaged or repaired clothing.</a:t>
            </a:r>
          </a:p>
          <a:p>
            <a:endParaRPr lang="en-GB" sz="600" dirty="0">
              <a:latin typeface="Calibri"/>
              <a:cs typeface="Calibri"/>
            </a:endParaRPr>
          </a:p>
          <a:p>
            <a:r>
              <a:rPr lang="en-GB" sz="600" b="1" dirty="0">
                <a:latin typeface="Calibri"/>
                <a:cs typeface="Calibri"/>
              </a:rPr>
              <a:t>Storage:</a:t>
            </a:r>
          </a:p>
          <a:p>
            <a:r>
              <a:rPr lang="en-GB" sz="600" dirty="0">
                <a:latin typeface="Calibri"/>
                <a:cs typeface="Calibri"/>
              </a:rPr>
              <a:t>Importance should be placed on ensuring garments are not subjected to damp storage conditions and under direct sunlight, as direct sunlight may cause the colour to fade. </a:t>
            </a:r>
          </a:p>
          <a:p>
            <a:r>
              <a:rPr lang="en-GB" sz="600" dirty="0">
                <a:latin typeface="Calibri"/>
                <a:cs typeface="Calibri"/>
              </a:rPr>
              <a:t>Garment, if unused for 1 year should be washed as per the care instruction before use. </a:t>
            </a:r>
            <a:r>
              <a:rPr lang="en-US" sz="600" dirty="0">
                <a:latin typeface="Calibri"/>
                <a:cs typeface="Calibri"/>
              </a:rPr>
              <a:t>This garment must be transported as supplied by the manufacturer.</a:t>
            </a:r>
            <a:endParaRPr lang="fr-FR" sz="600" dirty="0">
              <a:latin typeface="Calibri"/>
              <a:cs typeface="Calibri"/>
            </a:endParaRPr>
          </a:p>
          <a:p>
            <a:endParaRPr lang="en-GB" sz="600" dirty="0">
              <a:latin typeface="Calibri"/>
              <a:cs typeface="Calibri"/>
            </a:endParaRPr>
          </a:p>
          <a:p>
            <a:r>
              <a:rPr lang="en-GB" sz="600" b="1" dirty="0">
                <a:latin typeface="Calibri"/>
                <a:cs typeface="Calibri"/>
              </a:rPr>
              <a:t>Repair: </a:t>
            </a:r>
            <a:r>
              <a:rPr lang="en-US" sz="600" dirty="0">
                <a:latin typeface="Calibri"/>
                <a:cs typeface="Calibri"/>
              </a:rPr>
              <a:t>If the product is damaged, the garment torn, the knee split, it cannot provide the maximum level of protection, and it must be repaired or replaced immediately. Never use the damaged product. Repair of this product is only tolerated in the context where the claims of this garment are not affected. Should any uncertainty remain, contact the manufacturer below before attempting to repair the product. Contact your waste provider for proper disposal of the garment.</a:t>
            </a:r>
            <a:endParaRPr lang="fr-FR" sz="600" dirty="0">
              <a:latin typeface="Calibri"/>
              <a:cs typeface="Calibri"/>
            </a:endParaRPr>
          </a:p>
          <a:p>
            <a:endParaRPr lang="en-GB" sz="600" dirty="0">
              <a:latin typeface="Calibri"/>
              <a:cs typeface="Calibri"/>
            </a:endParaRPr>
          </a:p>
          <a:p>
            <a:pPr>
              <a:spcAft>
                <a:spcPts val="0"/>
              </a:spcAft>
            </a:pPr>
            <a:r>
              <a:rPr lang="en-US" sz="600" b="1" dirty="0">
                <a:latin typeface="Calibri" panose="020F0502020204030204" pitchFamily="34" charset="0"/>
                <a:ea typeface="Calibri"/>
                <a:cs typeface="Times New Roman"/>
              </a:rPr>
              <a:t>Recycling: </a:t>
            </a:r>
          </a:p>
          <a:p>
            <a:pPr>
              <a:spcAft>
                <a:spcPts val="0"/>
              </a:spcAft>
            </a:pPr>
            <a:r>
              <a:rPr lang="en-US" sz="600" dirty="0">
                <a:latin typeface="Calibri" panose="020F0502020204030204" pitchFamily="34" charset="0"/>
                <a:ea typeface="Calibri"/>
                <a:cs typeface="Times New Roman"/>
              </a:rPr>
              <a:t>Do not litter the garment  after used. If the garment is not contaminated, it can follow a conventional textile recycling chain . If contaminated with pollutants, the garment must follow an  appropriate reprocessing chain in compliance  with the current regulation.</a:t>
            </a:r>
            <a:endParaRPr lang="en-GB" sz="600" dirty="0">
              <a:latin typeface="Calibri"/>
              <a:cs typeface="Calibri"/>
            </a:endParaRPr>
          </a:p>
          <a:p>
            <a:endParaRPr lang="en-GB" sz="600" dirty="0">
              <a:latin typeface="Calibri"/>
              <a:cs typeface="Calibri"/>
            </a:endParaRPr>
          </a:p>
          <a:p>
            <a:r>
              <a:rPr lang="en-GB" sz="600" b="1" dirty="0">
                <a:latin typeface="Calibri"/>
                <a:cs typeface="Calibri"/>
              </a:rPr>
              <a:t>Recommendations:</a:t>
            </a:r>
          </a:p>
          <a:p>
            <a:r>
              <a:rPr lang="en-GB" sz="600" dirty="0">
                <a:latin typeface="Calibri"/>
                <a:cs typeface="Calibri"/>
              </a:rPr>
              <a:t>These garment can only protect where it covers the body, additional partial body protection may be required. Nonconforming garments when worn over a protective garment eliminates the effectiveness of the protections. </a:t>
            </a:r>
          </a:p>
          <a:p>
            <a:pPr eaLnBrk="1" hangingPunct="1">
              <a:lnSpc>
                <a:spcPct val="91000"/>
              </a:lnSpc>
            </a:pPr>
            <a:r>
              <a:rPr lang="en-GB" altLang="fr-FR" sz="600" dirty="0">
                <a:latin typeface="Calibri"/>
                <a:cs typeface="Calibri"/>
              </a:rPr>
              <a:t>These kneepads offer a limited knee protection for users who have to work kneeled in the aim of protect their knees, they can lead to numbness or discomfort if they should stand up frequently. The article should not be used in water. The user must be aware that kneeling work implies a chronicle disease hazard of knees and he must stand up frequently to decrease these effects. When put in place, the article must fit into the trouser kneepad pocket without any difficulties and stay in place during all the use. The side where it is indicated « INTERIEUR / INSIDE / INNERE / INTERIOR » must in contact with the knee. When put in place, the arrow must point up. </a:t>
            </a:r>
          </a:p>
          <a:p>
            <a:r>
              <a:rPr lang="en-US" sz="600" dirty="0">
                <a:latin typeface="Calibri"/>
                <a:cs typeface="Calibri"/>
              </a:rPr>
              <a:t>These garments have a patch pocket on each knee, adapted to receive a CE approved knee pad (knee protection), type 2, in one size. The dimensions of the knee pad guarantee the protection of the knees during movements. Bend the knee pad, slide it into the knee pocket and release the edges.</a:t>
            </a:r>
            <a:endParaRPr lang="fr-FR" sz="600" dirty="0">
              <a:latin typeface="Calibri"/>
              <a:cs typeface="Calibri"/>
            </a:endParaRPr>
          </a:p>
          <a:p>
            <a:r>
              <a:rPr lang="en-US" sz="600" dirty="0">
                <a:latin typeface="Calibri"/>
                <a:cs typeface="Calibri"/>
              </a:rPr>
              <a:t>The knee stays in place in the garment in supposed professional movements (kneeling and moving on the knees).</a:t>
            </a:r>
          </a:p>
          <a:p>
            <a:endParaRPr lang="en-US" sz="600" dirty="0"/>
          </a:p>
          <a:p>
            <a:pPr eaLnBrk="1" hangingPunct="1">
              <a:lnSpc>
                <a:spcPct val="91000"/>
              </a:lnSpc>
            </a:pPr>
            <a:r>
              <a:rPr lang="en-GB" altLang="fr-FR" sz="600" b="1" dirty="0">
                <a:latin typeface="Calibri"/>
                <a:cs typeface="Calibri"/>
              </a:rPr>
              <a:t>Warning</a:t>
            </a:r>
            <a:r>
              <a:rPr lang="en-GB" altLang="fr-FR" sz="600" dirty="0"/>
              <a:t>: </a:t>
            </a:r>
          </a:p>
          <a:p>
            <a:pPr eaLnBrk="1" hangingPunct="1">
              <a:lnSpc>
                <a:spcPct val="91000"/>
              </a:lnSpc>
            </a:pPr>
            <a:r>
              <a:rPr lang="en-GB" altLang="fr-FR" sz="600" dirty="0">
                <a:latin typeface="Calibri" panose="020F0502020204030204" pitchFamily="34" charset="0"/>
                <a:cs typeface="Times New Roman"/>
              </a:rPr>
              <a:t>These kneepads don</a:t>
            </a:r>
            <a:r>
              <a:rPr lang="en-GB" altLang="en-US" sz="600" dirty="0">
                <a:latin typeface="Calibri" panose="020F0502020204030204" pitchFamily="34" charset="0"/>
                <a:cs typeface="Times New Roman"/>
              </a:rPr>
              <a:t>’</a:t>
            </a:r>
            <a:r>
              <a:rPr lang="en-GB" altLang="fr-FR" sz="600" dirty="0">
                <a:latin typeface="Calibri" panose="020F0502020204030204" pitchFamily="34" charset="0"/>
                <a:cs typeface="Times New Roman"/>
              </a:rPr>
              <a:t>t provide unlimited knee protection, no PPE can offer a total protection against injury. They are not supposed to protect </a:t>
            </a:r>
          </a:p>
          <a:p>
            <a:pPr>
              <a:lnSpc>
                <a:spcPct val="91000"/>
              </a:lnSpc>
            </a:pPr>
            <a:r>
              <a:rPr lang="en-GB" altLang="fr-FR" sz="600" dirty="0">
                <a:latin typeface="Calibri" panose="020F0502020204030204" pitchFamily="34" charset="0"/>
                <a:cs typeface="Times New Roman"/>
              </a:rPr>
              <a:t>against cutting objects and are not appropriate for difficult working conditions like kneeling work on broken stones, mining work or quarrying work. They should not be used for leisure or sport activities </a:t>
            </a:r>
            <a:r>
              <a:rPr lang="en-US" sz="600" dirty="0">
                <a:latin typeface="Calibri" panose="020F0502020204030204" pitchFamily="34" charset="0"/>
                <a:cs typeface="Times New Roman"/>
              </a:rPr>
              <a:t>or medical </a:t>
            </a:r>
            <a:r>
              <a:rPr lang="en-US" sz="600" dirty="0">
                <a:latin typeface="Calibri" panose="020F0502020204030204" pitchFamily="34" charset="0"/>
                <a:cs typeface="Calibri" panose="020F0502020204030204" pitchFamily="34" charset="0"/>
              </a:rPr>
              <a:t>applications. </a:t>
            </a:r>
            <a:r>
              <a:rPr lang="en-GB" altLang="fr-FR" sz="600" u="sng" dirty="0">
                <a:latin typeface="Calibri" panose="020F0502020204030204" pitchFamily="34" charset="0"/>
                <a:cs typeface="Calibri" panose="020F0502020204030204" pitchFamily="34" charset="0"/>
              </a:rPr>
              <a:t>A</a:t>
            </a:r>
            <a:r>
              <a:rPr lang="en-US" altLang="fr-FR" sz="600" u="sng" dirty="0" err="1">
                <a:latin typeface="Calibri" panose="020F0502020204030204" pitchFamily="34" charset="0"/>
                <a:cs typeface="Calibri" panose="020F0502020204030204" pitchFamily="34" charset="0"/>
              </a:rPr>
              <a:t>ny</a:t>
            </a:r>
            <a:r>
              <a:rPr lang="en-US" altLang="fr-FR" sz="600" u="sng" dirty="0">
                <a:latin typeface="Calibri" panose="020F0502020204030204" pitchFamily="34" charset="0"/>
                <a:cs typeface="Calibri" panose="020F0502020204030204" pitchFamily="34" charset="0"/>
              </a:rPr>
              <a:t> changes in environmental conditions, such as temperature, would significantly reduce the performance of the protector.</a:t>
            </a:r>
            <a:r>
              <a:rPr lang="en-GB" altLang="fr-FR" sz="600" u="sng" dirty="0">
                <a:latin typeface="Calibri" panose="020F0502020204030204" pitchFamily="34" charset="0"/>
                <a:cs typeface="Calibri" panose="020F0502020204030204" pitchFamily="34" charset="0"/>
              </a:rPr>
              <a:t> A</a:t>
            </a:r>
            <a:r>
              <a:rPr lang="en-US" altLang="fr-FR" sz="600" u="sng" dirty="0" err="1">
                <a:latin typeface="Calibri" panose="020F0502020204030204" pitchFamily="34" charset="0"/>
                <a:cs typeface="Calibri" panose="020F0502020204030204" pitchFamily="34" charset="0"/>
              </a:rPr>
              <a:t>ny</a:t>
            </a:r>
            <a:r>
              <a:rPr lang="en-US" altLang="fr-FR" sz="600" u="sng" dirty="0">
                <a:latin typeface="Calibri" panose="020F0502020204030204" pitchFamily="34" charset="0"/>
                <a:cs typeface="Calibri" panose="020F0502020204030204" pitchFamily="34" charset="0"/>
              </a:rPr>
              <a:t> contamination, alteration to the protector, or misuse would dangerously reduce the performance of the protector.</a:t>
            </a:r>
            <a:endParaRPr lang="en-GB" altLang="fr-FR" sz="600" u="sng" dirty="0">
              <a:latin typeface="Calibri" panose="020F0502020204030204" pitchFamily="34" charset="0"/>
              <a:cs typeface="Calibri" panose="020F0502020204030204" pitchFamily="34" charset="0"/>
            </a:endParaRPr>
          </a:p>
          <a:p>
            <a:endParaRPr lang="en-GB" sz="600" dirty="0">
              <a:latin typeface="Calibri"/>
              <a:cs typeface="Calibri"/>
            </a:endParaRPr>
          </a:p>
          <a:p>
            <a:pPr algn="just">
              <a:spcBef>
                <a:spcPts val="0"/>
              </a:spcBef>
              <a:spcAft>
                <a:spcPts val="0"/>
              </a:spcAft>
            </a:pPr>
            <a:r>
              <a:rPr lang="en-GB" sz="600" b="1" dirty="0">
                <a:latin typeface="Calibri" panose="020F0502020204030204" pitchFamily="34" charset="0"/>
                <a:ea typeface="Calibri"/>
                <a:cs typeface="Calibri"/>
              </a:rPr>
              <a:t>Declaration:</a:t>
            </a:r>
          </a:p>
          <a:p>
            <a:pPr algn="just">
              <a:spcBef>
                <a:spcPts val="0"/>
              </a:spcBef>
              <a:spcAft>
                <a:spcPts val="0"/>
              </a:spcAft>
            </a:pPr>
            <a:r>
              <a:rPr lang="en-US" sz="600" dirty="0">
                <a:latin typeface="Calibri" panose="020F0502020204030204" pitchFamily="34" charset="0"/>
                <a:ea typeface="Calibri"/>
                <a:cs typeface="Calibri"/>
              </a:rPr>
              <a:t>The CE mark on the glove represents that the glove meets the requirements of the European regulation 2016/425</a:t>
            </a:r>
            <a:r>
              <a:rPr lang="en-GB" sz="600" dirty="0">
                <a:latin typeface="Calibri" panose="020F0502020204030204" pitchFamily="34" charset="0"/>
                <a:ea typeface="Calibri"/>
                <a:cs typeface="Calibri"/>
              </a:rPr>
              <a:t>. </a:t>
            </a:r>
            <a:r>
              <a:rPr lang="en-US" sz="600" dirty="0">
                <a:latin typeface="Calibri" panose="020F0502020204030204" pitchFamily="34" charset="0"/>
                <a:ea typeface="Calibri"/>
                <a:cs typeface="Calibri"/>
              </a:rPr>
              <a:t>The declaration of conformity is available on the web site : see **.</a:t>
            </a:r>
          </a:p>
        </p:txBody>
      </p:sp>
      <p:sp>
        <p:nvSpPr>
          <p:cNvPr id="23" name="Text Box 233"/>
          <p:cNvSpPr txBox="1">
            <a:spLocks noChangeArrowheads="1"/>
          </p:cNvSpPr>
          <p:nvPr/>
        </p:nvSpPr>
        <p:spPr bwMode="auto">
          <a:xfrm>
            <a:off x="6427878" y="1213913"/>
            <a:ext cx="277405" cy="1651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GB</a:t>
            </a:r>
            <a:endParaRPr lang="fr-FR" altLang="fr-FR" sz="1800" dirty="0"/>
          </a:p>
        </p:txBody>
      </p:sp>
      <p:graphicFrame>
        <p:nvGraphicFramePr>
          <p:cNvPr id="26" name="Tableau 25"/>
          <p:cNvGraphicFramePr>
            <a:graphicFrameLocks noGrp="1"/>
          </p:cNvGraphicFramePr>
          <p:nvPr>
            <p:extLst>
              <p:ext uri="{D42A27DB-BD31-4B8C-83A1-F6EECF244321}">
                <p14:modId xmlns:p14="http://schemas.microsoft.com/office/powerpoint/2010/main" val="250026910"/>
              </p:ext>
            </p:extLst>
          </p:nvPr>
        </p:nvGraphicFramePr>
        <p:xfrm>
          <a:off x="1420671" y="7865522"/>
          <a:ext cx="5105400" cy="624602"/>
        </p:xfrm>
        <a:graphic>
          <a:graphicData uri="http://schemas.openxmlformats.org/drawingml/2006/table">
            <a:tbl>
              <a:tblPr firstRow="1" bandRow="1">
                <a:effectLst/>
                <a:tableStyleId>{5C22544A-7EE6-4342-B048-85BDC9FD1C3A}</a:tableStyleId>
              </a:tblPr>
              <a:tblGrid>
                <a:gridCol w="2762662">
                  <a:extLst>
                    <a:ext uri="{9D8B030D-6E8A-4147-A177-3AD203B41FA5}">
                      <a16:colId xmlns:a16="http://schemas.microsoft.com/office/drawing/2014/main" val="20000"/>
                    </a:ext>
                  </a:extLst>
                </a:gridCol>
                <a:gridCol w="2342738">
                  <a:extLst>
                    <a:ext uri="{9D8B030D-6E8A-4147-A177-3AD203B41FA5}">
                      <a16:colId xmlns:a16="http://schemas.microsoft.com/office/drawing/2014/main" val="20001"/>
                    </a:ext>
                  </a:extLst>
                </a:gridCol>
              </a:tblGrid>
              <a:tr h="124920">
                <a:tc>
                  <a:txBody>
                    <a:bodyPr/>
                    <a:lstStyle/>
                    <a:p>
                      <a:pPr algn="ctr"/>
                      <a:r>
                        <a:rPr lang="fr-FR" sz="600" dirty="0">
                          <a:ln>
                            <a:noFill/>
                          </a:ln>
                          <a:solidFill>
                            <a:schemeClr val="tx1"/>
                          </a:solidFill>
                          <a:latin typeface="Calibri"/>
                          <a:cs typeface="Calibri"/>
                        </a:rPr>
                        <a:t>COMPANY</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NOTIFIED BODY – PRODUCT CERTIFICATION</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499682">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rue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r>
                        <a:rPr lang="en-US" sz="600" b="0" baseline="0" dirty="0">
                          <a:ln>
                            <a:noFill/>
                          </a:ln>
                          <a:solidFill>
                            <a:schemeClr val="tx1"/>
                          </a:solidFill>
                          <a:latin typeface="Calibri" panose="020F0502020204030204" pitchFamily="34" charset="0"/>
                        </a:rPr>
                        <a:t> </a:t>
                      </a:r>
                      <a:endParaRPr lang="fr-FR" sz="600" b="1" dirty="0">
                        <a:ln>
                          <a:noFill/>
                        </a:ln>
                        <a:solidFill>
                          <a:schemeClr val="tx1"/>
                        </a:solidFill>
                        <a:latin typeface="Calibri" panose="020F0502020204030204" pitchFamily="34" charset="0"/>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buFontTx/>
                        <a:buNone/>
                      </a:pPr>
                      <a:r>
                        <a:rPr lang="en-GB" altLang="fr-FR" sz="600" b="1" kern="1200" dirty="0">
                          <a:ln>
                            <a:noFill/>
                          </a:ln>
                          <a:solidFill>
                            <a:schemeClr val="tx1"/>
                          </a:solidFill>
                          <a:latin typeface="Calibri"/>
                          <a:ea typeface="+mn-ea"/>
                          <a:cs typeface="Calibri"/>
                        </a:rPr>
                        <a:t>CENTEXBEL n°0493</a:t>
                      </a:r>
                    </a:p>
                    <a:p>
                      <a:pPr algn="ctr" eaLnBrk="1" hangingPunct="1">
                        <a:lnSpc>
                          <a:spcPct val="85000"/>
                        </a:lnSpc>
                        <a:buFontTx/>
                        <a:buNone/>
                      </a:pPr>
                      <a:r>
                        <a:rPr lang="en-US" altLang="fr-FR" sz="600" kern="1200" baseline="0" dirty="0" err="1">
                          <a:ln>
                            <a:noFill/>
                          </a:ln>
                          <a:solidFill>
                            <a:schemeClr val="tx1"/>
                          </a:solidFill>
                          <a:latin typeface="Calibri"/>
                          <a:ea typeface="+mn-ea"/>
                          <a:cs typeface="Calibri"/>
                        </a:rPr>
                        <a:t>Technologiepark</a:t>
                      </a:r>
                      <a:r>
                        <a:rPr lang="en-US" altLang="fr-FR" sz="600" kern="1200" baseline="0" dirty="0">
                          <a:ln>
                            <a:noFill/>
                          </a:ln>
                          <a:solidFill>
                            <a:schemeClr val="tx1"/>
                          </a:solidFill>
                          <a:latin typeface="Calibri"/>
                          <a:ea typeface="+mn-ea"/>
                          <a:cs typeface="Calibri"/>
                        </a:rPr>
                        <a:t> 7, BE9052 GENT, </a:t>
                      </a:r>
                    </a:p>
                    <a:p>
                      <a:pPr algn="ctr" eaLnBrk="1" hangingPunct="1">
                        <a:lnSpc>
                          <a:spcPct val="85000"/>
                        </a:lnSpc>
                        <a:buFontTx/>
                        <a:buNone/>
                      </a:pPr>
                      <a:r>
                        <a:rPr lang="en-US" altLang="fr-FR" sz="600" kern="1200" baseline="0" dirty="0">
                          <a:ln>
                            <a:noFill/>
                          </a:ln>
                          <a:solidFill>
                            <a:schemeClr val="tx1"/>
                          </a:solidFill>
                          <a:latin typeface="Calibri"/>
                          <a:ea typeface="+mn-ea"/>
                          <a:cs typeface="Calibri"/>
                        </a:rPr>
                        <a:t>BELGIUM</a:t>
                      </a: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rtlCol="0">
            <a:spAutoFit/>
          </a:bodyPr>
          <a:lstStyle/>
          <a:p>
            <a:r>
              <a:rPr lang="fr-FR" sz="800" dirty="0"/>
              <a:t>v.20210527</a:t>
            </a:r>
          </a:p>
        </p:txBody>
      </p:sp>
      <p:pic>
        <p:nvPicPr>
          <p:cNvPr id="24" name="Image 22" descr="Une image contenant clipart&#10;&#10;Description générée automatiquement">
            <a:extLst>
              <a:ext uri="{FF2B5EF4-FFF2-40B4-BE49-F238E27FC236}">
                <a16:creationId xmlns:a16="http://schemas.microsoft.com/office/drawing/2014/main" id="{6891382A-B29E-4720-8D07-CEAF0E3A13F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ZoneTexte 28">
            <a:extLst>
              <a:ext uri="{FF2B5EF4-FFF2-40B4-BE49-F238E27FC236}">
                <a16:creationId xmlns:a16="http://schemas.microsoft.com/office/drawing/2014/main" id="{7E0E73B9-1361-4234-B0F4-7CB035B847E3}"/>
              </a:ext>
            </a:extLst>
          </p:cNvPr>
          <p:cNvSpPr txBox="1"/>
          <p:nvPr/>
        </p:nvSpPr>
        <p:spPr>
          <a:xfrm>
            <a:off x="2734982" y="67489"/>
            <a:ext cx="1388072" cy="276999"/>
          </a:xfrm>
          <a:prstGeom prst="rect">
            <a:avLst/>
          </a:prstGeom>
          <a:noFill/>
          <a:ln w="3175">
            <a:noFill/>
          </a:ln>
        </p:spPr>
        <p:txBody>
          <a:bodyPr wrap="none">
            <a:spAutoFit/>
          </a:bodyPr>
          <a:lstStyle/>
          <a:p>
            <a:pPr algn="ctr"/>
            <a:r>
              <a:rPr lang="en-GB" sz="1200" b="1" dirty="0"/>
              <a:t>Trouser HIBANA</a:t>
            </a:r>
            <a:endParaRPr lang="en-GB" sz="3600" dirty="0"/>
          </a:p>
        </p:txBody>
      </p:sp>
      <p:grpSp>
        <p:nvGrpSpPr>
          <p:cNvPr id="30" name="Group 49">
            <a:extLst>
              <a:ext uri="{FF2B5EF4-FFF2-40B4-BE49-F238E27FC236}">
                <a16:creationId xmlns:a16="http://schemas.microsoft.com/office/drawing/2014/main" id="{1E40ADBF-4BDB-4F14-BE51-46D29FE4BB11}"/>
              </a:ext>
            </a:extLst>
          </p:cNvPr>
          <p:cNvGrpSpPr>
            <a:grpSpLocks/>
          </p:cNvGrpSpPr>
          <p:nvPr/>
        </p:nvGrpSpPr>
        <p:grpSpPr bwMode="auto">
          <a:xfrm>
            <a:off x="3213100" y="575042"/>
            <a:ext cx="431800" cy="394048"/>
            <a:chOff x="5638" y="2735"/>
            <a:chExt cx="680" cy="654"/>
          </a:xfrm>
        </p:grpSpPr>
        <p:pic>
          <p:nvPicPr>
            <p:cNvPr id="31" name="Picture 20" descr="ce">
              <a:extLst>
                <a:ext uri="{FF2B5EF4-FFF2-40B4-BE49-F238E27FC236}">
                  <a16:creationId xmlns:a16="http://schemas.microsoft.com/office/drawing/2014/main" id="{B06D3BFB-8F50-43A0-A11B-262275E778C7}"/>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Text Box 48">
              <a:extLst>
                <a:ext uri="{FF2B5EF4-FFF2-40B4-BE49-F238E27FC236}">
                  <a16:creationId xmlns:a16="http://schemas.microsoft.com/office/drawing/2014/main" id="{0E5F2DDB-8BBD-4904-A12E-2F0CAAF836E9}"/>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35" name="Image 34">
            <a:extLst>
              <a:ext uri="{FF2B5EF4-FFF2-40B4-BE49-F238E27FC236}">
                <a16:creationId xmlns:a16="http://schemas.microsoft.com/office/drawing/2014/main" id="{70922706-BC9D-47E5-A017-B1E4F9FD64F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2349" y="8433634"/>
            <a:ext cx="916851" cy="1376814"/>
          </a:xfrm>
          <a:prstGeom prst="rect">
            <a:avLst/>
          </a:prstGeom>
        </p:spPr>
      </p:pic>
      <p:graphicFrame>
        <p:nvGraphicFramePr>
          <p:cNvPr id="32" name="Group 318">
            <a:extLst>
              <a:ext uri="{FF2B5EF4-FFF2-40B4-BE49-F238E27FC236}">
                <a16:creationId xmlns:a16="http://schemas.microsoft.com/office/drawing/2014/main" id="{B971583A-6EF6-4E93-88C8-2FBC2BE86B1F}"/>
              </a:ext>
            </a:extLst>
          </p:cNvPr>
          <p:cNvGraphicFramePr>
            <a:graphicFrameLocks noGrp="1"/>
          </p:cNvGraphicFramePr>
          <p:nvPr>
            <p:extLst>
              <p:ext uri="{D42A27DB-BD31-4B8C-83A1-F6EECF244321}">
                <p14:modId xmlns:p14="http://schemas.microsoft.com/office/powerpoint/2010/main" val="4235594702"/>
              </p:ext>
            </p:extLst>
          </p:nvPr>
        </p:nvGraphicFramePr>
        <p:xfrm>
          <a:off x="1982187" y="2706815"/>
          <a:ext cx="1446813" cy="876299"/>
        </p:xfrm>
        <a:graphic>
          <a:graphicData uri="http://schemas.openxmlformats.org/drawingml/2006/table">
            <a:tbl>
              <a:tblPr/>
              <a:tblGrid>
                <a:gridCol w="208280">
                  <a:extLst>
                    <a:ext uri="{9D8B030D-6E8A-4147-A177-3AD203B41FA5}">
                      <a16:colId xmlns:a16="http://schemas.microsoft.com/office/drawing/2014/main" val="20000"/>
                    </a:ext>
                  </a:extLst>
                </a:gridCol>
                <a:gridCol w="438385">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419148">
                  <a:extLst>
                    <a:ext uri="{9D8B030D-6E8A-4147-A177-3AD203B41FA5}">
                      <a16:colId xmlns:a16="http://schemas.microsoft.com/office/drawing/2014/main" val="20003"/>
                    </a:ext>
                  </a:extLst>
                </a:gridCol>
              </a:tblGrid>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Arial" charset="0"/>
                      </a:endParaRP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3</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2</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Classe 1</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9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0.80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0.50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0.14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B</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0.13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344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3" name="Rectangle 345">
            <a:extLst>
              <a:ext uri="{FF2B5EF4-FFF2-40B4-BE49-F238E27FC236}">
                <a16:creationId xmlns:a16="http://schemas.microsoft.com/office/drawing/2014/main" id="{52D943E9-6D4F-4EF3-A935-C3670FD0DC2B}"/>
              </a:ext>
            </a:extLst>
          </p:cNvPr>
          <p:cNvSpPr>
            <a:spLocks noChangeArrowheads="1"/>
          </p:cNvSpPr>
          <p:nvPr/>
        </p:nvSpPr>
        <p:spPr bwMode="auto">
          <a:xfrm>
            <a:off x="3478932" y="2690133"/>
            <a:ext cx="3047139" cy="1662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A : matière de base ; </a:t>
            </a:r>
            <a:r>
              <a:rPr lang="fr-FR" altLang="fr-FR" sz="600" dirty="0" err="1">
                <a:latin typeface="Calibri" panose="020F0502020204030204" pitchFamily="34" charset="0"/>
                <a:cs typeface="Calibri" panose="020F0502020204030204" pitchFamily="34" charset="0"/>
              </a:rPr>
              <a:t>Obermaterial</a:t>
            </a:r>
            <a:r>
              <a:rPr lang="fr-FR" altLang="fr-FR" sz="600" dirty="0">
                <a:latin typeface="Calibri" panose="020F0502020204030204" pitchFamily="34" charset="0"/>
                <a:cs typeface="Calibri" panose="020F0502020204030204" pitchFamily="34" charset="0"/>
              </a:rPr>
              <a:t> ; Background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háttéranyag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de base ; </a:t>
            </a:r>
            <a:r>
              <a:rPr lang="pt-PT" altLang="fr-FR" sz="600" dirty="0">
                <a:latin typeface="Calibri" panose="020F0502020204030204" pitchFamily="34" charset="0"/>
                <a:cs typeface="Calibri" panose="020F0502020204030204" pitchFamily="34" charset="0"/>
              </a:rPr>
              <a:t>material base ; </a:t>
            </a:r>
            <a:r>
              <a:rPr lang="sv-SE" altLang="fr-FR" sz="600" dirty="0">
                <a:latin typeface="Calibri" panose="020F0502020204030204" pitchFamily="34" charset="0"/>
                <a:cs typeface="Calibri" panose="020F0502020204030204" pitchFamily="34" charset="0"/>
              </a:rPr>
              <a:t>Råmaterial ; </a:t>
            </a:r>
            <a:r>
              <a:rPr lang="nl-NL" altLang="fr-FR" sz="600" dirty="0">
                <a:latin typeface="Calibri" panose="020F0502020204030204" pitchFamily="34" charset="0"/>
                <a:cs typeface="Calibri" panose="020F0502020204030204" pitchFamily="34" charset="0"/>
              </a:rPr>
              <a:t>basismateriaal ; </a:t>
            </a:r>
            <a:r>
              <a:rPr lang="fr-FR" altLang="fr-FR" sz="600" dirty="0" err="1">
                <a:latin typeface="Calibri" panose="020F0502020204030204" pitchFamily="34" charset="0"/>
                <a:cs typeface="Calibri" panose="020F0502020204030204" pitchFamily="34" charset="0"/>
              </a:rPr>
              <a:t>Perusmateriaali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bæremateriale. </a:t>
            </a:r>
            <a:r>
              <a:rPr lang="pl-PL" altLang="fr-FR" sz="600" dirty="0">
                <a:latin typeface="Calibri" panose="020F0502020204030204" pitchFamily="34" charset="0"/>
                <a:cs typeface="Calibri" panose="020F0502020204030204" pitchFamily="34" charset="0"/>
              </a:rPr>
              <a:t>materiał podstawowy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Alusmaterjal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основна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светлоотразителна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de bază</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základní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osnovna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základný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βασικό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مادة أساسي</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базовый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pt-PT"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B : matière rétroréfléchissante ; </a:t>
            </a:r>
            <a:r>
              <a:rPr lang="fr-FR" altLang="fr-FR" sz="600" dirty="0" err="1">
                <a:latin typeface="Calibri" panose="020F0502020204030204" pitchFamily="34" charset="0"/>
                <a:cs typeface="Calibri" panose="020F0502020204030204" pitchFamily="34" charset="0"/>
              </a:rPr>
              <a:t>Reflexmaterial</a:t>
            </a:r>
            <a:r>
              <a:rPr lang="fr-FR" altLang="fr-FR" sz="600" dirty="0">
                <a:latin typeface="Calibri" panose="020F0502020204030204" pitchFamily="34" charset="0"/>
                <a:cs typeface="Calibri" panose="020F0502020204030204" pitchFamily="34" charset="0"/>
              </a:rPr>
              <a:t> ; Retro </a:t>
            </a:r>
            <a:r>
              <a:rPr lang="fr-FR" altLang="fr-FR" sz="600" dirty="0" err="1">
                <a:latin typeface="Calibri" panose="020F0502020204030204" pitchFamily="34" charset="0"/>
                <a:cs typeface="Calibri" panose="020F0502020204030204" pitchFamily="34" charset="0"/>
              </a:rPr>
              <a:t>reflective</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fényvisszaverő</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retro reflectante ; </a:t>
            </a:r>
            <a:r>
              <a:rPr lang="pt-PT" altLang="fr-FR" sz="600" dirty="0">
                <a:latin typeface="Calibri" panose="020F0502020204030204" pitchFamily="34" charset="0"/>
                <a:cs typeface="Calibri" panose="020F0502020204030204" pitchFamily="34" charset="0"/>
              </a:rPr>
              <a:t>material retro-reflector</a:t>
            </a:r>
            <a:r>
              <a:rPr lang="fr-FR" altLang="fr-FR" sz="600" dirty="0">
                <a:latin typeface="Calibri" panose="020F0502020204030204" pitchFamily="34" charset="0"/>
                <a:cs typeface="Calibri" panose="020F0502020204030204" pitchFamily="34" charset="0"/>
              </a:rPr>
              <a:t> ; </a:t>
            </a:r>
            <a:r>
              <a:rPr lang="sv-SE" altLang="fr-FR" sz="600" dirty="0">
                <a:latin typeface="Calibri" panose="020F0502020204030204" pitchFamily="34" charset="0"/>
                <a:cs typeface="Calibri" panose="020F0502020204030204" pitchFamily="34" charset="0"/>
              </a:rPr>
              <a:t>retro-reflektivt material ; </a:t>
            </a:r>
            <a:r>
              <a:rPr lang="nl-NL" altLang="fr-FR" sz="600" dirty="0">
                <a:latin typeface="Calibri" panose="020F0502020204030204" pitchFamily="34" charset="0"/>
                <a:cs typeface="Calibri" panose="020F0502020204030204" pitchFamily="34" charset="0"/>
              </a:rPr>
              <a:t>reflecterend materiaal; </a:t>
            </a:r>
            <a:r>
              <a:rPr lang="fr-FR" altLang="fr-FR" sz="600" dirty="0" err="1">
                <a:latin typeface="Calibri" panose="020F0502020204030204" pitchFamily="34" charset="0"/>
                <a:cs typeface="Calibri" panose="020F0502020204030204" pitchFamily="34" charset="0"/>
              </a:rPr>
              <a:t>Heijastava</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retroreflekterende materiale. </a:t>
            </a:r>
            <a:r>
              <a:rPr lang="pl-PL" altLang="fr-FR" sz="600" dirty="0">
                <a:latin typeface="Calibri" panose="020F0502020204030204" pitchFamily="34" charset="0"/>
                <a:cs typeface="Calibri" panose="020F0502020204030204" pitchFamily="34" charset="0"/>
              </a:rPr>
              <a:t>materiał odblaskowy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Helkurmaterjal</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retro-reflectorizant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materiál se zpětným odrazem</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retroodsevna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materiál so spätným odrazom</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αντανακλώμενο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العاكسة للخلف</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светоотражающий материал</a:t>
            </a:r>
            <a:r>
              <a:rPr lang="fr-FR" altLang="fr-FR" sz="600" dirty="0">
                <a:latin typeface="Calibri" panose="020F0502020204030204" pitchFamily="34" charset="0"/>
                <a:cs typeface="Calibri" panose="020F0502020204030204" pitchFamily="34" charset="0"/>
              </a:rPr>
              <a:t>      	   </a:t>
            </a: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C : matière combinée ; </a:t>
            </a:r>
            <a:r>
              <a:rPr lang="de-DE" altLang="fr-FR" sz="600" dirty="0">
                <a:latin typeface="Calibri" panose="020F0502020204030204" pitchFamily="34" charset="0"/>
                <a:cs typeface="Calibri" panose="020F0502020204030204" pitchFamily="34" charset="0"/>
              </a:rPr>
              <a:t>Material mit 2 Stoffschichten</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Combined</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kombinált</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tulajdonságú</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conjunta ; </a:t>
            </a:r>
            <a:r>
              <a:rPr lang="pt-PT" altLang="fr-FR" sz="600" dirty="0">
                <a:latin typeface="Calibri" panose="020F0502020204030204" pitchFamily="34" charset="0"/>
                <a:cs typeface="Calibri" panose="020F0502020204030204" pitchFamily="34" charset="0"/>
              </a:rPr>
              <a:t>material combinado ; </a:t>
            </a:r>
            <a:r>
              <a:rPr lang="sv-SE" altLang="fr-FR" sz="600" dirty="0">
                <a:latin typeface="Calibri" panose="020F0502020204030204" pitchFamily="34" charset="0"/>
                <a:cs typeface="Calibri" panose="020F0502020204030204" pitchFamily="34" charset="0"/>
              </a:rPr>
              <a:t>kombinerat material ; </a:t>
            </a:r>
            <a:r>
              <a:rPr lang="nl-NL" altLang="fr-FR" sz="600" dirty="0">
                <a:latin typeface="Calibri" panose="020F0502020204030204" pitchFamily="34" charset="0"/>
                <a:cs typeface="Calibri" panose="020F0502020204030204" pitchFamily="34" charset="0"/>
              </a:rPr>
              <a:t>gecombineerd materiaal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Yhdistetty</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  </a:t>
            </a:r>
            <a:r>
              <a:rPr lang="da-DK" altLang="fr-FR" sz="600" dirty="0">
                <a:latin typeface="Calibri" panose="020F0502020204030204" pitchFamily="34" charset="0"/>
                <a:cs typeface="Calibri" panose="020F0502020204030204" pitchFamily="34" charset="0"/>
              </a:rPr>
              <a:t>materiale med kombineret advarselsfunktion. </a:t>
            </a:r>
            <a:r>
              <a:rPr lang="pl-PL" altLang="fr-FR" sz="600" dirty="0">
                <a:latin typeface="Calibri" panose="020F0502020204030204" pitchFamily="34" charset="0"/>
                <a:cs typeface="Calibri" panose="020F0502020204030204" pitchFamily="34" charset="0"/>
              </a:rPr>
              <a:t>materiał kombinowany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kombineeritud 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комбинирана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M</a:t>
            </a:r>
            <a:r>
              <a:rPr lang="ro-RO" altLang="fr-FR" sz="600" dirty="0">
                <a:latin typeface="Calibri" panose="020F0502020204030204" pitchFamily="34" charset="0"/>
                <a:cs typeface="Calibri" panose="020F0502020204030204" pitchFamily="34" charset="0"/>
              </a:rPr>
              <a:t>aterial combinat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kombinirana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συνδυασμένο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المركبة</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комбинированный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 </a:t>
            </a:r>
            <a:r>
              <a:rPr lang="fr-FR" altLang="fr-FR" sz="600" dirty="0">
                <a:solidFill>
                  <a:srgbClr val="000000"/>
                </a:solidFill>
              </a:rPr>
              <a:t>	</a:t>
            </a:r>
            <a:r>
              <a:rPr lang="fr-FR" altLang="fr-FR" sz="600" dirty="0"/>
              <a:t>       </a:t>
            </a:r>
          </a:p>
        </p:txBody>
      </p:sp>
      <p:grpSp>
        <p:nvGrpSpPr>
          <p:cNvPr id="37" name="Groupe 36">
            <a:extLst>
              <a:ext uri="{FF2B5EF4-FFF2-40B4-BE49-F238E27FC236}">
                <a16:creationId xmlns:a16="http://schemas.microsoft.com/office/drawing/2014/main" id="{126414AA-4EE3-4A12-A3E8-0C817C0C4897}"/>
              </a:ext>
            </a:extLst>
          </p:cNvPr>
          <p:cNvGrpSpPr/>
          <p:nvPr/>
        </p:nvGrpSpPr>
        <p:grpSpPr>
          <a:xfrm>
            <a:off x="386977" y="2621117"/>
            <a:ext cx="1549393" cy="923771"/>
            <a:chOff x="561000" y="2871361"/>
            <a:chExt cx="1549393" cy="923771"/>
          </a:xfrm>
        </p:grpSpPr>
        <p:pic>
          <p:nvPicPr>
            <p:cNvPr id="39" name="Image 38">
              <a:extLst>
                <a:ext uri="{FF2B5EF4-FFF2-40B4-BE49-F238E27FC236}">
                  <a16:creationId xmlns:a16="http://schemas.microsoft.com/office/drawing/2014/main" id="{2EE33830-CD46-4DFD-9DA9-C239AD5786CC}"/>
                </a:ext>
              </a:extLst>
            </p:cNvPr>
            <p:cNvPicPr>
              <a:picLocks noChangeAspect="1"/>
            </p:cNvPicPr>
            <p:nvPr/>
          </p:nvPicPr>
          <p:blipFill>
            <a:blip r:embed="rId6"/>
            <a:stretch>
              <a:fillRect/>
            </a:stretch>
          </p:blipFill>
          <p:spPr>
            <a:xfrm>
              <a:off x="561000" y="2871361"/>
              <a:ext cx="1549393" cy="923771"/>
            </a:xfrm>
            <a:prstGeom prst="rect">
              <a:avLst/>
            </a:prstGeom>
          </p:spPr>
        </p:pic>
        <p:sp>
          <p:nvSpPr>
            <p:cNvPr id="40" name="ZoneTexte 39">
              <a:extLst>
                <a:ext uri="{FF2B5EF4-FFF2-40B4-BE49-F238E27FC236}">
                  <a16:creationId xmlns:a16="http://schemas.microsoft.com/office/drawing/2014/main" id="{BB215B8B-041B-4240-8F16-7D0B218293E3}"/>
                </a:ext>
              </a:extLst>
            </p:cNvPr>
            <p:cNvSpPr txBox="1"/>
            <p:nvPr/>
          </p:nvSpPr>
          <p:spPr>
            <a:xfrm>
              <a:off x="1066800" y="3349082"/>
              <a:ext cx="152400" cy="215444"/>
            </a:xfrm>
            <a:prstGeom prst="rect">
              <a:avLst/>
            </a:prstGeom>
            <a:solidFill>
              <a:schemeClr val="bg1"/>
            </a:solidFill>
          </p:spPr>
          <p:txBody>
            <a:bodyPr wrap="square" rtlCol="0">
              <a:spAutoFit/>
            </a:bodyPr>
            <a:lstStyle/>
            <a:p>
              <a:r>
                <a:rPr lang="fr-FR" sz="800" b="1" dirty="0"/>
                <a:t>1</a:t>
              </a:r>
            </a:p>
          </p:txBody>
        </p:sp>
        <p:sp>
          <p:nvSpPr>
            <p:cNvPr id="41" name="ZoneTexte 40">
              <a:extLst>
                <a:ext uri="{FF2B5EF4-FFF2-40B4-BE49-F238E27FC236}">
                  <a16:creationId xmlns:a16="http://schemas.microsoft.com/office/drawing/2014/main" id="{52C2D2FF-ECA4-4F1B-895D-7EEEFB603BD9}"/>
                </a:ext>
              </a:extLst>
            </p:cNvPr>
            <p:cNvSpPr txBox="1"/>
            <p:nvPr/>
          </p:nvSpPr>
          <p:spPr>
            <a:xfrm>
              <a:off x="1892705" y="3349082"/>
              <a:ext cx="152400" cy="215444"/>
            </a:xfrm>
            <a:prstGeom prst="rect">
              <a:avLst/>
            </a:prstGeom>
            <a:solidFill>
              <a:schemeClr val="bg1"/>
            </a:solidFill>
          </p:spPr>
          <p:txBody>
            <a:bodyPr wrap="square" rtlCol="0">
              <a:spAutoFit/>
            </a:bodyPr>
            <a:lstStyle/>
            <a:p>
              <a:r>
                <a:rPr lang="fr-FR" sz="800" b="1" dirty="0"/>
                <a:t>2</a:t>
              </a:r>
            </a:p>
          </p:txBody>
        </p:sp>
      </p:grpSp>
      <p:graphicFrame>
        <p:nvGraphicFramePr>
          <p:cNvPr id="42" name="Tableau 41">
            <a:extLst>
              <a:ext uri="{FF2B5EF4-FFF2-40B4-BE49-F238E27FC236}">
                <a16:creationId xmlns:a16="http://schemas.microsoft.com/office/drawing/2014/main" id="{730E8BFD-77D7-49F8-BAD7-0FBDC2B4678E}"/>
              </a:ext>
            </a:extLst>
          </p:cNvPr>
          <p:cNvGraphicFramePr>
            <a:graphicFrameLocks noGrp="1"/>
          </p:cNvGraphicFramePr>
          <p:nvPr>
            <p:extLst>
              <p:ext uri="{D42A27DB-BD31-4B8C-83A1-F6EECF244321}">
                <p14:modId xmlns:p14="http://schemas.microsoft.com/office/powerpoint/2010/main" val="581151713"/>
              </p:ext>
            </p:extLst>
          </p:nvPr>
        </p:nvGraphicFramePr>
        <p:xfrm>
          <a:off x="1431151" y="8568780"/>
          <a:ext cx="5179151" cy="1170009"/>
        </p:xfrm>
        <a:graphic>
          <a:graphicData uri="http://schemas.openxmlformats.org/drawingml/2006/table">
            <a:tbl>
              <a:tblPr/>
              <a:tblGrid>
                <a:gridCol w="386504">
                  <a:extLst>
                    <a:ext uri="{9D8B030D-6E8A-4147-A177-3AD203B41FA5}">
                      <a16:colId xmlns:a16="http://schemas.microsoft.com/office/drawing/2014/main" val="20000"/>
                    </a:ext>
                  </a:extLst>
                </a:gridCol>
                <a:gridCol w="695707">
                  <a:extLst>
                    <a:ext uri="{9D8B030D-6E8A-4147-A177-3AD203B41FA5}">
                      <a16:colId xmlns:a16="http://schemas.microsoft.com/office/drawing/2014/main" val="20002"/>
                    </a:ext>
                  </a:extLst>
                </a:gridCol>
                <a:gridCol w="695707">
                  <a:extLst>
                    <a:ext uri="{9D8B030D-6E8A-4147-A177-3AD203B41FA5}">
                      <a16:colId xmlns:a16="http://schemas.microsoft.com/office/drawing/2014/main" val="20003"/>
                    </a:ext>
                  </a:extLst>
                </a:gridCol>
                <a:gridCol w="695707">
                  <a:extLst>
                    <a:ext uri="{9D8B030D-6E8A-4147-A177-3AD203B41FA5}">
                      <a16:colId xmlns:a16="http://schemas.microsoft.com/office/drawing/2014/main" val="20004"/>
                    </a:ext>
                  </a:extLst>
                </a:gridCol>
                <a:gridCol w="695707">
                  <a:extLst>
                    <a:ext uri="{9D8B030D-6E8A-4147-A177-3AD203B41FA5}">
                      <a16:colId xmlns:a16="http://schemas.microsoft.com/office/drawing/2014/main" val="20005"/>
                    </a:ext>
                  </a:extLst>
                </a:gridCol>
                <a:gridCol w="695707">
                  <a:extLst>
                    <a:ext uri="{9D8B030D-6E8A-4147-A177-3AD203B41FA5}">
                      <a16:colId xmlns:a16="http://schemas.microsoft.com/office/drawing/2014/main" val="20006"/>
                    </a:ext>
                  </a:extLst>
                </a:gridCol>
                <a:gridCol w="676014">
                  <a:extLst>
                    <a:ext uri="{9D8B030D-6E8A-4147-A177-3AD203B41FA5}">
                      <a16:colId xmlns:a16="http://schemas.microsoft.com/office/drawing/2014/main" val="4107214334"/>
                    </a:ext>
                  </a:extLst>
                </a:gridCol>
                <a:gridCol w="638098">
                  <a:extLst>
                    <a:ext uri="{9D8B030D-6E8A-4147-A177-3AD203B41FA5}">
                      <a16:colId xmlns:a16="http://schemas.microsoft.com/office/drawing/2014/main" val="2933418286"/>
                    </a:ext>
                  </a:extLst>
                </a:gridCol>
              </a:tblGrid>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4XL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5HBA17000S</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81071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5HBA13000S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696063"/>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9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C</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grpSp>
        <p:nvGrpSpPr>
          <p:cNvPr id="43" name="Groupe 42">
            <a:extLst>
              <a:ext uri="{FF2B5EF4-FFF2-40B4-BE49-F238E27FC236}">
                <a16:creationId xmlns:a16="http://schemas.microsoft.com/office/drawing/2014/main" id="{87CBFFFE-1D66-499C-BB7F-5D637090251E}"/>
              </a:ext>
            </a:extLst>
          </p:cNvPr>
          <p:cNvGrpSpPr/>
          <p:nvPr/>
        </p:nvGrpSpPr>
        <p:grpSpPr>
          <a:xfrm>
            <a:off x="206659" y="3981976"/>
            <a:ext cx="1349158" cy="225783"/>
            <a:chOff x="5065713" y="8589963"/>
            <a:chExt cx="1546225" cy="258762"/>
          </a:xfrm>
        </p:grpSpPr>
        <p:pic>
          <p:nvPicPr>
            <p:cNvPr id="49" name="Image 60">
              <a:extLst>
                <a:ext uri="{FF2B5EF4-FFF2-40B4-BE49-F238E27FC236}">
                  <a16:creationId xmlns:a16="http://schemas.microsoft.com/office/drawing/2014/main" id="{3C156A1B-A5D1-48BB-8A63-4C1D0DCADD2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Image 72">
              <a:extLst>
                <a:ext uri="{FF2B5EF4-FFF2-40B4-BE49-F238E27FC236}">
                  <a16:creationId xmlns:a16="http://schemas.microsoft.com/office/drawing/2014/main" id="{C598E33E-4613-4AA5-8A39-55282AB90324}"/>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Image 73">
              <a:extLst>
                <a:ext uri="{FF2B5EF4-FFF2-40B4-BE49-F238E27FC236}">
                  <a16:creationId xmlns:a16="http://schemas.microsoft.com/office/drawing/2014/main" id="{24BA83A0-4326-4434-8793-25EE393001BC}"/>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 name="Image 74">
              <a:extLst>
                <a:ext uri="{FF2B5EF4-FFF2-40B4-BE49-F238E27FC236}">
                  <a16:creationId xmlns:a16="http://schemas.microsoft.com/office/drawing/2014/main" id="{CCBC7268-4322-4E1A-B4BF-5BFB5FE389A4}"/>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 name="Image 2">
              <a:extLst>
                <a:ext uri="{FF2B5EF4-FFF2-40B4-BE49-F238E27FC236}">
                  <a16:creationId xmlns:a16="http://schemas.microsoft.com/office/drawing/2014/main" id="{9BF5039B-D6EE-4783-A23E-1560CF239D33}"/>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5" name="Groupe 64">
            <a:extLst>
              <a:ext uri="{FF2B5EF4-FFF2-40B4-BE49-F238E27FC236}">
                <a16:creationId xmlns:a16="http://schemas.microsoft.com/office/drawing/2014/main" id="{D302BAD2-9FAF-4320-AA24-593F9997A88E}"/>
              </a:ext>
            </a:extLst>
          </p:cNvPr>
          <p:cNvGrpSpPr/>
          <p:nvPr/>
        </p:nvGrpSpPr>
        <p:grpSpPr>
          <a:xfrm>
            <a:off x="1649676" y="3974071"/>
            <a:ext cx="653111" cy="215444"/>
            <a:chOff x="1489413" y="2664321"/>
            <a:chExt cx="537471" cy="177297"/>
          </a:xfrm>
        </p:grpSpPr>
        <p:sp>
          <p:nvSpPr>
            <p:cNvPr id="66" name="Text Box 21">
              <a:extLst>
                <a:ext uri="{FF2B5EF4-FFF2-40B4-BE49-F238E27FC236}">
                  <a16:creationId xmlns:a16="http://schemas.microsoft.com/office/drawing/2014/main" id="{E7BCB371-3B10-454B-834E-DA8AC6B0591D}"/>
                </a:ext>
              </a:extLst>
            </p:cNvPr>
            <p:cNvSpPr txBox="1">
              <a:spLocks noChangeArrowheads="1"/>
            </p:cNvSpPr>
            <p:nvPr/>
          </p:nvSpPr>
          <p:spPr bwMode="auto">
            <a:xfrm>
              <a:off x="1489413" y="2664321"/>
              <a:ext cx="537471" cy="177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11163">
                <a:spcBef>
                  <a:spcPct val="20000"/>
                </a:spcBef>
                <a:buChar char="•"/>
                <a:defRPr sz="1400">
                  <a:solidFill>
                    <a:schemeClr val="tx1"/>
                  </a:solidFill>
                  <a:latin typeface="Arial" panose="020B0604020202020204" pitchFamily="34" charset="0"/>
                </a:defRPr>
              </a:lvl1pPr>
              <a:lvl2pPr marL="742950" indent="-285750" defTabSz="411163">
                <a:spcBef>
                  <a:spcPct val="20000"/>
                </a:spcBef>
                <a:buChar char="–"/>
                <a:defRPr sz="1300">
                  <a:solidFill>
                    <a:schemeClr val="tx1"/>
                  </a:solidFill>
                  <a:latin typeface="Arial" panose="020B0604020202020204" pitchFamily="34" charset="0"/>
                </a:defRPr>
              </a:lvl2pPr>
              <a:lvl3pPr marL="1143000" indent="-228600" defTabSz="411163">
                <a:spcBef>
                  <a:spcPct val="20000"/>
                </a:spcBef>
                <a:buChar char="•"/>
                <a:defRPr sz="1100">
                  <a:solidFill>
                    <a:schemeClr val="tx1"/>
                  </a:solidFill>
                  <a:latin typeface="Arial" panose="020B0604020202020204" pitchFamily="34" charset="0"/>
                </a:defRPr>
              </a:lvl3pPr>
              <a:lvl4pPr marL="1600200" indent="-228600" defTabSz="411163">
                <a:spcBef>
                  <a:spcPct val="20000"/>
                </a:spcBef>
                <a:buChar char="–"/>
                <a:defRPr sz="900">
                  <a:solidFill>
                    <a:schemeClr val="tx1"/>
                  </a:solidFill>
                  <a:latin typeface="Arial" panose="020B0604020202020204" pitchFamily="34" charset="0"/>
                </a:defRPr>
              </a:lvl4pPr>
              <a:lvl5pPr marL="2057400" indent="-228600" defTabSz="411163">
                <a:spcBef>
                  <a:spcPct val="20000"/>
                </a:spcBef>
                <a:buChar char="»"/>
                <a:defRPr sz="9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900">
                  <a:solidFill>
                    <a:schemeClr val="tx1"/>
                  </a:solidFill>
                  <a:latin typeface="Arial" panose="020B0604020202020204" pitchFamily="34" charset="0"/>
                </a:defRPr>
              </a:lvl9pPr>
            </a:lstStyle>
            <a:p>
              <a:pPr algn="ctr" eaLnBrk="1" hangingPunct="1">
                <a:spcBef>
                  <a:spcPct val="50000"/>
                </a:spcBef>
                <a:buFontTx/>
                <a:buNone/>
              </a:pPr>
              <a:r>
                <a:rPr lang="fr-FR" altLang="fr-FR" sz="800" dirty="0"/>
                <a:t>Max. 25 X</a:t>
              </a:r>
            </a:p>
          </p:txBody>
        </p:sp>
        <p:sp>
          <p:nvSpPr>
            <p:cNvPr id="67" name="Rectangle 135">
              <a:extLst>
                <a:ext uri="{FF2B5EF4-FFF2-40B4-BE49-F238E27FC236}">
                  <a16:creationId xmlns:a16="http://schemas.microsoft.com/office/drawing/2014/main" id="{DD906013-3345-4DE9-8AC1-E0013A4AE9E6}"/>
                </a:ext>
              </a:extLst>
            </p:cNvPr>
            <p:cNvSpPr>
              <a:spLocks noChangeArrowheads="1"/>
            </p:cNvSpPr>
            <p:nvPr/>
          </p:nvSpPr>
          <p:spPr bwMode="auto">
            <a:xfrm>
              <a:off x="1550423" y="2689147"/>
              <a:ext cx="419120" cy="14289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300">
                  <a:solidFill>
                    <a:schemeClr val="tx1"/>
                  </a:solidFill>
                  <a:latin typeface="Arial" panose="020B0604020202020204" pitchFamily="34" charset="0"/>
                </a:defRPr>
              </a:lvl2pPr>
              <a:lvl3pPr marL="1143000" indent="-228600">
                <a:spcBef>
                  <a:spcPct val="20000"/>
                </a:spcBef>
                <a:buChar char="•"/>
                <a:defRPr sz="1100">
                  <a:solidFill>
                    <a:schemeClr val="tx1"/>
                  </a:solidFill>
                  <a:latin typeface="Arial" panose="020B0604020202020204" pitchFamily="34" charset="0"/>
                </a:defRPr>
              </a:lvl3pPr>
              <a:lvl4pPr marL="1600200" indent="-228600">
                <a:spcBef>
                  <a:spcPct val="20000"/>
                </a:spcBef>
                <a:buChar char="–"/>
                <a:defRPr sz="900">
                  <a:solidFill>
                    <a:schemeClr val="tx1"/>
                  </a:solidFill>
                  <a:latin typeface="Arial" panose="020B0604020202020204" pitchFamily="34" charset="0"/>
                </a:defRPr>
              </a:lvl4pPr>
              <a:lvl5pPr marL="2057400" indent="-228600">
                <a:spcBef>
                  <a:spcPct val="20000"/>
                </a:spcBef>
                <a:buChar char="»"/>
                <a:defRPr sz="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defRPr>
              </a:lvl9pPr>
            </a:lstStyle>
            <a:p>
              <a:pPr eaLnBrk="1" hangingPunct="1">
                <a:spcBef>
                  <a:spcPct val="0"/>
                </a:spcBef>
                <a:buFontTx/>
                <a:buNone/>
              </a:pPr>
              <a:endParaRPr lang="zh-CN" altLang="en-US" sz="800">
                <a:ea typeface="宋体" panose="02010600030101010101" pitchFamily="2" charset="-122"/>
              </a:endParaRPr>
            </a:p>
          </p:txBody>
        </p:sp>
      </p:grpSp>
      <p:pic>
        <p:nvPicPr>
          <p:cNvPr id="34" name="Picture 37">
            <a:extLst>
              <a:ext uri="{FF2B5EF4-FFF2-40B4-BE49-F238E27FC236}">
                <a16:creationId xmlns:a16="http://schemas.microsoft.com/office/drawing/2014/main" id="{CF6AE32F-B3FB-4467-BB06-4C9CDFC2529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1417" y="3546489"/>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4" name="Picture 37">
            <a:extLst>
              <a:ext uri="{FF2B5EF4-FFF2-40B4-BE49-F238E27FC236}">
                <a16:creationId xmlns:a16="http://schemas.microsoft.com/office/drawing/2014/main" id="{9FE7399A-3B23-4B46-9F97-EE21C3F80D9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99010" y="3546489"/>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0690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65619"/>
            <a:ext cx="2880160" cy="477054"/>
          </a:xfrm>
          <a:prstGeom prst="rect">
            <a:avLst/>
          </a:prstGeom>
          <a:noFill/>
        </p:spPr>
        <p:txBody>
          <a:bodyPr wrap="square">
            <a:spAutoFit/>
          </a:bodyPr>
          <a:lstStyle/>
          <a:p>
            <a:r>
              <a:rPr lang="fr-FR" sz="500" b="1" u="sng" dirty="0">
                <a:latin typeface="+mn-lt"/>
              </a:rPr>
              <a:t>Nutzerinformationsblatt</a:t>
            </a:r>
          </a:p>
          <a:p>
            <a:r>
              <a:rPr lang="en-US" sz="500" b="1" dirty="0">
                <a:latin typeface="+mn-lt"/>
                <a:ea typeface="Calibri" charset="0"/>
                <a:cs typeface="Calibri" charset="0"/>
              </a:rPr>
              <a:t>Diese Informationen sind dem Endanwenderauszugeben &amp; von ihm zu lesen</a:t>
            </a:r>
            <a:endParaRPr lang="fr-FR" sz="500" b="1" dirty="0">
              <a:latin typeface="+mn-lt"/>
            </a:endParaRPr>
          </a:p>
          <a:p>
            <a:r>
              <a:rPr lang="fr-FR" sz="500" dirty="0">
                <a:latin typeface="+mn-lt"/>
              </a:rPr>
              <a:t>Hose </a:t>
            </a:r>
            <a:r>
              <a:rPr lang="fr-FR" sz="500" dirty="0"/>
              <a:t>HIBANA </a:t>
            </a:r>
            <a:r>
              <a:rPr lang="fr-FR" sz="500" dirty="0" err="1"/>
              <a:t>Ref</a:t>
            </a:r>
            <a:r>
              <a:rPr lang="fr-FR" sz="500" dirty="0"/>
              <a:t>. 5HBA160 (</a:t>
            </a:r>
            <a:r>
              <a:rPr lang="fr-FR" sz="500" dirty="0" err="1"/>
              <a:t>Gelb</a:t>
            </a:r>
            <a:r>
              <a:rPr lang="fr-FR" sz="500" dirty="0"/>
              <a:t> HV); </a:t>
            </a:r>
            <a:r>
              <a:rPr lang="fr-FR" sz="500" dirty="0" err="1"/>
              <a:t>Ref</a:t>
            </a:r>
            <a:r>
              <a:rPr lang="fr-FR" sz="500" dirty="0"/>
              <a:t>. 5HBA170 (Orange HV); </a:t>
            </a:r>
            <a:r>
              <a:rPr lang="fr-FR" sz="500" dirty="0" err="1"/>
              <a:t>Ref</a:t>
            </a:r>
            <a:r>
              <a:rPr lang="fr-FR" sz="500" dirty="0"/>
              <a:t>. 5HBA130 (Rote HV)</a:t>
            </a:r>
          </a:p>
          <a:p>
            <a:r>
              <a:rPr lang="fr-FR" sz="500" b="1" dirty="0"/>
              <a:t>60% Cotton </a:t>
            </a:r>
            <a:r>
              <a:rPr lang="en-GB" sz="500" b="1" dirty="0"/>
              <a:t>+ </a:t>
            </a:r>
            <a:r>
              <a:rPr lang="fr-FR" sz="500" b="1" dirty="0"/>
              <a:t>40% Polyester, 270g/m²</a:t>
            </a:r>
          </a:p>
          <a:p>
            <a:r>
              <a:rPr lang="fr-FR" sz="500" b="1" dirty="0" err="1"/>
              <a:t>Verstärkung</a:t>
            </a:r>
            <a:r>
              <a:rPr lang="fr-FR" sz="500" b="1" dirty="0"/>
              <a:t> : 300D Oxford</a:t>
            </a:r>
          </a:p>
        </p:txBody>
      </p:sp>
      <p:grpSp>
        <p:nvGrpSpPr>
          <p:cNvPr id="21" name="Groupe 20"/>
          <p:cNvGrpSpPr/>
          <p:nvPr/>
        </p:nvGrpSpPr>
        <p:grpSpPr>
          <a:xfrm>
            <a:off x="152559" y="1142673"/>
            <a:ext cx="6552882" cy="7045055"/>
            <a:chOff x="983531" y="965252"/>
            <a:chExt cx="5399999" cy="9162617"/>
          </a:xfrm>
        </p:grpSpPr>
        <p:sp>
          <p:nvSpPr>
            <p:cNvPr id="22" name="Rectangle 21"/>
            <p:cNvSpPr/>
            <p:nvPr/>
          </p:nvSpPr>
          <p:spPr>
            <a:xfrm>
              <a:off x="983531" y="965252"/>
              <a:ext cx="5399999" cy="9162617"/>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PSA </a:t>
              </a:r>
              <a:r>
                <a:rPr lang="en-GB" sz="600" b="1" u="sng" dirty="0" err="1">
                  <a:latin typeface="Calibri"/>
                  <a:cs typeface="Calibri"/>
                </a:rPr>
                <a:t>Kategorie</a:t>
              </a:r>
              <a:r>
                <a:rPr lang="en-GB" sz="600" b="1" u="sng" dirty="0">
                  <a:latin typeface="Calibri"/>
                  <a:cs typeface="Calibri"/>
                </a:rPr>
                <a:t> 2 – In Übereinstimmung mit den Normen</a:t>
              </a:r>
            </a:p>
            <a:p>
              <a:endParaRPr lang="en-GB" sz="300" b="1" dirty="0">
                <a:latin typeface="Calibri" panose="020F0502020204030204" pitchFamily="34" charset="0"/>
                <a:cs typeface="Calibri" panose="020F0502020204030204" pitchFamily="34" charset="0"/>
              </a:endParaRPr>
            </a:p>
            <a:p>
              <a:pPr marL="266700"/>
              <a:r>
                <a:rPr lang="en-GB" sz="600" b="1" dirty="0">
                  <a:solidFill>
                    <a:srgbClr val="000000"/>
                  </a:solidFill>
                  <a:latin typeface="Calibri" panose="020F0502020204030204" pitchFamily="34" charset="0"/>
                  <a:cs typeface="Calibri" panose="020F0502020204030204" pitchFamily="34" charset="0"/>
                </a:rPr>
                <a:t>EN ISO 13688:2013 (EN340:2003) – Schutzkleidung: Allgemeine Anforderungen</a:t>
              </a:r>
            </a:p>
            <a:p>
              <a:pPr marL="266700"/>
              <a:endParaRPr lang="en-GB" sz="600" b="1" dirty="0">
                <a:latin typeface="Calibri" panose="020F0502020204030204" pitchFamily="34" charset="0"/>
                <a:cs typeface="Calibri" panose="020F0502020204030204" pitchFamily="34" charset="0"/>
              </a:endParaRP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EN 14404:2004+A1:2010 (Hose) – Typ 2 – Stufe 0 - Knieschutz für Arbeiten in kniender Position </a:t>
              </a:r>
              <a:r>
                <a:rPr lang="en-GB" sz="600" dirty="0">
                  <a:latin typeface="Calibri" panose="020F0502020204030204" pitchFamily="34" charset="0"/>
                  <a:cs typeface="Calibri" panose="020F0502020204030204" pitchFamily="34" charset="0"/>
                </a:rPr>
                <a:t>(Anwendbar auf Overall und Hosen mit Knieschützer 8KNEE)</a:t>
              </a:r>
            </a:p>
            <a:p>
              <a:pPr marL="266700"/>
              <a:r>
                <a:rPr lang="en-GB" sz="600" dirty="0">
                  <a:latin typeface="Calibri" panose="020F0502020204030204" pitchFamily="34" charset="0"/>
                  <a:cs typeface="Calibri" panose="020F0502020204030204" pitchFamily="34" charset="0"/>
                </a:rPr>
                <a:t>Vorbehandlung – 5 </a:t>
              </a:r>
              <a:r>
                <a:rPr lang="en-GB" sz="600" dirty="0" err="1">
                  <a:latin typeface="Calibri" panose="020F0502020204030204" pitchFamily="34" charset="0"/>
                  <a:cs typeface="Calibri" panose="020F0502020204030204" pitchFamily="34" charset="0"/>
                </a:rPr>
                <a:t>Wäschen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40 ° C </a:t>
              </a:r>
              <a:r>
                <a:rPr lang="en-US" sz="600" dirty="0" err="1">
                  <a:latin typeface="Calibri" panose="020F0502020204030204" pitchFamily="34" charset="0"/>
                  <a:cs typeface="Calibri" panose="020F0502020204030204" pitchFamily="34" charset="0"/>
                </a:rPr>
                <a:t>gemäß</a:t>
              </a:r>
              <a:r>
                <a:rPr lang="en-US" sz="600" dirty="0">
                  <a:latin typeface="Calibri" panose="020F0502020204030204" pitchFamily="34" charset="0"/>
                  <a:cs typeface="Calibri" panose="020F0502020204030204" pitchFamily="34" charset="0"/>
                </a:rPr>
                <a:t> ISO 6330: </a:t>
              </a:r>
              <a:r>
                <a:rPr lang="en-US" sz="600" dirty="0" err="1">
                  <a:latin typeface="Calibri" panose="020F0502020204030204" pitchFamily="34" charset="0"/>
                  <a:cs typeface="Calibri" panose="020F0502020204030204" pitchFamily="34" charset="0"/>
                </a:rPr>
                <a:t>häusliches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Wasch</a:t>
              </a:r>
              <a:r>
                <a:rPr lang="en-US" sz="600" dirty="0">
                  <a:latin typeface="Calibri" panose="020F0502020204030204" pitchFamily="34" charset="0"/>
                  <a:cs typeface="Calibri" panose="020F0502020204030204" pitchFamily="34" charset="0"/>
                </a:rPr>
                <a:t>- und </a:t>
              </a:r>
              <a:r>
                <a:rPr lang="en-US" sz="600" dirty="0" err="1">
                  <a:latin typeface="Calibri" panose="020F0502020204030204" pitchFamily="34" charset="0"/>
                  <a:cs typeface="Calibri" panose="020F0502020204030204" pitchFamily="34" charset="0"/>
                </a:rPr>
                <a:t>Trocknungsmethoden</a:t>
              </a:r>
              <a:endParaRPr lang="en-GB" sz="600" dirty="0">
                <a:latin typeface="Calibri" panose="020F0502020204030204" pitchFamily="34" charset="0"/>
                <a:cs typeface="Calibri" panose="020F0502020204030204" pitchFamily="34" charset="0"/>
              </a:endParaRPr>
            </a:p>
            <a:p>
              <a:pPr>
                <a:tabLst>
                  <a:tab pos="266700" algn="l"/>
                </a:tabLst>
              </a:pPr>
              <a:r>
                <a:rPr lang="en-GB" sz="600" dirty="0">
                  <a:latin typeface="Calibri" panose="020F0502020204030204" pitchFamily="34" charset="0"/>
                  <a:cs typeface="Calibri" panose="020F0502020204030204" pitchFamily="34" charset="0"/>
                </a:rPr>
                <a:t>	Eigenschaften : </a:t>
              </a:r>
              <a:r>
                <a:rPr lang="fr-FR" sz="600" dirty="0">
                  <a:latin typeface="Calibri" panose="020F0502020204030204" pitchFamily="34" charset="0"/>
                  <a:cs typeface="Calibri" panose="020F0502020204030204" pitchFamily="34" charset="0"/>
                </a:rPr>
                <a:t>Hose 5HBA160 (</a:t>
              </a:r>
              <a:r>
                <a:rPr lang="fr-FR" sz="600" dirty="0" err="1">
                  <a:latin typeface="Calibri" panose="020F0502020204030204" pitchFamily="34" charset="0"/>
                  <a:cs typeface="Calibri" panose="020F0502020204030204" pitchFamily="34" charset="0"/>
                </a:rPr>
                <a:t>Gelb</a:t>
              </a:r>
              <a:r>
                <a:rPr lang="fr-FR" sz="600" dirty="0">
                  <a:latin typeface="Calibri" panose="020F0502020204030204" pitchFamily="34" charset="0"/>
                  <a:cs typeface="Calibri" panose="020F0502020204030204" pitchFamily="34" charset="0"/>
                </a:rPr>
                <a:t> HV); 5HBA170 (Orange HV); 5HBA130 (Rote HV) </a:t>
              </a:r>
              <a:r>
                <a:rPr lang="en-GB" sz="600"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Typ</a:t>
              </a:r>
              <a:r>
                <a:rPr lang="en-GB" sz="600" b="1" dirty="0">
                  <a:latin typeface="Calibri" panose="020F0502020204030204" pitchFamily="34" charset="0"/>
                  <a:cs typeface="Calibri" panose="020F0502020204030204" pitchFamily="34" charset="0"/>
                </a:rPr>
                <a:t> 2 </a:t>
              </a:r>
              <a:r>
                <a:rPr lang="en-GB" sz="600" b="1" dirty="0" err="1">
                  <a:latin typeface="Calibri" panose="020F0502020204030204" pitchFamily="34" charset="0"/>
                  <a:cs typeface="Calibri" panose="020F0502020204030204" pitchFamily="34" charset="0"/>
                </a:rPr>
                <a:t>Stufe</a:t>
              </a:r>
              <a:r>
                <a:rPr lang="en-GB" sz="600" b="1" dirty="0">
                  <a:latin typeface="Calibri" panose="020F0502020204030204" pitchFamily="34" charset="0"/>
                  <a:cs typeface="Calibri" panose="020F0502020204030204" pitchFamily="34" charset="0"/>
                </a:rPr>
                <a:t> 0 </a:t>
              </a:r>
              <a:r>
                <a:rPr lang="en-GB" sz="600" dirty="0">
                  <a:latin typeface="Calibri" panose="020F0502020204030204" pitchFamily="34" charset="0"/>
                  <a:cs typeface="Calibri" panose="020F0502020204030204" pitchFamily="34" charset="0"/>
                </a:rPr>
                <a:t>(</a:t>
              </a:r>
              <a:r>
                <a:rPr lang="en-GB" sz="600" dirty="0" err="1">
                  <a:latin typeface="Calibri" panose="020F0502020204030204" pitchFamily="34" charset="0"/>
                  <a:cs typeface="Calibri" panose="020F0502020204030204" pitchFamily="34" charset="0"/>
                </a:rPr>
                <a:t>Anwendbar</a:t>
              </a:r>
              <a:r>
                <a:rPr lang="en-GB" sz="600" dirty="0">
                  <a:latin typeface="Calibri" panose="020F0502020204030204" pitchFamily="34" charset="0"/>
                  <a:cs typeface="Calibri" panose="020F0502020204030204" pitchFamily="34" charset="0"/>
                </a:rPr>
                <a:t> auf </a:t>
              </a:r>
              <a:r>
                <a:rPr lang="en-GB" sz="600" dirty="0" err="1">
                  <a:latin typeface="Calibri" panose="020F0502020204030204" pitchFamily="34" charset="0"/>
                  <a:cs typeface="Calibri" panose="020F0502020204030204" pitchFamily="34" charset="0"/>
                </a:rPr>
                <a:t>Kniepads</a:t>
              </a:r>
              <a:r>
                <a:rPr lang="en-GB" sz="600" dirty="0">
                  <a:latin typeface="Calibri" panose="020F0502020204030204" pitchFamily="34" charset="0"/>
                  <a:cs typeface="Calibri" panose="020F0502020204030204" pitchFamily="34" charset="0"/>
                </a:rPr>
                <a:t> ref. 8KNEE)</a:t>
              </a:r>
            </a:p>
            <a:p>
              <a:pPr marL="266700"/>
              <a:r>
                <a:rPr lang="en-GB" sz="600" dirty="0">
                  <a:latin typeface="Calibri" panose="020F0502020204030204" pitchFamily="34" charset="0"/>
                  <a:cs typeface="Calibri" panose="020F0502020204030204" pitchFamily="34" charset="0"/>
                </a:rPr>
                <a:t>Knieschutzklassen sind wie folgt eingeteilt:</a:t>
              </a:r>
            </a:p>
            <a:p>
              <a:pPr marL="266700"/>
              <a:r>
                <a:rPr lang="en-GB" sz="600" b="1" dirty="0">
                  <a:latin typeface="Calibri" panose="020F0502020204030204" pitchFamily="34" charset="0"/>
                  <a:cs typeface="Calibri" panose="020F0502020204030204" pitchFamily="34" charset="0"/>
                </a:rPr>
                <a:t>Typ 1 : </a:t>
              </a:r>
              <a:r>
                <a:rPr lang="en-GB" sz="600" dirty="0">
                  <a:latin typeface="Calibri" panose="020F0502020204030204" pitchFamily="34" charset="0"/>
                  <a:cs typeface="Calibri" panose="020F0502020204030204" pitchFamily="34" charset="0"/>
                </a:rPr>
                <a:t>Kniepads unabhängig von anderer Kleidung, um die Beine befestigt.	</a:t>
              </a:r>
            </a:p>
            <a:p>
              <a:pPr marL="266700"/>
              <a:r>
                <a:rPr lang="en-GB" sz="600" b="1" dirty="0">
                  <a:latin typeface="Calibri" panose="020F0502020204030204" pitchFamily="34" charset="0"/>
                  <a:cs typeface="Calibri" panose="020F0502020204030204" pitchFamily="34" charset="0"/>
                </a:rPr>
                <a:t>Typ 2 : </a:t>
              </a:r>
              <a:r>
                <a:rPr lang="en-GB" sz="600" dirty="0">
                  <a:latin typeface="Calibri" panose="020F0502020204030204" pitchFamily="34" charset="0"/>
                  <a:cs typeface="Calibri" panose="020F0502020204030204" pitchFamily="34" charset="0"/>
                </a:rPr>
                <a:t>Kniepads mit Schaum- oder anderer Polsterung, in Taschen an den Beinen gesichert oder dauerhaft an der Hose befestigt.	</a:t>
              </a:r>
            </a:p>
            <a:p>
              <a:pPr marL="266700"/>
              <a:r>
                <a:rPr lang="en-GB" sz="600" b="1" dirty="0">
                  <a:latin typeface="Calibri" panose="020F0502020204030204" pitchFamily="34" charset="0"/>
                  <a:cs typeface="Calibri" panose="020F0502020204030204" pitchFamily="34" charset="0"/>
                </a:rPr>
                <a:t>Typ 3 : </a:t>
              </a:r>
              <a:r>
                <a:rPr lang="en-GB" sz="600" dirty="0">
                  <a:latin typeface="Calibri" panose="020F0502020204030204" pitchFamily="34" charset="0"/>
                  <a:cs typeface="Calibri" panose="020F0502020204030204" pitchFamily="34" charset="0"/>
                </a:rPr>
                <a:t>Kniepads nicht am Körper befestigt, sondern positioniert während der Benutzer sich bewegt.	</a:t>
              </a:r>
            </a:p>
            <a:p>
              <a:pPr marL="266700"/>
              <a:r>
                <a:rPr lang="en-GB" sz="600" b="1" dirty="0">
                  <a:latin typeface="Calibri" panose="020F0502020204030204" pitchFamily="34" charset="0"/>
                  <a:cs typeface="Calibri" panose="020F0502020204030204" pitchFamily="34" charset="0"/>
                </a:rPr>
                <a:t>Typ 4: </a:t>
              </a:r>
              <a:r>
                <a:rPr lang="en-GB" sz="600" dirty="0">
                  <a:latin typeface="Calibri" panose="020F0502020204030204" pitchFamily="34" charset="0"/>
                  <a:cs typeface="Calibri" panose="020F0502020204030204" pitchFamily="34" charset="0"/>
                </a:rPr>
                <a:t>Kniepads , die Teil einer Einheit mit zusätzlichen Funktionen sind, wie ein Hilfegestell zum Aufstehen oder ein Kniesitz. Kann am Körper getragen werden oder unabhängig sein.</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Schutzklasse 0 : </a:t>
              </a:r>
              <a:r>
                <a:rPr lang="en-GB" sz="600" dirty="0">
                  <a:latin typeface="Calibri" panose="020F0502020204030204" pitchFamily="34" charset="0"/>
                  <a:cs typeface="Calibri" panose="020F0502020204030204" pitchFamily="34" charset="0"/>
                </a:rPr>
                <a:t>Ebene Bodenoberflächen	</a:t>
              </a:r>
            </a:p>
            <a:p>
              <a:pPr marL="266700"/>
              <a:r>
                <a:rPr lang="en-GB" sz="600" b="1" dirty="0">
                  <a:latin typeface="Calibri" panose="020F0502020204030204" pitchFamily="34" charset="0"/>
                  <a:cs typeface="Calibri" panose="020F0502020204030204" pitchFamily="34" charset="0"/>
                </a:rPr>
                <a:t>Schutzklasse 1: </a:t>
              </a:r>
              <a:r>
                <a:rPr lang="en-GB" sz="600" dirty="0">
                  <a:latin typeface="Calibri" panose="020F0502020204030204" pitchFamily="34" charset="0"/>
                  <a:cs typeface="Calibri" panose="020F0502020204030204" pitchFamily="34" charset="0"/>
                </a:rPr>
                <a:t>Ebene oder unebene Bodenoberflächen. Schützt vor dem Eindringen durch eine Kraft von mindestens (100 ± 5) N	</a:t>
              </a:r>
            </a:p>
            <a:p>
              <a:pPr marL="266700"/>
              <a:r>
                <a:rPr lang="en-GB" sz="600" b="1" dirty="0">
                  <a:latin typeface="Calibri" panose="020F0502020204030204" pitchFamily="34" charset="0"/>
                  <a:cs typeface="Calibri" panose="020F0502020204030204" pitchFamily="34" charset="0"/>
                </a:rPr>
                <a:t>Schutzklasse 2: </a:t>
              </a:r>
              <a:r>
                <a:rPr lang="en-GB" sz="600" dirty="0">
                  <a:latin typeface="Calibri" panose="020F0502020204030204" pitchFamily="34" charset="0"/>
                  <a:cs typeface="Calibri" panose="020F0502020204030204" pitchFamily="34" charset="0"/>
                </a:rPr>
                <a:t>Ebene oder unebene Bodenoberflächen unter erschwerten Bedingungen. Schützt vor dem Eindringen durch eine Kraft von mindestens (250 ± 10) N.</a:t>
              </a: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r>
                <a:rPr lang="en-GB" sz="600" b="1" dirty="0" err="1">
                  <a:latin typeface="Calibri" panose="020F0502020204030204" pitchFamily="34" charset="0"/>
                  <a:cs typeface="Calibri" panose="020F0502020204030204" pitchFamily="34" charset="0"/>
                </a:rPr>
                <a:t>Waschanleitung</a:t>
              </a:r>
              <a:r>
                <a:rPr lang="en-GB" sz="600" b="1" dirty="0">
                  <a:latin typeface="Calibri" panose="020F0502020204030204" pitchFamily="34" charset="0"/>
                  <a:cs typeface="Calibri" panose="020F0502020204030204" pitchFamily="34" charset="0"/>
                </a:rPr>
                <a:t>:</a:t>
              </a:r>
              <a:endParaRPr lang="en-GB"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Waschen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40 ° C </a:t>
              </a:r>
              <a:r>
                <a:rPr lang="en-US" sz="600" dirty="0" err="1">
                  <a:latin typeface="Calibri" panose="020F0502020204030204" pitchFamily="34" charset="0"/>
                  <a:cs typeface="Calibri" panose="020F0502020204030204" pitchFamily="34" charset="0"/>
                </a:rPr>
                <a:t>gemäß</a:t>
              </a:r>
              <a:r>
                <a:rPr lang="en-US" sz="600" dirty="0">
                  <a:latin typeface="Calibri" panose="020F0502020204030204" pitchFamily="34" charset="0"/>
                  <a:cs typeface="Calibri" panose="020F0502020204030204" pitchFamily="34" charset="0"/>
                </a:rPr>
                <a:t> ISO 6330: </a:t>
              </a:r>
              <a:r>
                <a:rPr lang="en-US" sz="600" dirty="0" err="1">
                  <a:latin typeface="Calibri" panose="020F0502020204030204" pitchFamily="34" charset="0"/>
                  <a:cs typeface="Calibri" panose="020F0502020204030204" pitchFamily="34" charset="0"/>
                </a:rPr>
                <a:t>häusliches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Wasch</a:t>
              </a:r>
              <a:r>
                <a:rPr lang="en-US" sz="600" dirty="0">
                  <a:latin typeface="Calibri" panose="020F0502020204030204" pitchFamily="34" charset="0"/>
                  <a:cs typeface="Calibri" panose="020F0502020204030204" pitchFamily="34" charset="0"/>
                </a:rPr>
                <a:t>- und </a:t>
              </a:r>
              <a:r>
                <a:rPr lang="en-US" sz="600" dirty="0" err="1">
                  <a:latin typeface="Calibri" panose="020F0502020204030204" pitchFamily="34" charset="0"/>
                  <a:cs typeface="Calibri" panose="020F0502020204030204" pitchFamily="34" charset="0"/>
                </a:rPr>
                <a:t>Trocknungsmethoden</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de-DE" sz="600" dirty="0">
                  <a:latin typeface="Calibri" panose="020F0502020204030204" pitchFamily="34" charset="0"/>
                  <a:cs typeface="Calibri" panose="020F0502020204030204" pitchFamily="34" charset="0"/>
                </a:rPr>
                <a:t>Nicht trocknen, nicht bügeln.</a:t>
              </a:r>
            </a:p>
            <a:p>
              <a:r>
                <a:rPr lang="de-DE" sz="600" dirty="0">
                  <a:latin typeface="Calibri" panose="020F0502020204030204" pitchFamily="34" charset="0"/>
                  <a:cs typeface="Calibri" panose="020F0502020204030204" pitchFamily="34" charset="0"/>
                </a:rPr>
                <a:t>Nicht bleichen, nicht chemisch reinigen. </a:t>
              </a:r>
            </a:p>
            <a:p>
              <a:endParaRPr lang="en-GB" sz="600" dirty="0">
                <a:latin typeface="Calibri" panose="020F0502020204030204" pitchFamily="34" charset="0"/>
                <a:cs typeface="Calibri" panose="020F0502020204030204" pitchFamily="34" charset="0"/>
              </a:endParaRPr>
            </a:p>
            <a:p>
              <a:r>
                <a:rPr lang="en-GB" sz="600" dirty="0" err="1">
                  <a:latin typeface="Calibri" panose="020F0502020204030204" pitchFamily="34" charset="0"/>
                  <a:cs typeface="Calibri" panose="020F0502020204030204" pitchFamily="34" charset="0"/>
                </a:rPr>
                <a:t>Schutzkleidung</a:t>
              </a:r>
              <a:r>
                <a:rPr lang="en-GB" sz="600" dirty="0">
                  <a:latin typeface="Calibri" panose="020F0502020204030204" pitchFamily="34" charset="0"/>
                  <a:cs typeface="Calibri" panose="020F0502020204030204" pitchFamily="34" charset="0"/>
                </a:rPr>
                <a:t> sollte regelmäßig gemäß empfohlener Anleitung gereinigt werden. Inspizieren Sie die Kleidung nach dem Waschen vor der Wiederverwendung. Bitte trocknen &amp; bügeln Sie die Kleidung nach jeder Wäsche für bessere Leistung. Die Lebensdauer der Kleidung hängt von den Nutzungsbedingungen und der Pflege ab. </a:t>
              </a:r>
            </a:p>
            <a:p>
              <a:endParaRPr lang="en-GB" sz="600" dirty="0">
                <a:latin typeface="Calibri" panose="020F0502020204030204" pitchFamily="34" charset="0"/>
                <a:cs typeface="Calibri" panose="020F0502020204030204" pitchFamily="34" charset="0"/>
              </a:endParaRPr>
            </a:p>
            <a:p>
              <a:r>
                <a:rPr lang="en-GB" sz="600" b="1" dirty="0">
                  <a:latin typeface="Calibri" panose="020F0502020204030204" pitchFamily="34" charset="0"/>
                  <a:cs typeface="Calibri" panose="020F0502020204030204" pitchFamily="34" charset="0"/>
                </a:rPr>
                <a:t>Aufbewahrung:</a:t>
              </a:r>
            </a:p>
            <a:p>
              <a:r>
                <a:rPr lang="en-GB" sz="600" dirty="0">
                  <a:latin typeface="Calibri" panose="020F0502020204030204" pitchFamily="34" charset="0"/>
                  <a:cs typeface="Calibri" panose="020F0502020204030204" pitchFamily="34" charset="0"/>
                </a:rPr>
                <a:t>Es ist darauf zu achten, dass die Kleidung keinen feuchten Lagerbedingungen oder direkter Sonneneinstrahlung ausgesetzt wird, da direkte Sonneneinstrahlung zum Verblassen der Farben führen kann. </a:t>
              </a:r>
            </a:p>
            <a:p>
              <a:pPr>
                <a:spcAft>
                  <a:spcPts val="0"/>
                </a:spcAft>
              </a:pPr>
              <a:r>
                <a:rPr lang="de-DE" altLang="fr-FR" sz="600" dirty="0">
                  <a:latin typeface="Calibri" panose="020F0502020204030204" pitchFamily="34" charset="0"/>
                  <a:cs typeface="Calibri" panose="020F0502020204030204" pitchFamily="34" charset="0"/>
                </a:rPr>
                <a:t>Der Artikel ist in seinem Lieferzustand durch den Hersteller zu transportieren.</a:t>
              </a:r>
            </a:p>
            <a:p>
              <a:pPr>
                <a:spcAft>
                  <a:spcPts val="0"/>
                </a:spcAft>
              </a:pPr>
              <a:endParaRPr lang="de-DE" altLang="fr-FR" sz="600" dirty="0">
                <a:latin typeface="Calibri" panose="020F0502020204030204" pitchFamily="34" charset="0"/>
                <a:cs typeface="Calibri" panose="020F0502020204030204" pitchFamily="34" charset="0"/>
              </a:endParaRPr>
            </a:p>
            <a:p>
              <a:pPr>
                <a:spcAft>
                  <a:spcPts val="0"/>
                </a:spcAft>
              </a:pPr>
              <a:r>
                <a:rPr lang="de-DE" altLang="fr-FR" sz="600" b="1" dirty="0">
                  <a:latin typeface="Calibri" panose="020F0502020204030204" pitchFamily="34" charset="0"/>
                  <a:cs typeface="Calibri" panose="020F0502020204030204" pitchFamily="34" charset="0"/>
                </a:rPr>
                <a:t>Reparatur:</a:t>
              </a:r>
            </a:p>
            <a:p>
              <a:r>
                <a:rPr lang="en-US" sz="600" dirty="0" err="1">
                  <a:latin typeface="Calibri" panose="020F0502020204030204" pitchFamily="34" charset="0"/>
                  <a:cs typeface="Calibri" panose="020F0502020204030204" pitchFamily="34" charset="0"/>
                </a:rPr>
                <a:t>Wenn</a:t>
              </a:r>
              <a:r>
                <a:rPr lang="en-US" sz="600" dirty="0">
                  <a:latin typeface="Calibri" panose="020F0502020204030204" pitchFamily="34" charset="0"/>
                  <a:cs typeface="Calibri" panose="020F0502020204030204" pitchFamily="34" charset="0"/>
                </a:rPr>
                <a:t> das </a:t>
              </a:r>
              <a:r>
                <a:rPr lang="en-US" sz="600" dirty="0" err="1">
                  <a:latin typeface="Calibri" panose="020F0502020204030204" pitchFamily="34" charset="0"/>
                  <a:cs typeface="Calibri" panose="020F0502020204030204" pitchFamily="34" charset="0"/>
                </a:rPr>
                <a:t>Produkt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beschädigt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ist</a:t>
              </a:r>
              <a:r>
                <a:rPr lang="en-US" sz="600" dirty="0">
                  <a:latin typeface="Calibri" panose="020F0502020204030204" pitchFamily="34" charset="0"/>
                  <a:cs typeface="Calibri" panose="020F0502020204030204" pitchFamily="34" charset="0"/>
                </a:rPr>
                <a:t>, die Bandage </a:t>
              </a:r>
              <a:r>
                <a:rPr lang="en-US" sz="600" dirty="0" err="1">
                  <a:latin typeface="Calibri" panose="020F0502020204030204" pitchFamily="34" charset="0"/>
                  <a:cs typeface="Calibri" panose="020F0502020204030204" pitchFamily="34" charset="0"/>
                </a:rPr>
                <a:t>zerrissen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ist</a:t>
              </a:r>
              <a:r>
                <a:rPr lang="en-US" sz="600" dirty="0">
                  <a:latin typeface="Calibri" panose="020F0502020204030204" pitchFamily="34" charset="0"/>
                  <a:cs typeface="Calibri" panose="020F0502020204030204" pitchFamily="34" charset="0"/>
                </a:rPr>
                <a:t>, die </a:t>
              </a:r>
              <a:r>
                <a:rPr lang="en-US" sz="600" dirty="0" err="1">
                  <a:latin typeface="Calibri" panose="020F0502020204030204" pitchFamily="34" charset="0"/>
                  <a:cs typeface="Calibri" panose="020F0502020204030204" pitchFamily="34" charset="0"/>
                </a:rPr>
                <a:t>Knieorthese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beschädigt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ist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kann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nicht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mehr</a:t>
              </a:r>
              <a:r>
                <a:rPr lang="en-US" sz="600" dirty="0">
                  <a:latin typeface="Calibri" panose="020F0502020204030204" pitchFamily="34" charset="0"/>
                  <a:cs typeface="Calibri" panose="020F0502020204030204" pitchFamily="34" charset="0"/>
                </a:rPr>
                <a:t> der </a:t>
              </a:r>
              <a:r>
                <a:rPr lang="en-US" sz="600" dirty="0" err="1">
                  <a:latin typeface="Calibri" panose="020F0502020204030204" pitchFamily="34" charset="0"/>
                  <a:cs typeface="Calibri" panose="020F0502020204030204" pitchFamily="34" charset="0"/>
                </a:rPr>
                <a:t>maximale</a:t>
              </a:r>
              <a:r>
                <a:rPr lang="en-US" sz="600" dirty="0">
                  <a:latin typeface="Calibri" panose="020F0502020204030204" pitchFamily="34" charset="0"/>
                  <a:cs typeface="Calibri" panose="020F0502020204030204" pitchFamily="34" charset="0"/>
                </a:rPr>
                <a:t> Schutz </a:t>
              </a:r>
              <a:r>
                <a:rPr lang="en-US" sz="600" dirty="0" err="1">
                  <a:latin typeface="Calibri" panose="020F0502020204030204" pitchFamily="34" charset="0"/>
                  <a:cs typeface="Calibri" panose="020F0502020204030204" pitchFamily="34" charset="0"/>
                </a:rPr>
                <a:t>gewährleistet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werden</a:t>
              </a:r>
              <a:r>
                <a:rPr lang="en-US" sz="600" dirty="0">
                  <a:latin typeface="Calibri" panose="020F0502020204030204" pitchFamily="34" charset="0"/>
                  <a:cs typeface="Calibri" panose="020F0502020204030204" pitchFamily="34" charset="0"/>
                </a:rPr>
                <a:t> und </a:t>
              </a:r>
              <a:r>
                <a:rPr lang="en-US" sz="600" dirty="0" err="1">
                  <a:latin typeface="Calibri" panose="020F0502020204030204" pitchFamily="34" charset="0"/>
                  <a:cs typeface="Calibri" panose="020F0502020204030204" pitchFamily="34" charset="0"/>
                </a:rPr>
                <a:t>sie</a:t>
              </a:r>
              <a:r>
                <a:rPr lang="en-US" sz="600" dirty="0">
                  <a:latin typeface="Calibri" panose="020F0502020204030204" pitchFamily="34" charset="0"/>
                  <a:cs typeface="Calibri" panose="020F0502020204030204" pitchFamily="34" charset="0"/>
                </a:rPr>
                <a:t> muss </a:t>
              </a:r>
              <a:r>
                <a:rPr lang="en-US" sz="600" dirty="0" err="1">
                  <a:latin typeface="Calibri" panose="020F0502020204030204" pitchFamily="34" charset="0"/>
                  <a:cs typeface="Calibri" panose="020F0502020204030204" pitchFamily="34" charset="0"/>
                </a:rPr>
                <a:t>sofort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repariert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oder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ersetzt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werden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Verwenden</a:t>
              </a:r>
              <a:r>
                <a:rPr lang="en-US" sz="600" dirty="0">
                  <a:latin typeface="Calibri" panose="020F0502020204030204" pitchFamily="34" charset="0"/>
                  <a:cs typeface="Calibri" panose="020F0502020204030204" pitchFamily="34" charset="0"/>
                </a:rPr>
                <a:t> Sie </a:t>
              </a:r>
              <a:r>
                <a:rPr lang="en-US" sz="600" dirty="0" err="1">
                  <a:latin typeface="Calibri" panose="020F0502020204030204" pitchFamily="34" charset="0"/>
                  <a:cs typeface="Calibri" panose="020F0502020204030204" pitchFamily="34" charset="0"/>
                </a:rPr>
                <a:t>niemals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ein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beschädigtes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Produkt</a:t>
              </a:r>
              <a:r>
                <a:rPr lang="en-US" sz="600" dirty="0">
                  <a:latin typeface="Calibri" panose="020F0502020204030204" pitchFamily="34" charset="0"/>
                  <a:cs typeface="Calibri" panose="020F0502020204030204" pitchFamily="34" charset="0"/>
                </a:rPr>
                <a:t>. Die </a:t>
              </a:r>
              <a:r>
                <a:rPr lang="en-US" sz="600" dirty="0" err="1">
                  <a:latin typeface="Calibri" panose="020F0502020204030204" pitchFamily="34" charset="0"/>
                  <a:cs typeface="Calibri" panose="020F0502020204030204" pitchFamily="34" charset="0"/>
                </a:rPr>
                <a:t>Reparatur</a:t>
              </a:r>
              <a:r>
                <a:rPr lang="en-US" sz="600" dirty="0">
                  <a:latin typeface="Calibri" panose="020F0502020204030204" pitchFamily="34" charset="0"/>
                  <a:cs typeface="Calibri" panose="020F0502020204030204" pitchFamily="34" charset="0"/>
                </a:rPr>
                <a:t> dieses </a:t>
              </a:r>
              <a:r>
                <a:rPr lang="en-US" sz="600" dirty="0" err="1">
                  <a:latin typeface="Calibri" panose="020F0502020204030204" pitchFamily="34" charset="0"/>
                  <a:cs typeface="Calibri" panose="020F0502020204030204" pitchFamily="34" charset="0"/>
                </a:rPr>
                <a:t>Produkts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erfolgt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allein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unter</a:t>
              </a:r>
              <a:r>
                <a:rPr lang="en-US" sz="600" dirty="0">
                  <a:latin typeface="Calibri" panose="020F0502020204030204" pitchFamily="34" charset="0"/>
                  <a:cs typeface="Calibri" panose="020F0502020204030204" pitchFamily="34" charset="0"/>
                </a:rPr>
                <a:t> der </a:t>
              </a:r>
              <a:r>
                <a:rPr lang="en-US" sz="600" dirty="0" err="1">
                  <a:latin typeface="Calibri" panose="020F0502020204030204" pitchFamily="34" charset="0"/>
                  <a:cs typeface="Calibri" panose="020F0502020204030204" pitchFamily="34" charset="0"/>
                </a:rPr>
                <a:t>Bedingung</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dass</a:t>
              </a:r>
              <a:r>
                <a:rPr lang="en-US" sz="600" dirty="0">
                  <a:latin typeface="Calibri" panose="020F0502020204030204" pitchFamily="34" charset="0"/>
                  <a:cs typeface="Calibri" panose="020F0502020204030204" pitchFamily="34" charset="0"/>
                </a:rPr>
                <a:t> die </a:t>
              </a:r>
              <a:r>
                <a:rPr lang="en-US" sz="600" dirty="0" err="1">
                  <a:latin typeface="Calibri" panose="020F0502020204030204" pitchFamily="34" charset="0"/>
                  <a:cs typeface="Calibri" panose="020F0502020204030204" pitchFamily="34" charset="0"/>
                </a:rPr>
                <a:t>Ansprüche</a:t>
              </a:r>
              <a:r>
                <a:rPr lang="en-US" sz="600" dirty="0">
                  <a:latin typeface="Calibri" panose="020F0502020204030204" pitchFamily="34" charset="0"/>
                  <a:cs typeface="Calibri" panose="020F0502020204030204" pitchFamily="34" charset="0"/>
                </a:rPr>
                <a:t> auf </a:t>
              </a:r>
              <a:r>
                <a:rPr lang="en-US" sz="600" dirty="0" err="1">
                  <a:latin typeface="Calibri" panose="020F0502020204030204" pitchFamily="34" charset="0"/>
                  <a:cs typeface="Calibri" panose="020F0502020204030204" pitchFamily="34" charset="0"/>
                </a:rPr>
                <a:t>diese</a:t>
              </a:r>
              <a:r>
                <a:rPr lang="en-US" sz="600" dirty="0">
                  <a:latin typeface="Calibri" panose="020F0502020204030204" pitchFamily="34" charset="0"/>
                  <a:cs typeface="Calibri" panose="020F0502020204030204" pitchFamily="34" charset="0"/>
                </a:rPr>
                <a:t> Bandage </a:t>
              </a:r>
              <a:r>
                <a:rPr lang="en-US" sz="600" dirty="0" err="1">
                  <a:latin typeface="Calibri" panose="020F0502020204030204" pitchFamily="34" charset="0"/>
                  <a:cs typeface="Calibri" panose="020F0502020204030204" pitchFamily="34" charset="0"/>
                </a:rPr>
                <a:t>nicht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berührt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werden</a:t>
              </a:r>
              <a:r>
                <a:rPr lang="en-US" sz="600" dirty="0">
                  <a:latin typeface="Calibri" panose="020F0502020204030204" pitchFamily="34" charset="0"/>
                  <a:cs typeface="Calibri" panose="020F0502020204030204" pitchFamily="34" charset="0"/>
                </a:rPr>
                <a:t>. Wenden Sie </a:t>
              </a:r>
              <a:r>
                <a:rPr lang="en-US" sz="600" dirty="0" err="1">
                  <a:latin typeface="Calibri" panose="020F0502020204030204" pitchFamily="34" charset="0"/>
                  <a:cs typeface="Calibri" panose="020F0502020204030204" pitchFamily="34" charset="0"/>
                </a:rPr>
                <a:t>sich</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weiterhin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bestehenden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Zweifel</a:t>
              </a:r>
              <a:r>
                <a:rPr lang="en-US" sz="600" dirty="0">
                  <a:latin typeface="Calibri" panose="020F0502020204030204" pitchFamily="34" charset="0"/>
                  <a:cs typeface="Calibri" panose="020F0502020204030204" pitchFamily="34" charset="0"/>
                </a:rPr>
                <a:t> an den </a:t>
              </a:r>
              <a:r>
                <a:rPr lang="en-US" sz="600" dirty="0" err="1">
                  <a:latin typeface="Calibri" panose="020F0502020204030204" pitchFamily="34" charset="0"/>
                  <a:cs typeface="Calibri" panose="020F0502020204030204" pitchFamily="34" charset="0"/>
                </a:rPr>
                <a:t>unten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aufgeführten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Hersteller</a:t>
              </a:r>
              <a:r>
                <a:rPr lang="en-US" sz="600" dirty="0">
                  <a:latin typeface="Calibri" panose="020F0502020204030204" pitchFamily="34" charset="0"/>
                  <a:cs typeface="Calibri" panose="020F0502020204030204" pitchFamily="34" charset="0"/>
                </a:rPr>
                <a:t>, bevor Sie </a:t>
              </a:r>
              <a:r>
                <a:rPr lang="en-US" sz="600" dirty="0" err="1">
                  <a:latin typeface="Calibri" panose="020F0502020204030204" pitchFamily="34" charset="0"/>
                  <a:cs typeface="Calibri" panose="020F0502020204030204" pitchFamily="34" charset="0"/>
                </a:rPr>
                <a:t>versuchen</a:t>
              </a:r>
              <a:r>
                <a:rPr lang="en-US" sz="600" dirty="0">
                  <a:latin typeface="Calibri" panose="020F0502020204030204" pitchFamily="34" charset="0"/>
                  <a:cs typeface="Calibri" panose="020F0502020204030204" pitchFamily="34" charset="0"/>
                </a:rPr>
                <a:t>, das </a:t>
              </a:r>
              <a:r>
                <a:rPr lang="en-US" sz="600" dirty="0" err="1">
                  <a:latin typeface="Calibri" panose="020F0502020204030204" pitchFamily="34" charset="0"/>
                  <a:cs typeface="Calibri" panose="020F0502020204030204" pitchFamily="34" charset="0"/>
                </a:rPr>
                <a:t>Produkt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zu</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reparieren</a:t>
              </a:r>
              <a:r>
                <a:rPr lang="en-US" sz="600" dirty="0">
                  <a:latin typeface="Calibri" panose="020F0502020204030204" pitchFamily="34" charset="0"/>
                  <a:cs typeface="Calibri" panose="020F0502020204030204" pitchFamily="34" charset="0"/>
                </a:rPr>
                <a:t>. Wenden Sie </a:t>
              </a:r>
              <a:r>
                <a:rPr lang="en-US" sz="600" dirty="0" err="1">
                  <a:latin typeface="Calibri" panose="020F0502020204030204" pitchFamily="34" charset="0"/>
                  <a:cs typeface="Calibri" panose="020F0502020204030204" pitchFamily="34" charset="0"/>
                </a:rPr>
                <a:t>sich</a:t>
              </a:r>
              <a:r>
                <a:rPr lang="en-US" sz="600" dirty="0">
                  <a:latin typeface="Calibri" panose="020F0502020204030204" pitchFamily="34" charset="0"/>
                  <a:cs typeface="Calibri" panose="020F0502020204030204" pitchFamily="34" charset="0"/>
                </a:rPr>
                <a:t> an </a:t>
              </a:r>
              <a:r>
                <a:rPr lang="en-US" sz="600" dirty="0" err="1">
                  <a:latin typeface="Calibri" panose="020F0502020204030204" pitchFamily="34" charset="0"/>
                  <a:cs typeface="Calibri" panose="020F0502020204030204" pitchFamily="34" charset="0"/>
                </a:rPr>
                <a:t>Ihren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Abfallentsorger</a:t>
              </a:r>
              <a:r>
                <a:rPr lang="en-US" sz="600" dirty="0">
                  <a:latin typeface="Calibri" panose="020F0502020204030204" pitchFamily="34" charset="0"/>
                  <a:cs typeface="Calibri" panose="020F0502020204030204" pitchFamily="34" charset="0"/>
                </a:rPr>
                <a:t>, um die Bandage </a:t>
              </a:r>
              <a:r>
                <a:rPr lang="en-US" sz="600" dirty="0" err="1">
                  <a:latin typeface="Calibri" panose="020F0502020204030204" pitchFamily="34" charset="0"/>
                  <a:cs typeface="Calibri" panose="020F0502020204030204" pitchFamily="34" charset="0"/>
                </a:rPr>
                <a:t>ordnungsgemäß</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zu</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entsorgen</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pPr>
                <a:spcAft>
                  <a:spcPts val="0"/>
                </a:spcAft>
              </a:pPr>
              <a:endParaRPr lang="en-US" sz="600" b="1" dirty="0">
                <a:latin typeface="Calibri" panose="020F0502020204030204" pitchFamily="34" charset="0"/>
                <a:ea typeface="Calibri"/>
                <a:cs typeface="Calibri" panose="020F0502020204030204" pitchFamily="34" charset="0"/>
              </a:endParaRPr>
            </a:p>
            <a:p>
              <a:pPr>
                <a:spcAft>
                  <a:spcPts val="0"/>
                </a:spcAft>
              </a:pPr>
              <a:r>
                <a:rPr lang="en-US" sz="600" b="1" dirty="0">
                  <a:latin typeface="Calibri" panose="020F0502020204030204" pitchFamily="34" charset="0"/>
                  <a:ea typeface="Calibri"/>
                  <a:cs typeface="Calibri" panose="020F0502020204030204" pitchFamily="34" charset="0"/>
                </a:rPr>
                <a:t>Recycling:</a:t>
              </a:r>
            </a:p>
            <a:p>
              <a:pPr>
                <a:spcAft>
                  <a:spcPts val="0"/>
                </a:spcAft>
              </a:pPr>
              <a:r>
                <a:rPr lang="en-US" sz="600" dirty="0">
                  <a:latin typeface="Calibri" panose="020F0502020204030204" pitchFamily="34" charset="0"/>
                  <a:ea typeface="Calibri"/>
                  <a:cs typeface="Calibri" panose="020F0502020204030204" pitchFamily="34" charset="0"/>
                </a:rPr>
                <a:t>Werfen Sie die Kleidung nicht nach Gebrauch in den Abfall. Wenn das Kleidu</a:t>
              </a:r>
              <a:r>
                <a:rPr lang="en-US" sz="600" dirty="0">
                  <a:latin typeface="Calibri" panose="020F0502020204030204" pitchFamily="34" charset="0"/>
                  <a:ea typeface="Calibri"/>
                  <a:cs typeface="Times New Roman"/>
                </a:rPr>
                <a:t>ngsstück nicht kontaminiert ist, kann es wie gewöhnliche Textilien recycelt werden. Bei Kontaminierung mit Schadstoffen muss die Kleidung ein angemessenes Aufbereitungsverfahren gemäß geltenden Verordnungen durchlaufen.</a:t>
              </a:r>
              <a:endParaRPr lang="en-GB" sz="600" dirty="0">
                <a:latin typeface="Calibri"/>
                <a:cs typeface="Calibri"/>
              </a:endParaRPr>
            </a:p>
            <a:p>
              <a:endParaRPr lang="en-GB" sz="600" dirty="0">
                <a:latin typeface="Calibri"/>
                <a:cs typeface="Calibri"/>
              </a:endParaRPr>
            </a:p>
            <a:p>
              <a:r>
                <a:rPr lang="en-GB" sz="600" b="1" dirty="0">
                  <a:latin typeface="Calibri"/>
                  <a:cs typeface="Calibri"/>
                </a:rPr>
                <a:t>Empfehlungen:</a:t>
              </a:r>
            </a:p>
            <a:p>
              <a:r>
                <a:rPr lang="de-DE" sz="600" dirty="0">
                  <a:latin typeface="Calibri"/>
                  <a:cs typeface="Calibri"/>
                </a:rPr>
                <a:t>Diese Kleidungsstücke schützen nur dort, wo sie den Körper bedecken, zusätzlicher Teilkörperschutz kann erforderlich sein. Wird nicht konforme Bekleidung über der Schutzkleidung getragen, beeinträchtigt diese die Wirksamkeit des Schutzes. </a:t>
              </a:r>
            </a:p>
            <a:p>
              <a:r>
                <a:rPr lang="de-DE" sz="600" dirty="0">
                  <a:latin typeface="Calibri"/>
                  <a:cs typeface="Calibri"/>
                </a:rPr>
                <a:t>Diese Knieschützer sind für den begrenzten Schutz der Knie bei Arbeiten in kniender Haltung auf flachem, glattem und trockenem Untergrund bestimmt. Sie dürfen nicht in einem Arbeitsumfeld mit Wasser verwendet werden. Der Träger muss sich bewusst sein, dass Arbeiten in kniender Haltung die Gefahr von chronischen Knieschäden bergen und er sollte des Öfteren aufstehen, um dieses Risiko zu reduzieren. Der Knieschutz muss für die gesamte Dauer von Arbeiten getragen werden, die eventuell Schäden an den Knien hervorrufen könnten. Die Knieschützer müssen sich problemlos anlegen lassen und dürfen nicht verrutschen. Die Seite mit der Aufschrift « INTERIEUR / INSIDE / INNERE / INTERIOR » muss in Kontakt mit dem Knie sein. Nach dem Anlegen muss der Pfeil auf den Knieschützern nach oben zeigen. </a:t>
              </a:r>
              <a:r>
                <a:rPr lang="en-US" sz="600" dirty="0" err="1">
                  <a:latin typeface="Calibri"/>
                  <a:cs typeface="Calibri"/>
                </a:rPr>
                <a:t>Diese</a:t>
              </a:r>
              <a:r>
                <a:rPr lang="en-US" sz="600" dirty="0">
                  <a:latin typeface="Calibri"/>
                  <a:cs typeface="Calibri"/>
                </a:rPr>
                <a:t> </a:t>
              </a:r>
              <a:r>
                <a:rPr lang="en-US" sz="600" dirty="0" err="1">
                  <a:latin typeface="Calibri"/>
                  <a:cs typeface="Calibri"/>
                </a:rPr>
                <a:t>Bandagen</a:t>
              </a:r>
              <a:r>
                <a:rPr lang="en-US" sz="600" dirty="0">
                  <a:latin typeface="Calibri"/>
                  <a:cs typeface="Calibri"/>
                </a:rPr>
                <a:t> </a:t>
              </a:r>
              <a:r>
                <a:rPr lang="en-US" sz="600" dirty="0" err="1">
                  <a:latin typeface="Calibri"/>
                  <a:cs typeface="Calibri"/>
                </a:rPr>
                <a:t>haben</a:t>
              </a:r>
              <a:r>
                <a:rPr lang="en-US" sz="600" dirty="0">
                  <a:latin typeface="Calibri"/>
                  <a:cs typeface="Calibri"/>
                </a:rPr>
                <a:t> an </a:t>
              </a:r>
              <a:r>
                <a:rPr lang="en-US" sz="600" dirty="0" err="1">
                  <a:latin typeface="Calibri"/>
                  <a:cs typeface="Calibri"/>
                </a:rPr>
                <a:t>jedem</a:t>
              </a:r>
              <a:r>
                <a:rPr lang="en-US" sz="600" dirty="0">
                  <a:latin typeface="Calibri"/>
                  <a:cs typeface="Calibri"/>
                </a:rPr>
                <a:t> </a:t>
              </a:r>
              <a:r>
                <a:rPr lang="en-US" sz="600" dirty="0" err="1">
                  <a:latin typeface="Calibri"/>
                  <a:cs typeface="Calibri"/>
                </a:rPr>
                <a:t>Knie</a:t>
              </a:r>
              <a:r>
                <a:rPr lang="en-US" sz="600" dirty="0">
                  <a:latin typeface="Calibri"/>
                  <a:cs typeface="Calibri"/>
                </a:rPr>
                <a:t> </a:t>
              </a:r>
              <a:r>
                <a:rPr lang="en-US" sz="600" dirty="0" err="1">
                  <a:latin typeface="Calibri"/>
                  <a:cs typeface="Calibri"/>
                </a:rPr>
                <a:t>eine</a:t>
              </a:r>
              <a:r>
                <a:rPr lang="en-US" sz="600" dirty="0">
                  <a:latin typeface="Calibri"/>
                  <a:cs typeface="Calibri"/>
                </a:rPr>
                <a:t> </a:t>
              </a:r>
              <a:r>
                <a:rPr lang="en-US" sz="600" dirty="0" err="1">
                  <a:latin typeface="Calibri"/>
                  <a:cs typeface="Calibri"/>
                </a:rPr>
                <a:t>aufgesetzte</a:t>
              </a:r>
              <a:r>
                <a:rPr lang="en-US" sz="600" dirty="0">
                  <a:latin typeface="Calibri"/>
                  <a:cs typeface="Calibri"/>
                </a:rPr>
                <a:t> </a:t>
              </a:r>
              <a:r>
                <a:rPr lang="en-US" sz="600" dirty="0" err="1">
                  <a:latin typeface="Calibri"/>
                  <a:cs typeface="Calibri"/>
                </a:rPr>
                <a:t>Tasche</a:t>
              </a:r>
              <a:r>
                <a:rPr lang="en-US" sz="600" dirty="0">
                  <a:latin typeface="Calibri"/>
                  <a:cs typeface="Calibri"/>
                </a:rPr>
                <a:t>, die </a:t>
              </a:r>
              <a:r>
                <a:rPr lang="en-US" sz="600" dirty="0" err="1">
                  <a:latin typeface="Calibri"/>
                  <a:cs typeface="Calibri"/>
                </a:rPr>
                <a:t>zum</a:t>
              </a:r>
              <a:r>
                <a:rPr lang="en-US" sz="600" dirty="0">
                  <a:latin typeface="Calibri"/>
                  <a:cs typeface="Calibri"/>
                </a:rPr>
                <a:t> </a:t>
              </a:r>
              <a:r>
                <a:rPr lang="en-US" sz="600" dirty="0" err="1">
                  <a:latin typeface="Calibri"/>
                  <a:cs typeface="Calibri"/>
                </a:rPr>
                <a:t>Einfügen</a:t>
              </a:r>
              <a:r>
                <a:rPr lang="en-US" sz="600" dirty="0">
                  <a:latin typeface="Calibri"/>
                  <a:cs typeface="Calibri"/>
                </a:rPr>
                <a:t> </a:t>
              </a:r>
              <a:r>
                <a:rPr lang="en-US" sz="600" dirty="0" err="1">
                  <a:latin typeface="Calibri"/>
                  <a:cs typeface="Calibri"/>
                </a:rPr>
                <a:t>einer</a:t>
              </a:r>
              <a:r>
                <a:rPr lang="en-US" sz="600" dirty="0">
                  <a:latin typeface="Calibri"/>
                  <a:cs typeface="Calibri"/>
                </a:rPr>
                <a:t> </a:t>
              </a:r>
              <a:r>
                <a:rPr lang="en-US" sz="600" dirty="0" err="1">
                  <a:latin typeface="Calibri"/>
                  <a:cs typeface="Calibri"/>
                </a:rPr>
                <a:t>Kniestütze</a:t>
              </a:r>
              <a:r>
                <a:rPr lang="en-US" sz="600" dirty="0">
                  <a:latin typeface="Calibri"/>
                  <a:cs typeface="Calibri"/>
                </a:rPr>
                <a:t> (CE-Schutz) </a:t>
              </a:r>
              <a:r>
                <a:rPr lang="en-US" sz="600" dirty="0" err="1">
                  <a:latin typeface="Calibri"/>
                  <a:cs typeface="Calibri"/>
                </a:rPr>
                <a:t>Typ</a:t>
              </a:r>
              <a:r>
                <a:rPr lang="en-US" sz="600" dirty="0">
                  <a:latin typeface="Calibri"/>
                  <a:cs typeface="Calibri"/>
                </a:rPr>
                <a:t> 2 in </a:t>
              </a:r>
              <a:r>
                <a:rPr lang="en-US" sz="600" dirty="0" err="1">
                  <a:latin typeface="Calibri"/>
                  <a:cs typeface="Calibri"/>
                </a:rPr>
                <a:t>Einheitsgröße</a:t>
              </a:r>
              <a:r>
                <a:rPr lang="en-US" sz="600" dirty="0">
                  <a:latin typeface="Calibri"/>
                  <a:cs typeface="Calibri"/>
                </a:rPr>
                <a:t> </a:t>
              </a:r>
              <a:r>
                <a:rPr lang="en-US" sz="600" dirty="0" err="1">
                  <a:latin typeface="Calibri"/>
                  <a:cs typeface="Calibri"/>
                </a:rPr>
                <a:t>geeignet</a:t>
              </a:r>
              <a:r>
                <a:rPr lang="en-US" sz="600" dirty="0">
                  <a:latin typeface="Calibri"/>
                  <a:cs typeface="Calibri"/>
                </a:rPr>
                <a:t> </a:t>
              </a:r>
              <a:r>
                <a:rPr lang="en-US" sz="600" dirty="0" err="1">
                  <a:latin typeface="Calibri"/>
                  <a:cs typeface="Calibri"/>
                </a:rPr>
                <a:t>ist</a:t>
              </a:r>
              <a:r>
                <a:rPr lang="en-US" sz="600" dirty="0">
                  <a:latin typeface="Calibri"/>
                  <a:cs typeface="Calibri"/>
                </a:rPr>
                <a:t>. Die </a:t>
              </a:r>
              <a:r>
                <a:rPr lang="en-US" sz="600" dirty="0" err="1">
                  <a:latin typeface="Calibri"/>
                  <a:cs typeface="Calibri"/>
                </a:rPr>
                <a:t>Maße</a:t>
              </a:r>
              <a:r>
                <a:rPr lang="en-US" sz="600" dirty="0">
                  <a:latin typeface="Calibri"/>
                  <a:cs typeface="Calibri"/>
                </a:rPr>
                <a:t> der </a:t>
              </a:r>
              <a:r>
                <a:rPr lang="en-US" sz="600" dirty="0" err="1">
                  <a:latin typeface="Calibri"/>
                  <a:cs typeface="Calibri"/>
                </a:rPr>
                <a:t>Kniestütze</a:t>
              </a:r>
              <a:r>
                <a:rPr lang="en-US" sz="600" dirty="0">
                  <a:latin typeface="Calibri"/>
                  <a:cs typeface="Calibri"/>
                </a:rPr>
                <a:t> </a:t>
              </a:r>
              <a:r>
                <a:rPr lang="en-US" sz="600" dirty="0" err="1">
                  <a:latin typeface="Calibri"/>
                  <a:cs typeface="Calibri"/>
                </a:rPr>
                <a:t>gewährleisten</a:t>
              </a:r>
              <a:r>
                <a:rPr lang="en-US" sz="600" dirty="0">
                  <a:latin typeface="Calibri"/>
                  <a:cs typeface="Calibri"/>
                </a:rPr>
                <a:t> den Schutz der </a:t>
              </a:r>
              <a:r>
                <a:rPr lang="en-US" sz="600" dirty="0" err="1">
                  <a:latin typeface="Calibri"/>
                  <a:cs typeface="Calibri"/>
                </a:rPr>
                <a:t>Knie</a:t>
              </a:r>
              <a:r>
                <a:rPr lang="en-US" sz="600" dirty="0">
                  <a:latin typeface="Calibri"/>
                  <a:cs typeface="Calibri"/>
                </a:rPr>
                <a:t> </a:t>
              </a:r>
              <a:r>
                <a:rPr lang="en-US" sz="600" dirty="0" err="1">
                  <a:latin typeface="Calibri"/>
                  <a:cs typeface="Calibri"/>
                </a:rPr>
                <a:t>während</a:t>
              </a:r>
              <a:r>
                <a:rPr lang="en-US" sz="600" dirty="0">
                  <a:latin typeface="Calibri"/>
                  <a:cs typeface="Calibri"/>
                </a:rPr>
                <a:t> der </a:t>
              </a:r>
              <a:r>
                <a:rPr lang="en-US" sz="600" dirty="0" err="1">
                  <a:latin typeface="Calibri"/>
                  <a:cs typeface="Calibri"/>
                </a:rPr>
                <a:t>Bewegungen</a:t>
              </a:r>
              <a:r>
                <a:rPr lang="en-US" sz="600" dirty="0">
                  <a:latin typeface="Calibri"/>
                  <a:cs typeface="Calibri"/>
                </a:rPr>
                <a:t>. </a:t>
              </a:r>
              <a:r>
                <a:rPr lang="en-US" sz="600" dirty="0" err="1">
                  <a:latin typeface="Calibri"/>
                  <a:cs typeface="Calibri"/>
                </a:rPr>
                <a:t>Kniestütze</a:t>
              </a:r>
              <a:r>
                <a:rPr lang="en-US" sz="600" dirty="0">
                  <a:latin typeface="Calibri"/>
                  <a:cs typeface="Calibri"/>
                </a:rPr>
                <a:t> </a:t>
              </a:r>
              <a:r>
                <a:rPr lang="en-US" sz="600" dirty="0" err="1">
                  <a:latin typeface="Calibri"/>
                  <a:cs typeface="Calibri"/>
                </a:rPr>
                <a:t>biegen</a:t>
              </a:r>
              <a:r>
                <a:rPr lang="en-US" sz="600" dirty="0">
                  <a:latin typeface="Calibri"/>
                  <a:cs typeface="Calibri"/>
                </a:rPr>
                <a:t>, in die </a:t>
              </a:r>
              <a:r>
                <a:rPr lang="en-US" sz="600" dirty="0" err="1">
                  <a:latin typeface="Calibri"/>
                  <a:cs typeface="Calibri"/>
                </a:rPr>
                <a:t>Knietasche</a:t>
              </a:r>
              <a:r>
                <a:rPr lang="en-US" sz="600" dirty="0">
                  <a:latin typeface="Calibri"/>
                  <a:cs typeface="Calibri"/>
                </a:rPr>
                <a:t> </a:t>
              </a:r>
              <a:r>
                <a:rPr lang="en-US" sz="600" dirty="0" err="1">
                  <a:latin typeface="Calibri"/>
                  <a:cs typeface="Calibri"/>
                </a:rPr>
                <a:t>gleiten</a:t>
              </a:r>
              <a:r>
                <a:rPr lang="en-US" sz="600" dirty="0">
                  <a:latin typeface="Calibri"/>
                  <a:cs typeface="Calibri"/>
                </a:rPr>
                <a:t> </a:t>
              </a:r>
              <a:r>
                <a:rPr lang="en-US" sz="600" dirty="0" err="1">
                  <a:latin typeface="Calibri"/>
                  <a:cs typeface="Calibri"/>
                </a:rPr>
                <a:t>lassen</a:t>
              </a:r>
              <a:r>
                <a:rPr lang="en-US" sz="600" dirty="0">
                  <a:latin typeface="Calibri"/>
                  <a:cs typeface="Calibri"/>
                </a:rPr>
                <a:t> und </a:t>
              </a:r>
              <a:r>
                <a:rPr lang="en-US" sz="600" dirty="0" err="1">
                  <a:latin typeface="Calibri"/>
                  <a:cs typeface="Calibri"/>
                </a:rPr>
                <a:t>dann</a:t>
              </a:r>
              <a:r>
                <a:rPr lang="en-US" sz="600" dirty="0">
                  <a:latin typeface="Calibri"/>
                  <a:cs typeface="Calibri"/>
                </a:rPr>
                <a:t> die </a:t>
              </a:r>
              <a:r>
                <a:rPr lang="en-US" sz="600" dirty="0" err="1">
                  <a:latin typeface="Calibri"/>
                  <a:cs typeface="Calibri"/>
                </a:rPr>
                <a:t>Ränder</a:t>
              </a:r>
              <a:r>
                <a:rPr lang="en-US" sz="600" dirty="0">
                  <a:latin typeface="Calibri"/>
                  <a:cs typeface="Calibri"/>
                </a:rPr>
                <a:t> </a:t>
              </a:r>
              <a:r>
                <a:rPr lang="en-US" sz="600" dirty="0" err="1">
                  <a:latin typeface="Calibri"/>
                  <a:cs typeface="Calibri"/>
                </a:rPr>
                <a:t>loslassen</a:t>
              </a:r>
              <a:r>
                <a:rPr lang="en-US" sz="600" dirty="0">
                  <a:latin typeface="Calibri"/>
                  <a:cs typeface="Calibri"/>
                </a:rPr>
                <a:t>.</a:t>
              </a:r>
              <a:endParaRPr lang="fr-FR" sz="600" dirty="0">
                <a:latin typeface="Calibri"/>
                <a:cs typeface="Calibri"/>
              </a:endParaRPr>
            </a:p>
            <a:p>
              <a:r>
                <a:rPr lang="en-US" sz="600" dirty="0" err="1">
                  <a:latin typeface="Calibri"/>
                  <a:cs typeface="Calibri"/>
                </a:rPr>
                <a:t>Während</a:t>
              </a:r>
              <a:r>
                <a:rPr lang="en-US" sz="600" dirty="0">
                  <a:latin typeface="Calibri"/>
                  <a:cs typeface="Calibri"/>
                </a:rPr>
                <a:t> der </a:t>
              </a:r>
              <a:r>
                <a:rPr lang="en-US" sz="600" dirty="0" err="1">
                  <a:latin typeface="Calibri"/>
                  <a:cs typeface="Calibri"/>
                </a:rPr>
                <a:t>beruflichen</a:t>
              </a:r>
              <a:r>
                <a:rPr lang="en-US" sz="600" dirty="0">
                  <a:latin typeface="Calibri"/>
                  <a:cs typeface="Calibri"/>
                </a:rPr>
                <a:t> </a:t>
              </a:r>
              <a:r>
                <a:rPr lang="en-US" sz="600" dirty="0" err="1">
                  <a:latin typeface="Calibri"/>
                  <a:cs typeface="Calibri"/>
                </a:rPr>
                <a:t>Bewegungen</a:t>
              </a:r>
              <a:r>
                <a:rPr lang="en-US" sz="600" dirty="0">
                  <a:latin typeface="Calibri"/>
                  <a:cs typeface="Calibri"/>
                </a:rPr>
                <a:t> (</a:t>
              </a:r>
              <a:r>
                <a:rPr lang="en-US" sz="600" dirty="0" err="1">
                  <a:latin typeface="Calibri"/>
                  <a:cs typeface="Calibri"/>
                </a:rPr>
                <a:t>knien</a:t>
              </a:r>
              <a:r>
                <a:rPr lang="en-US" sz="600" dirty="0">
                  <a:latin typeface="Calibri"/>
                  <a:cs typeface="Calibri"/>
                </a:rPr>
                <a:t> und </a:t>
              </a:r>
              <a:r>
                <a:rPr lang="en-US" sz="600" dirty="0" err="1">
                  <a:latin typeface="Calibri"/>
                  <a:cs typeface="Calibri"/>
                </a:rPr>
                <a:t>kniende</a:t>
              </a:r>
              <a:r>
                <a:rPr lang="en-US" sz="600" dirty="0">
                  <a:latin typeface="Calibri"/>
                  <a:cs typeface="Calibri"/>
                </a:rPr>
                <a:t> </a:t>
              </a:r>
              <a:r>
                <a:rPr lang="en-US" sz="600" dirty="0" err="1">
                  <a:latin typeface="Calibri"/>
                  <a:cs typeface="Calibri"/>
                </a:rPr>
                <a:t>Bewegungen</a:t>
              </a:r>
              <a:r>
                <a:rPr lang="en-US" sz="600" dirty="0">
                  <a:latin typeface="Calibri"/>
                  <a:cs typeface="Calibri"/>
                </a:rPr>
                <a:t>) </a:t>
              </a:r>
              <a:r>
                <a:rPr lang="en-US" sz="600" dirty="0" err="1">
                  <a:latin typeface="Calibri"/>
                  <a:cs typeface="Calibri"/>
                </a:rPr>
                <a:t>bleibt</a:t>
              </a:r>
              <a:r>
                <a:rPr lang="en-US" sz="600" dirty="0">
                  <a:latin typeface="Calibri"/>
                  <a:cs typeface="Calibri"/>
                </a:rPr>
                <a:t> die </a:t>
              </a:r>
              <a:r>
                <a:rPr lang="en-US" sz="600" dirty="0" err="1">
                  <a:latin typeface="Calibri"/>
                  <a:cs typeface="Calibri"/>
                </a:rPr>
                <a:t>Kniestütze</a:t>
              </a:r>
              <a:r>
                <a:rPr lang="en-US" sz="600" dirty="0">
                  <a:latin typeface="Calibri"/>
                  <a:cs typeface="Calibri"/>
                </a:rPr>
                <a:t> in der Bandage.</a:t>
              </a:r>
              <a:endParaRPr lang="fr-FR" sz="600" dirty="0">
                <a:latin typeface="Calibri"/>
                <a:cs typeface="Calibri"/>
              </a:endParaRPr>
            </a:p>
            <a:p>
              <a:endParaRPr lang="de-DE" sz="600" dirty="0">
                <a:latin typeface="Calibri"/>
                <a:cs typeface="Calibri"/>
              </a:endParaRPr>
            </a:p>
            <a:p>
              <a:r>
                <a:rPr lang="de-DE" sz="600" b="1" dirty="0">
                  <a:latin typeface="Calibri"/>
                  <a:cs typeface="Calibri"/>
                </a:rPr>
                <a:t>Achtung: </a:t>
              </a:r>
            </a:p>
            <a:p>
              <a:r>
                <a:rPr lang="de-DE" sz="600" dirty="0">
                  <a:latin typeface="Calibri"/>
                  <a:cs typeface="Calibri"/>
                </a:rPr>
                <a:t>Diese Knieschützer bieten aufgrund ihrer Materialzusammensetzung für Arbeiten in kniender Haltung keinen unbegrenzten Schutz vor Verletzungen. Sie sind nicht als Schutz vor scharfkantigen Gegenständen bestimmt und nicht für den Einsatz unter erschwerten Arbeitsbedingungen, wie Arbeiten in kniender Haltung auf Gesteinssplittern in Minen oder Steinbrüchen geeignet. Darüber hinaus sind sie nicht geeignet für Freizeit- und Sportaktivitäten, </a:t>
              </a:r>
              <a:r>
                <a:rPr lang="en-US" sz="600" dirty="0" err="1">
                  <a:latin typeface="Calibri"/>
                  <a:cs typeface="Calibri"/>
                </a:rPr>
                <a:t>oder</a:t>
              </a:r>
              <a:r>
                <a:rPr lang="en-US" sz="600" dirty="0">
                  <a:latin typeface="Calibri"/>
                  <a:cs typeface="Calibri"/>
                </a:rPr>
                <a:t> </a:t>
              </a:r>
              <a:r>
                <a:rPr lang="en-US" sz="600" dirty="0" err="1">
                  <a:latin typeface="Calibri"/>
                  <a:cs typeface="Calibri"/>
                </a:rPr>
                <a:t>medizinische</a:t>
              </a:r>
              <a:r>
                <a:rPr lang="en-US" sz="600" dirty="0">
                  <a:latin typeface="Calibri"/>
                  <a:cs typeface="Calibri"/>
                </a:rPr>
                <a:t> </a:t>
              </a:r>
              <a:r>
                <a:rPr lang="en-US" sz="600" dirty="0" err="1">
                  <a:latin typeface="Calibri"/>
                  <a:cs typeface="Calibri"/>
                </a:rPr>
                <a:t>Anwendungen</a:t>
              </a:r>
              <a:r>
                <a:rPr lang="en-US" sz="600" dirty="0">
                  <a:latin typeface="Calibri"/>
                  <a:cs typeface="Calibri"/>
                </a:rPr>
                <a:t>. </a:t>
              </a:r>
              <a:r>
                <a:rPr lang="de-DE" sz="600" u="sng" dirty="0">
                  <a:latin typeface="Calibri"/>
                  <a:cs typeface="Calibri"/>
                </a:rPr>
                <a:t>Jede Änderung der Umgebungsbedingungen, z. B. der Temperatur, würde die Leistung des Schutzes erheblich beeinträchtigen. Verunreinigungen, Eingriffe in den Schutz oder unsachgemäße Verwendung beeinträchtigen die Schutzleistung in gefährlicher Weise.</a:t>
              </a:r>
            </a:p>
            <a:p>
              <a:r>
                <a:rPr lang="en-GB" sz="600" u="sng" dirty="0">
                  <a:latin typeface="Calibri"/>
                  <a:cs typeface="Calibri"/>
                </a:rPr>
                <a:t> </a:t>
              </a:r>
            </a:p>
            <a:p>
              <a:pPr algn="just">
                <a:spcBef>
                  <a:spcPts val="0"/>
                </a:spcBef>
                <a:spcAft>
                  <a:spcPts val="0"/>
                </a:spcAft>
              </a:pPr>
              <a:r>
                <a:rPr lang="en-GB" sz="600" b="1" dirty="0" err="1">
                  <a:latin typeface="Calibri" panose="020F0502020204030204" pitchFamily="34" charset="0"/>
                  <a:ea typeface="Calibri"/>
                  <a:cs typeface="Calibri"/>
                </a:rPr>
                <a:t>Erklärung</a:t>
              </a:r>
              <a:r>
                <a:rPr lang="en-GB" sz="600" b="1" dirty="0">
                  <a:latin typeface="Calibri" panose="020F0502020204030204" pitchFamily="34" charset="0"/>
                  <a:ea typeface="Calibri"/>
                  <a:cs typeface="Calibri"/>
                </a:rPr>
                <a:t>:</a:t>
              </a:r>
            </a:p>
            <a:p>
              <a:r>
                <a:rPr lang="de-DE" sz="600" dirty="0">
                  <a:latin typeface="Calibri" panose="020F0502020204030204" pitchFamily="34" charset="0"/>
                  <a:ea typeface="Calibri"/>
                  <a:cs typeface="Calibri"/>
                </a:rPr>
                <a:t>Die CE-Kennzeichnung auf dem Handschuh bedeutet Übereinstimmung mit den grundlegenden Anforderungen der Europäische Verordnung 2016/425. </a:t>
              </a:r>
              <a:r>
                <a:rPr lang="de-DE" altLang="fr-FR" sz="600" dirty="0">
                  <a:latin typeface="Calibri" panose="020F0502020204030204" pitchFamily="34" charset="0"/>
                  <a:ea typeface="Calibri"/>
                  <a:cs typeface="Calibri"/>
                </a:rPr>
                <a:t>Die Konformitätserklärung finden Sie auf unserer Webseite: **</a:t>
              </a:r>
              <a:endParaRPr lang="en-GB" sz="600" dirty="0">
                <a:latin typeface="Calibri"/>
                <a:cs typeface="Calibri"/>
              </a:endParaRPr>
            </a:p>
          </p:txBody>
        </p:sp>
        <p:sp>
          <p:nvSpPr>
            <p:cNvPr id="23" name="Text Box 233"/>
            <p:cNvSpPr txBox="1">
              <a:spLocks noChangeArrowheads="1"/>
            </p:cNvSpPr>
            <p:nvPr/>
          </p:nvSpPr>
          <p:spPr bwMode="auto">
            <a:xfrm>
              <a:off x="6154929" y="965252"/>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DE</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1114555762"/>
              </p:ext>
            </p:extLst>
          </p:nvPr>
        </p:nvGraphicFramePr>
        <p:xfrm>
          <a:off x="1465876" y="8225288"/>
          <a:ext cx="4817821" cy="457200"/>
        </p:xfrm>
        <a:graphic>
          <a:graphicData uri="http://schemas.openxmlformats.org/drawingml/2006/table">
            <a:tbl>
              <a:tblPr firstRow="1" bandRow="1">
                <a:effectLst/>
                <a:tableStyleId>{5C22544A-7EE6-4342-B048-85BDC9FD1C3A}</a:tableStyleId>
              </a:tblPr>
              <a:tblGrid>
                <a:gridCol w="2738494">
                  <a:extLst>
                    <a:ext uri="{9D8B030D-6E8A-4147-A177-3AD203B41FA5}">
                      <a16:colId xmlns:a16="http://schemas.microsoft.com/office/drawing/2014/main" val="20000"/>
                    </a:ext>
                  </a:extLst>
                </a:gridCol>
                <a:gridCol w="2079327">
                  <a:extLst>
                    <a:ext uri="{9D8B030D-6E8A-4147-A177-3AD203B41FA5}">
                      <a16:colId xmlns:a16="http://schemas.microsoft.com/office/drawing/2014/main" val="20001"/>
                    </a:ext>
                  </a:extLst>
                </a:gridCol>
              </a:tblGrid>
              <a:tr h="78533">
                <a:tc>
                  <a:txBody>
                    <a:bodyPr/>
                    <a:lstStyle/>
                    <a:p>
                      <a:pPr algn="ctr"/>
                      <a:r>
                        <a:rPr lang="fr-FR" sz="600" dirty="0">
                          <a:ln>
                            <a:noFill/>
                          </a:ln>
                          <a:solidFill>
                            <a:schemeClr val="tx1"/>
                          </a:solidFill>
                          <a:latin typeface="Calibri"/>
                          <a:cs typeface="Calibri"/>
                        </a:rPr>
                        <a:t>UNTERNEHMEN</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BENANNTE STELLE – PRODUKTZERTIFIZIERUNG</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285750">
                <a:tc>
                  <a:txBody>
                    <a:bodyPr/>
                    <a:lstStyle/>
                    <a:p>
                      <a:pPr algn="ctr"/>
                      <a:r>
                        <a:rPr lang="fr-FR" sz="600" b="1" dirty="0">
                          <a:ln>
                            <a:noFill/>
                          </a:ln>
                          <a:solidFill>
                            <a:schemeClr val="tx1"/>
                          </a:solidFill>
                          <a:latin typeface="Calibri"/>
                          <a:cs typeface="Calibri"/>
                        </a:rPr>
                        <a:t>WORLDWIDE EURO PROTECTION</a:t>
                      </a:r>
                    </a:p>
                    <a:p>
                      <a:pPr algn="ctr"/>
                      <a:r>
                        <a:rPr lang="fr-FR" sz="600" b="1" dirty="0">
                          <a:ln>
                            <a:noFill/>
                          </a:ln>
                          <a:solidFill>
                            <a:schemeClr val="tx1"/>
                          </a:solidFill>
                          <a:latin typeface="Calibri"/>
                          <a:cs typeface="Calibri"/>
                        </a:rPr>
                        <a:t>555 rue de la Dombes, 01700 Les </a:t>
                      </a:r>
                      <a:r>
                        <a:rPr lang="fr-FR" sz="600" b="1" dirty="0" err="1">
                          <a:ln>
                            <a:noFill/>
                          </a:ln>
                          <a:solidFill>
                            <a:schemeClr val="tx1"/>
                          </a:solidFill>
                          <a:latin typeface="Calibri"/>
                          <a:cs typeface="Calibri"/>
                        </a:rPr>
                        <a:t>Echets</a:t>
                      </a:r>
                      <a:r>
                        <a:rPr lang="fr-FR" sz="600" b="1" dirty="0">
                          <a:ln>
                            <a:noFill/>
                          </a:ln>
                          <a:solidFill>
                            <a:schemeClr val="tx1"/>
                          </a:solidFill>
                          <a:latin typeface="Calibri"/>
                          <a:cs typeface="Calibri"/>
                        </a:rPr>
                        <a:t> Miribel – France</a:t>
                      </a:r>
                    </a:p>
                    <a:p>
                      <a:pPr algn="ctr"/>
                      <a:r>
                        <a:rPr lang="fr-FR" sz="600" b="1" dirty="0">
                          <a:ln>
                            <a:noFill/>
                          </a:ln>
                          <a:solidFill>
                            <a:schemeClr val="tx1"/>
                          </a:solidFill>
                          <a:latin typeface="Calibri"/>
                          <a:cs typeface="Calibri"/>
                        </a:rPr>
                        <a:t>** </a:t>
                      </a:r>
                      <a:r>
                        <a:rPr lang="fr-FR" sz="600" b="1" dirty="0">
                          <a:ln>
                            <a:noFill/>
                          </a:ln>
                          <a:solidFill>
                            <a:schemeClr val="tx1"/>
                          </a:solidFill>
                          <a:latin typeface="Calibri"/>
                          <a:cs typeface="Calibri"/>
                          <a:hlinkClick r:id="rId2"/>
                        </a:rPr>
                        <a:t>https://wep.ovh/files/declaration_conformity/</a:t>
                      </a:r>
                      <a:endParaRPr lang="fr-FR" sz="600" b="1" dirty="0">
                        <a:ln>
                          <a:noFill/>
                        </a:ln>
                        <a:solidFill>
                          <a:schemeClr val="tx1"/>
                        </a:solidFill>
                        <a:latin typeface="Calibri"/>
                        <a:cs typeface="Calibri"/>
                      </a:endParaRPr>
                    </a:p>
                    <a:p>
                      <a:pPr algn="ctr"/>
                      <a:endParaRPr lang="fr-FR" sz="600" b="1"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buFontTx/>
                        <a:buNone/>
                      </a:pPr>
                      <a:r>
                        <a:rPr lang="en-GB" altLang="fr-FR" sz="600" b="1" kern="1200" dirty="0">
                          <a:ln>
                            <a:noFill/>
                          </a:ln>
                          <a:solidFill>
                            <a:schemeClr val="tx1"/>
                          </a:solidFill>
                          <a:latin typeface="Calibri"/>
                          <a:ea typeface="+mn-ea"/>
                          <a:cs typeface="Calibri"/>
                        </a:rPr>
                        <a:t>CENTEXBEL n°0493</a:t>
                      </a:r>
                    </a:p>
                    <a:p>
                      <a:pPr algn="ctr" eaLnBrk="1" hangingPunct="1">
                        <a:lnSpc>
                          <a:spcPct val="85000"/>
                        </a:lnSpc>
                        <a:buFontTx/>
                        <a:buNone/>
                      </a:pPr>
                      <a:r>
                        <a:rPr lang="en-US" altLang="fr-FR" sz="600" kern="1200" baseline="0" dirty="0" err="1">
                          <a:ln>
                            <a:noFill/>
                          </a:ln>
                          <a:solidFill>
                            <a:schemeClr val="tx1"/>
                          </a:solidFill>
                          <a:latin typeface="Calibri"/>
                          <a:ea typeface="+mn-ea"/>
                          <a:cs typeface="Calibri"/>
                        </a:rPr>
                        <a:t>Technologiepark</a:t>
                      </a:r>
                      <a:r>
                        <a:rPr lang="en-US" altLang="fr-FR" sz="600" kern="1200" baseline="0" dirty="0">
                          <a:ln>
                            <a:noFill/>
                          </a:ln>
                          <a:solidFill>
                            <a:schemeClr val="tx1"/>
                          </a:solidFill>
                          <a:latin typeface="Calibri"/>
                          <a:ea typeface="+mn-ea"/>
                          <a:cs typeface="Calibri"/>
                        </a:rPr>
                        <a:t> 7, BE9052 GENT, </a:t>
                      </a:r>
                    </a:p>
                    <a:p>
                      <a:pPr algn="ctr" eaLnBrk="1" hangingPunct="1">
                        <a:lnSpc>
                          <a:spcPct val="85000"/>
                        </a:lnSpc>
                        <a:buFontTx/>
                        <a:buNone/>
                      </a:pPr>
                      <a:r>
                        <a:rPr lang="en-US" altLang="fr-FR" sz="600" kern="1200" baseline="0" dirty="0">
                          <a:ln>
                            <a:noFill/>
                          </a:ln>
                          <a:solidFill>
                            <a:schemeClr val="tx1"/>
                          </a:solidFill>
                          <a:latin typeface="Calibri"/>
                          <a:ea typeface="+mn-ea"/>
                          <a:cs typeface="Calibri"/>
                        </a:rPr>
                        <a:t>BELGIUM</a:t>
                      </a: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a:t>v.20210527</a:t>
            </a:r>
          </a:p>
        </p:txBody>
      </p:sp>
      <p:pic>
        <p:nvPicPr>
          <p:cNvPr id="24" name="Image 22" descr="Une image contenant clipart&#10;&#10;Description générée automatiquement">
            <a:extLst>
              <a:ext uri="{FF2B5EF4-FFF2-40B4-BE49-F238E27FC236}">
                <a16:creationId xmlns:a16="http://schemas.microsoft.com/office/drawing/2014/main" id="{2797A713-EF71-426D-A96C-1F5B32428E5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ZoneTexte 27">
            <a:extLst>
              <a:ext uri="{FF2B5EF4-FFF2-40B4-BE49-F238E27FC236}">
                <a16:creationId xmlns:a16="http://schemas.microsoft.com/office/drawing/2014/main" id="{114E7FA2-2D8A-45BD-B04F-AC9512D95F9D}"/>
              </a:ext>
            </a:extLst>
          </p:cNvPr>
          <p:cNvSpPr txBox="1"/>
          <p:nvPr/>
        </p:nvSpPr>
        <p:spPr>
          <a:xfrm>
            <a:off x="2829335" y="67489"/>
            <a:ext cx="1199366" cy="276999"/>
          </a:xfrm>
          <a:prstGeom prst="rect">
            <a:avLst/>
          </a:prstGeom>
          <a:noFill/>
          <a:ln w="3175">
            <a:noFill/>
          </a:ln>
        </p:spPr>
        <p:txBody>
          <a:bodyPr wrap="none">
            <a:spAutoFit/>
          </a:bodyPr>
          <a:lstStyle/>
          <a:p>
            <a:pPr algn="ctr"/>
            <a:r>
              <a:rPr lang="en-GB" sz="1200" b="1" dirty="0"/>
              <a:t>Hose HIBANA</a:t>
            </a:r>
            <a:endParaRPr lang="en-GB" sz="3600" dirty="0"/>
          </a:p>
        </p:txBody>
      </p:sp>
      <p:grpSp>
        <p:nvGrpSpPr>
          <p:cNvPr id="29" name="Group 49">
            <a:extLst>
              <a:ext uri="{FF2B5EF4-FFF2-40B4-BE49-F238E27FC236}">
                <a16:creationId xmlns:a16="http://schemas.microsoft.com/office/drawing/2014/main" id="{B32BE4BD-EA5E-49EA-8DC2-579DE49D25D6}"/>
              </a:ext>
            </a:extLst>
          </p:cNvPr>
          <p:cNvGrpSpPr>
            <a:grpSpLocks/>
          </p:cNvGrpSpPr>
          <p:nvPr/>
        </p:nvGrpSpPr>
        <p:grpSpPr bwMode="auto">
          <a:xfrm>
            <a:off x="3213100" y="575042"/>
            <a:ext cx="431800" cy="394048"/>
            <a:chOff x="5638" y="2735"/>
            <a:chExt cx="680" cy="654"/>
          </a:xfrm>
        </p:grpSpPr>
        <p:pic>
          <p:nvPicPr>
            <p:cNvPr id="30" name="Picture 20" descr="ce">
              <a:extLst>
                <a:ext uri="{FF2B5EF4-FFF2-40B4-BE49-F238E27FC236}">
                  <a16:creationId xmlns:a16="http://schemas.microsoft.com/office/drawing/2014/main" id="{F806BD94-B7E9-4AAA-93F0-F53D78386B18}"/>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 Box 48">
              <a:extLst>
                <a:ext uri="{FF2B5EF4-FFF2-40B4-BE49-F238E27FC236}">
                  <a16:creationId xmlns:a16="http://schemas.microsoft.com/office/drawing/2014/main" id="{71FF0B87-866C-440C-A86B-F42D70FAA20A}"/>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35" name="Image 34">
            <a:extLst>
              <a:ext uri="{FF2B5EF4-FFF2-40B4-BE49-F238E27FC236}">
                <a16:creationId xmlns:a16="http://schemas.microsoft.com/office/drawing/2014/main" id="{EA8D3E87-942F-4D74-9FA0-45ED00C8BA1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6326" y="8443999"/>
            <a:ext cx="916851" cy="1376814"/>
          </a:xfrm>
          <a:prstGeom prst="rect">
            <a:avLst/>
          </a:prstGeom>
        </p:spPr>
      </p:pic>
      <p:graphicFrame>
        <p:nvGraphicFramePr>
          <p:cNvPr id="32" name="Tableau 31">
            <a:extLst>
              <a:ext uri="{FF2B5EF4-FFF2-40B4-BE49-F238E27FC236}">
                <a16:creationId xmlns:a16="http://schemas.microsoft.com/office/drawing/2014/main" id="{12FE963E-08F7-4545-8648-FC9FAD6E306D}"/>
              </a:ext>
            </a:extLst>
          </p:cNvPr>
          <p:cNvGraphicFramePr>
            <a:graphicFrameLocks noGrp="1"/>
          </p:cNvGraphicFramePr>
          <p:nvPr>
            <p:extLst>
              <p:ext uri="{D42A27DB-BD31-4B8C-83A1-F6EECF244321}">
                <p14:modId xmlns:p14="http://schemas.microsoft.com/office/powerpoint/2010/main" val="3349509376"/>
              </p:ext>
            </p:extLst>
          </p:nvPr>
        </p:nvGraphicFramePr>
        <p:xfrm>
          <a:off x="1412347" y="8706187"/>
          <a:ext cx="5179151" cy="1170009"/>
        </p:xfrm>
        <a:graphic>
          <a:graphicData uri="http://schemas.openxmlformats.org/drawingml/2006/table">
            <a:tbl>
              <a:tblPr/>
              <a:tblGrid>
                <a:gridCol w="386504">
                  <a:extLst>
                    <a:ext uri="{9D8B030D-6E8A-4147-A177-3AD203B41FA5}">
                      <a16:colId xmlns:a16="http://schemas.microsoft.com/office/drawing/2014/main" val="20000"/>
                    </a:ext>
                  </a:extLst>
                </a:gridCol>
                <a:gridCol w="695707">
                  <a:extLst>
                    <a:ext uri="{9D8B030D-6E8A-4147-A177-3AD203B41FA5}">
                      <a16:colId xmlns:a16="http://schemas.microsoft.com/office/drawing/2014/main" val="20002"/>
                    </a:ext>
                  </a:extLst>
                </a:gridCol>
                <a:gridCol w="695707">
                  <a:extLst>
                    <a:ext uri="{9D8B030D-6E8A-4147-A177-3AD203B41FA5}">
                      <a16:colId xmlns:a16="http://schemas.microsoft.com/office/drawing/2014/main" val="20003"/>
                    </a:ext>
                  </a:extLst>
                </a:gridCol>
                <a:gridCol w="695707">
                  <a:extLst>
                    <a:ext uri="{9D8B030D-6E8A-4147-A177-3AD203B41FA5}">
                      <a16:colId xmlns:a16="http://schemas.microsoft.com/office/drawing/2014/main" val="20004"/>
                    </a:ext>
                  </a:extLst>
                </a:gridCol>
                <a:gridCol w="695707">
                  <a:extLst>
                    <a:ext uri="{9D8B030D-6E8A-4147-A177-3AD203B41FA5}">
                      <a16:colId xmlns:a16="http://schemas.microsoft.com/office/drawing/2014/main" val="20005"/>
                    </a:ext>
                  </a:extLst>
                </a:gridCol>
                <a:gridCol w="695707">
                  <a:extLst>
                    <a:ext uri="{9D8B030D-6E8A-4147-A177-3AD203B41FA5}">
                      <a16:colId xmlns:a16="http://schemas.microsoft.com/office/drawing/2014/main" val="20006"/>
                    </a:ext>
                  </a:extLst>
                </a:gridCol>
                <a:gridCol w="676014">
                  <a:extLst>
                    <a:ext uri="{9D8B030D-6E8A-4147-A177-3AD203B41FA5}">
                      <a16:colId xmlns:a16="http://schemas.microsoft.com/office/drawing/2014/main" val="4107214334"/>
                    </a:ext>
                  </a:extLst>
                </a:gridCol>
                <a:gridCol w="638098">
                  <a:extLst>
                    <a:ext uri="{9D8B030D-6E8A-4147-A177-3AD203B41FA5}">
                      <a16:colId xmlns:a16="http://schemas.microsoft.com/office/drawing/2014/main" val="2933418286"/>
                    </a:ext>
                  </a:extLst>
                </a:gridCol>
              </a:tblGrid>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4XL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5HBA17000S</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81071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5HBA13000S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445959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9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C</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graphicFrame>
        <p:nvGraphicFramePr>
          <p:cNvPr id="33" name="Group 318">
            <a:extLst>
              <a:ext uri="{FF2B5EF4-FFF2-40B4-BE49-F238E27FC236}">
                <a16:creationId xmlns:a16="http://schemas.microsoft.com/office/drawing/2014/main" id="{A1D9E931-E750-49CC-9B58-981A78A0D537}"/>
              </a:ext>
            </a:extLst>
          </p:cNvPr>
          <p:cNvGraphicFramePr>
            <a:graphicFrameLocks noGrp="1"/>
          </p:cNvGraphicFramePr>
          <p:nvPr>
            <p:extLst>
              <p:ext uri="{D42A27DB-BD31-4B8C-83A1-F6EECF244321}">
                <p14:modId xmlns:p14="http://schemas.microsoft.com/office/powerpoint/2010/main" val="2593795629"/>
              </p:ext>
            </p:extLst>
          </p:nvPr>
        </p:nvGraphicFramePr>
        <p:xfrm>
          <a:off x="1842043" y="2803704"/>
          <a:ext cx="1446813" cy="876299"/>
        </p:xfrm>
        <a:graphic>
          <a:graphicData uri="http://schemas.openxmlformats.org/drawingml/2006/table">
            <a:tbl>
              <a:tblPr/>
              <a:tblGrid>
                <a:gridCol w="208280">
                  <a:extLst>
                    <a:ext uri="{9D8B030D-6E8A-4147-A177-3AD203B41FA5}">
                      <a16:colId xmlns:a16="http://schemas.microsoft.com/office/drawing/2014/main" val="20000"/>
                    </a:ext>
                  </a:extLst>
                </a:gridCol>
                <a:gridCol w="438385">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419148">
                  <a:extLst>
                    <a:ext uri="{9D8B030D-6E8A-4147-A177-3AD203B41FA5}">
                      <a16:colId xmlns:a16="http://schemas.microsoft.com/office/drawing/2014/main" val="20003"/>
                    </a:ext>
                  </a:extLst>
                </a:gridCol>
              </a:tblGrid>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Arial" charset="0"/>
                      </a:endParaRP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3</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2</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Classe 1</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9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0.80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0.50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0.14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B</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0.13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344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7" name="Rectangle 345">
            <a:extLst>
              <a:ext uri="{FF2B5EF4-FFF2-40B4-BE49-F238E27FC236}">
                <a16:creationId xmlns:a16="http://schemas.microsoft.com/office/drawing/2014/main" id="{39B1C2C6-D86E-4B70-8654-64D1C0DBCEE7}"/>
              </a:ext>
            </a:extLst>
          </p:cNvPr>
          <p:cNvSpPr>
            <a:spLocks noChangeArrowheads="1"/>
          </p:cNvSpPr>
          <p:nvPr/>
        </p:nvSpPr>
        <p:spPr bwMode="auto">
          <a:xfrm>
            <a:off x="3341987" y="2803691"/>
            <a:ext cx="3047139" cy="1662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A : matière de base ; </a:t>
            </a:r>
            <a:r>
              <a:rPr lang="fr-FR" altLang="fr-FR" sz="600" dirty="0" err="1">
                <a:latin typeface="Calibri" panose="020F0502020204030204" pitchFamily="34" charset="0"/>
                <a:cs typeface="Calibri" panose="020F0502020204030204" pitchFamily="34" charset="0"/>
              </a:rPr>
              <a:t>Obermaterial</a:t>
            </a:r>
            <a:r>
              <a:rPr lang="fr-FR" altLang="fr-FR" sz="600" dirty="0">
                <a:latin typeface="Calibri" panose="020F0502020204030204" pitchFamily="34" charset="0"/>
                <a:cs typeface="Calibri" panose="020F0502020204030204" pitchFamily="34" charset="0"/>
              </a:rPr>
              <a:t> ; Background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háttéranyag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de base ; </a:t>
            </a:r>
            <a:r>
              <a:rPr lang="pt-PT" altLang="fr-FR" sz="600" dirty="0">
                <a:latin typeface="Calibri" panose="020F0502020204030204" pitchFamily="34" charset="0"/>
                <a:cs typeface="Calibri" panose="020F0502020204030204" pitchFamily="34" charset="0"/>
              </a:rPr>
              <a:t>material base ; </a:t>
            </a:r>
            <a:r>
              <a:rPr lang="sv-SE" altLang="fr-FR" sz="600" dirty="0">
                <a:latin typeface="Calibri" panose="020F0502020204030204" pitchFamily="34" charset="0"/>
                <a:cs typeface="Calibri" panose="020F0502020204030204" pitchFamily="34" charset="0"/>
              </a:rPr>
              <a:t>Råmaterial ; </a:t>
            </a:r>
            <a:r>
              <a:rPr lang="nl-NL" altLang="fr-FR" sz="600" dirty="0">
                <a:latin typeface="Calibri" panose="020F0502020204030204" pitchFamily="34" charset="0"/>
                <a:cs typeface="Calibri" panose="020F0502020204030204" pitchFamily="34" charset="0"/>
              </a:rPr>
              <a:t>basismateriaal ; </a:t>
            </a:r>
            <a:r>
              <a:rPr lang="fr-FR" altLang="fr-FR" sz="600" dirty="0" err="1">
                <a:latin typeface="Calibri" panose="020F0502020204030204" pitchFamily="34" charset="0"/>
                <a:cs typeface="Calibri" panose="020F0502020204030204" pitchFamily="34" charset="0"/>
              </a:rPr>
              <a:t>Perusmateriaali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bæremateriale. </a:t>
            </a:r>
            <a:r>
              <a:rPr lang="pl-PL" altLang="fr-FR" sz="600" dirty="0">
                <a:latin typeface="Calibri" panose="020F0502020204030204" pitchFamily="34" charset="0"/>
                <a:cs typeface="Calibri" panose="020F0502020204030204" pitchFamily="34" charset="0"/>
              </a:rPr>
              <a:t>materiał podstawowy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Alusmaterjal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основна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светлоотразителна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de bază</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základní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osnovna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základný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βασικό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مادة أساسي</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базовый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pt-PT"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B : matière rétroréfléchissante ; </a:t>
            </a:r>
            <a:r>
              <a:rPr lang="fr-FR" altLang="fr-FR" sz="600" dirty="0" err="1">
                <a:latin typeface="Calibri" panose="020F0502020204030204" pitchFamily="34" charset="0"/>
                <a:cs typeface="Calibri" panose="020F0502020204030204" pitchFamily="34" charset="0"/>
              </a:rPr>
              <a:t>Reflexmaterial</a:t>
            </a:r>
            <a:r>
              <a:rPr lang="fr-FR" altLang="fr-FR" sz="600" dirty="0">
                <a:latin typeface="Calibri" panose="020F0502020204030204" pitchFamily="34" charset="0"/>
                <a:cs typeface="Calibri" panose="020F0502020204030204" pitchFamily="34" charset="0"/>
              </a:rPr>
              <a:t> ; Retro </a:t>
            </a:r>
            <a:r>
              <a:rPr lang="fr-FR" altLang="fr-FR" sz="600" dirty="0" err="1">
                <a:latin typeface="Calibri" panose="020F0502020204030204" pitchFamily="34" charset="0"/>
                <a:cs typeface="Calibri" panose="020F0502020204030204" pitchFamily="34" charset="0"/>
              </a:rPr>
              <a:t>reflective</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fényvisszaverő</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retro reflectante ; </a:t>
            </a:r>
            <a:r>
              <a:rPr lang="pt-PT" altLang="fr-FR" sz="600" dirty="0">
                <a:latin typeface="Calibri" panose="020F0502020204030204" pitchFamily="34" charset="0"/>
                <a:cs typeface="Calibri" panose="020F0502020204030204" pitchFamily="34" charset="0"/>
              </a:rPr>
              <a:t>material retro-reflector</a:t>
            </a:r>
            <a:r>
              <a:rPr lang="fr-FR" altLang="fr-FR" sz="600" dirty="0">
                <a:latin typeface="Calibri" panose="020F0502020204030204" pitchFamily="34" charset="0"/>
                <a:cs typeface="Calibri" panose="020F0502020204030204" pitchFamily="34" charset="0"/>
              </a:rPr>
              <a:t> ; </a:t>
            </a:r>
            <a:r>
              <a:rPr lang="sv-SE" altLang="fr-FR" sz="600" dirty="0">
                <a:latin typeface="Calibri" panose="020F0502020204030204" pitchFamily="34" charset="0"/>
                <a:cs typeface="Calibri" panose="020F0502020204030204" pitchFamily="34" charset="0"/>
              </a:rPr>
              <a:t>retro-reflektivt material ; </a:t>
            </a:r>
            <a:r>
              <a:rPr lang="nl-NL" altLang="fr-FR" sz="600" dirty="0">
                <a:latin typeface="Calibri" panose="020F0502020204030204" pitchFamily="34" charset="0"/>
                <a:cs typeface="Calibri" panose="020F0502020204030204" pitchFamily="34" charset="0"/>
              </a:rPr>
              <a:t>reflecterend materiaal; </a:t>
            </a:r>
            <a:r>
              <a:rPr lang="fr-FR" altLang="fr-FR" sz="600" dirty="0" err="1">
                <a:latin typeface="Calibri" panose="020F0502020204030204" pitchFamily="34" charset="0"/>
                <a:cs typeface="Calibri" panose="020F0502020204030204" pitchFamily="34" charset="0"/>
              </a:rPr>
              <a:t>Heijastava</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retroreflekterende materiale. </a:t>
            </a:r>
            <a:r>
              <a:rPr lang="pl-PL" altLang="fr-FR" sz="600" dirty="0">
                <a:latin typeface="Calibri" panose="020F0502020204030204" pitchFamily="34" charset="0"/>
                <a:cs typeface="Calibri" panose="020F0502020204030204" pitchFamily="34" charset="0"/>
              </a:rPr>
              <a:t>materiał odblaskowy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Helkurmaterjal</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retro-reflectorizant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materiál se zpětným odrazem</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retroodsevna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materiál so spätným odrazom</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αντανακλώμενο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العاكسة للخلف</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светоотражающий материал</a:t>
            </a:r>
            <a:r>
              <a:rPr lang="fr-FR" altLang="fr-FR" sz="600" dirty="0">
                <a:latin typeface="Calibri" panose="020F0502020204030204" pitchFamily="34" charset="0"/>
                <a:cs typeface="Calibri" panose="020F0502020204030204" pitchFamily="34" charset="0"/>
              </a:rPr>
              <a:t>      	   </a:t>
            </a: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C : matière combinée ; </a:t>
            </a:r>
            <a:r>
              <a:rPr lang="de-DE" altLang="fr-FR" sz="600" dirty="0">
                <a:latin typeface="Calibri" panose="020F0502020204030204" pitchFamily="34" charset="0"/>
                <a:cs typeface="Calibri" panose="020F0502020204030204" pitchFamily="34" charset="0"/>
              </a:rPr>
              <a:t>Material mit 2 Stoffschichten</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Combined</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kombinált</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tulajdonságú</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conjunta ; </a:t>
            </a:r>
            <a:r>
              <a:rPr lang="pt-PT" altLang="fr-FR" sz="600" dirty="0">
                <a:latin typeface="Calibri" panose="020F0502020204030204" pitchFamily="34" charset="0"/>
                <a:cs typeface="Calibri" panose="020F0502020204030204" pitchFamily="34" charset="0"/>
              </a:rPr>
              <a:t>material combinado ; </a:t>
            </a:r>
            <a:r>
              <a:rPr lang="sv-SE" altLang="fr-FR" sz="600" dirty="0">
                <a:latin typeface="Calibri" panose="020F0502020204030204" pitchFamily="34" charset="0"/>
                <a:cs typeface="Calibri" panose="020F0502020204030204" pitchFamily="34" charset="0"/>
              </a:rPr>
              <a:t>kombinerat material ; </a:t>
            </a:r>
            <a:r>
              <a:rPr lang="nl-NL" altLang="fr-FR" sz="600" dirty="0">
                <a:latin typeface="Calibri" panose="020F0502020204030204" pitchFamily="34" charset="0"/>
                <a:cs typeface="Calibri" panose="020F0502020204030204" pitchFamily="34" charset="0"/>
              </a:rPr>
              <a:t>gecombineerd materiaal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Yhdistetty</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  </a:t>
            </a:r>
            <a:r>
              <a:rPr lang="da-DK" altLang="fr-FR" sz="600" dirty="0">
                <a:latin typeface="Calibri" panose="020F0502020204030204" pitchFamily="34" charset="0"/>
                <a:cs typeface="Calibri" panose="020F0502020204030204" pitchFamily="34" charset="0"/>
              </a:rPr>
              <a:t>materiale med kombineret advarselsfunktion. </a:t>
            </a:r>
            <a:r>
              <a:rPr lang="pl-PL" altLang="fr-FR" sz="600" dirty="0">
                <a:latin typeface="Calibri" panose="020F0502020204030204" pitchFamily="34" charset="0"/>
                <a:cs typeface="Calibri" panose="020F0502020204030204" pitchFamily="34" charset="0"/>
              </a:rPr>
              <a:t>materiał kombinowany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kombineeritud 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комбинирана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M</a:t>
            </a:r>
            <a:r>
              <a:rPr lang="ro-RO" altLang="fr-FR" sz="600" dirty="0">
                <a:latin typeface="Calibri" panose="020F0502020204030204" pitchFamily="34" charset="0"/>
                <a:cs typeface="Calibri" panose="020F0502020204030204" pitchFamily="34" charset="0"/>
              </a:rPr>
              <a:t>aterial combinat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kombinirana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συνδυασμένο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المركبة</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комбинированный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 </a:t>
            </a:r>
            <a:r>
              <a:rPr lang="fr-FR" altLang="fr-FR" sz="600" dirty="0">
                <a:solidFill>
                  <a:srgbClr val="000000"/>
                </a:solidFill>
              </a:rPr>
              <a:t>	</a:t>
            </a:r>
            <a:r>
              <a:rPr lang="fr-FR" altLang="fr-FR" sz="600" dirty="0"/>
              <a:t>       </a:t>
            </a:r>
          </a:p>
        </p:txBody>
      </p:sp>
      <p:grpSp>
        <p:nvGrpSpPr>
          <p:cNvPr id="49" name="Groupe 48">
            <a:extLst>
              <a:ext uri="{FF2B5EF4-FFF2-40B4-BE49-F238E27FC236}">
                <a16:creationId xmlns:a16="http://schemas.microsoft.com/office/drawing/2014/main" id="{5E4E032A-1355-4510-ACCA-4D7781ECA5FB}"/>
              </a:ext>
            </a:extLst>
          </p:cNvPr>
          <p:cNvGrpSpPr/>
          <p:nvPr/>
        </p:nvGrpSpPr>
        <p:grpSpPr>
          <a:xfrm>
            <a:off x="242718" y="2758836"/>
            <a:ext cx="1549393" cy="923771"/>
            <a:chOff x="561000" y="2871361"/>
            <a:chExt cx="1549393" cy="923771"/>
          </a:xfrm>
        </p:grpSpPr>
        <p:pic>
          <p:nvPicPr>
            <p:cNvPr id="50" name="Image 49">
              <a:extLst>
                <a:ext uri="{FF2B5EF4-FFF2-40B4-BE49-F238E27FC236}">
                  <a16:creationId xmlns:a16="http://schemas.microsoft.com/office/drawing/2014/main" id="{599E8111-E700-4093-9FB6-7B939DA8C6DF}"/>
                </a:ext>
              </a:extLst>
            </p:cNvPr>
            <p:cNvPicPr>
              <a:picLocks noChangeAspect="1"/>
            </p:cNvPicPr>
            <p:nvPr/>
          </p:nvPicPr>
          <p:blipFill>
            <a:blip r:embed="rId6"/>
            <a:stretch>
              <a:fillRect/>
            </a:stretch>
          </p:blipFill>
          <p:spPr>
            <a:xfrm>
              <a:off x="561000" y="2871361"/>
              <a:ext cx="1549393" cy="923771"/>
            </a:xfrm>
            <a:prstGeom prst="rect">
              <a:avLst/>
            </a:prstGeom>
          </p:spPr>
        </p:pic>
        <p:sp>
          <p:nvSpPr>
            <p:cNvPr id="51" name="ZoneTexte 50">
              <a:extLst>
                <a:ext uri="{FF2B5EF4-FFF2-40B4-BE49-F238E27FC236}">
                  <a16:creationId xmlns:a16="http://schemas.microsoft.com/office/drawing/2014/main" id="{456FBA0A-CE07-4DE5-A1E0-9FB16BA63B7D}"/>
                </a:ext>
              </a:extLst>
            </p:cNvPr>
            <p:cNvSpPr txBox="1"/>
            <p:nvPr/>
          </p:nvSpPr>
          <p:spPr>
            <a:xfrm>
              <a:off x="1066800" y="3349082"/>
              <a:ext cx="152400" cy="215444"/>
            </a:xfrm>
            <a:prstGeom prst="rect">
              <a:avLst/>
            </a:prstGeom>
            <a:solidFill>
              <a:schemeClr val="bg1"/>
            </a:solidFill>
          </p:spPr>
          <p:txBody>
            <a:bodyPr wrap="square" rtlCol="0">
              <a:spAutoFit/>
            </a:bodyPr>
            <a:lstStyle/>
            <a:p>
              <a:r>
                <a:rPr lang="fr-FR" sz="800" b="1" dirty="0"/>
                <a:t>1</a:t>
              </a:r>
            </a:p>
          </p:txBody>
        </p:sp>
        <p:sp>
          <p:nvSpPr>
            <p:cNvPr id="53" name="ZoneTexte 52">
              <a:extLst>
                <a:ext uri="{FF2B5EF4-FFF2-40B4-BE49-F238E27FC236}">
                  <a16:creationId xmlns:a16="http://schemas.microsoft.com/office/drawing/2014/main" id="{AED227D2-C088-4C2A-AFDD-BD1E003C8810}"/>
                </a:ext>
              </a:extLst>
            </p:cNvPr>
            <p:cNvSpPr txBox="1"/>
            <p:nvPr/>
          </p:nvSpPr>
          <p:spPr>
            <a:xfrm>
              <a:off x="1892705" y="3349082"/>
              <a:ext cx="152400" cy="215444"/>
            </a:xfrm>
            <a:prstGeom prst="rect">
              <a:avLst/>
            </a:prstGeom>
            <a:solidFill>
              <a:schemeClr val="bg1"/>
            </a:solidFill>
          </p:spPr>
          <p:txBody>
            <a:bodyPr wrap="square" rtlCol="0">
              <a:spAutoFit/>
            </a:bodyPr>
            <a:lstStyle/>
            <a:p>
              <a:r>
                <a:rPr lang="fr-FR" sz="800" b="1" dirty="0"/>
                <a:t>2</a:t>
              </a:r>
            </a:p>
          </p:txBody>
        </p:sp>
      </p:grpSp>
      <p:grpSp>
        <p:nvGrpSpPr>
          <p:cNvPr id="58" name="Groupe 57">
            <a:extLst>
              <a:ext uri="{FF2B5EF4-FFF2-40B4-BE49-F238E27FC236}">
                <a16:creationId xmlns:a16="http://schemas.microsoft.com/office/drawing/2014/main" id="{F155C491-2499-4C35-964A-D2C1CFBE8348}"/>
              </a:ext>
            </a:extLst>
          </p:cNvPr>
          <p:cNvGrpSpPr/>
          <p:nvPr/>
        </p:nvGrpSpPr>
        <p:grpSpPr>
          <a:xfrm>
            <a:off x="273134" y="4140856"/>
            <a:ext cx="1349158" cy="225783"/>
            <a:chOff x="5065713" y="8589963"/>
            <a:chExt cx="1546225" cy="258762"/>
          </a:xfrm>
        </p:grpSpPr>
        <p:pic>
          <p:nvPicPr>
            <p:cNvPr id="59" name="Image 60">
              <a:extLst>
                <a:ext uri="{FF2B5EF4-FFF2-40B4-BE49-F238E27FC236}">
                  <a16:creationId xmlns:a16="http://schemas.microsoft.com/office/drawing/2014/main" id="{EB8333E7-8673-4A5E-9B7B-B4E6D8792D67}"/>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Image 72">
              <a:extLst>
                <a:ext uri="{FF2B5EF4-FFF2-40B4-BE49-F238E27FC236}">
                  <a16:creationId xmlns:a16="http://schemas.microsoft.com/office/drawing/2014/main" id="{8E5ACBD3-C7EC-4324-A53C-D286C22B49C7}"/>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Image 73">
              <a:extLst>
                <a:ext uri="{FF2B5EF4-FFF2-40B4-BE49-F238E27FC236}">
                  <a16:creationId xmlns:a16="http://schemas.microsoft.com/office/drawing/2014/main" id="{218B9EB8-8C7A-41EF-81A2-05D91F174E7F}"/>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 name="Image 74">
              <a:extLst>
                <a:ext uri="{FF2B5EF4-FFF2-40B4-BE49-F238E27FC236}">
                  <a16:creationId xmlns:a16="http://schemas.microsoft.com/office/drawing/2014/main" id="{F0F30A51-A528-4771-AD4A-0A78849E50EB}"/>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 name="Image 2">
              <a:extLst>
                <a:ext uri="{FF2B5EF4-FFF2-40B4-BE49-F238E27FC236}">
                  <a16:creationId xmlns:a16="http://schemas.microsoft.com/office/drawing/2014/main" id="{3E77882F-DCC8-4160-990C-858FD4C664AA}"/>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4" name="Groupe 63">
            <a:extLst>
              <a:ext uri="{FF2B5EF4-FFF2-40B4-BE49-F238E27FC236}">
                <a16:creationId xmlns:a16="http://schemas.microsoft.com/office/drawing/2014/main" id="{506CA269-D179-48B4-81BD-508FB2CD718D}"/>
              </a:ext>
            </a:extLst>
          </p:cNvPr>
          <p:cNvGrpSpPr/>
          <p:nvPr/>
        </p:nvGrpSpPr>
        <p:grpSpPr>
          <a:xfrm>
            <a:off x="1695243" y="4151195"/>
            <a:ext cx="653111" cy="215444"/>
            <a:chOff x="1489413" y="2664321"/>
            <a:chExt cx="537471" cy="177297"/>
          </a:xfrm>
        </p:grpSpPr>
        <p:sp>
          <p:nvSpPr>
            <p:cNvPr id="65" name="Text Box 21">
              <a:extLst>
                <a:ext uri="{FF2B5EF4-FFF2-40B4-BE49-F238E27FC236}">
                  <a16:creationId xmlns:a16="http://schemas.microsoft.com/office/drawing/2014/main" id="{80E4B8E1-C0D0-44AE-98E7-E19A56716294}"/>
                </a:ext>
              </a:extLst>
            </p:cNvPr>
            <p:cNvSpPr txBox="1">
              <a:spLocks noChangeArrowheads="1"/>
            </p:cNvSpPr>
            <p:nvPr/>
          </p:nvSpPr>
          <p:spPr bwMode="auto">
            <a:xfrm>
              <a:off x="1489413" y="2664321"/>
              <a:ext cx="537471" cy="177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11163">
                <a:spcBef>
                  <a:spcPct val="20000"/>
                </a:spcBef>
                <a:buChar char="•"/>
                <a:defRPr sz="1400">
                  <a:solidFill>
                    <a:schemeClr val="tx1"/>
                  </a:solidFill>
                  <a:latin typeface="Arial" panose="020B0604020202020204" pitchFamily="34" charset="0"/>
                </a:defRPr>
              </a:lvl1pPr>
              <a:lvl2pPr marL="742950" indent="-285750" defTabSz="411163">
                <a:spcBef>
                  <a:spcPct val="20000"/>
                </a:spcBef>
                <a:buChar char="–"/>
                <a:defRPr sz="1300">
                  <a:solidFill>
                    <a:schemeClr val="tx1"/>
                  </a:solidFill>
                  <a:latin typeface="Arial" panose="020B0604020202020204" pitchFamily="34" charset="0"/>
                </a:defRPr>
              </a:lvl2pPr>
              <a:lvl3pPr marL="1143000" indent="-228600" defTabSz="411163">
                <a:spcBef>
                  <a:spcPct val="20000"/>
                </a:spcBef>
                <a:buChar char="•"/>
                <a:defRPr sz="1100">
                  <a:solidFill>
                    <a:schemeClr val="tx1"/>
                  </a:solidFill>
                  <a:latin typeface="Arial" panose="020B0604020202020204" pitchFamily="34" charset="0"/>
                </a:defRPr>
              </a:lvl3pPr>
              <a:lvl4pPr marL="1600200" indent="-228600" defTabSz="411163">
                <a:spcBef>
                  <a:spcPct val="20000"/>
                </a:spcBef>
                <a:buChar char="–"/>
                <a:defRPr sz="900">
                  <a:solidFill>
                    <a:schemeClr val="tx1"/>
                  </a:solidFill>
                  <a:latin typeface="Arial" panose="020B0604020202020204" pitchFamily="34" charset="0"/>
                </a:defRPr>
              </a:lvl4pPr>
              <a:lvl5pPr marL="2057400" indent="-228600" defTabSz="411163">
                <a:spcBef>
                  <a:spcPct val="20000"/>
                </a:spcBef>
                <a:buChar char="»"/>
                <a:defRPr sz="9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900">
                  <a:solidFill>
                    <a:schemeClr val="tx1"/>
                  </a:solidFill>
                  <a:latin typeface="Arial" panose="020B0604020202020204" pitchFamily="34" charset="0"/>
                </a:defRPr>
              </a:lvl9pPr>
            </a:lstStyle>
            <a:p>
              <a:pPr algn="ctr" eaLnBrk="1" hangingPunct="1">
                <a:spcBef>
                  <a:spcPct val="50000"/>
                </a:spcBef>
                <a:buFontTx/>
                <a:buNone/>
              </a:pPr>
              <a:r>
                <a:rPr lang="fr-FR" altLang="fr-FR" sz="800" dirty="0"/>
                <a:t>Max. 25 X</a:t>
              </a:r>
            </a:p>
          </p:txBody>
        </p:sp>
        <p:sp>
          <p:nvSpPr>
            <p:cNvPr id="66" name="Rectangle 135">
              <a:extLst>
                <a:ext uri="{FF2B5EF4-FFF2-40B4-BE49-F238E27FC236}">
                  <a16:creationId xmlns:a16="http://schemas.microsoft.com/office/drawing/2014/main" id="{22F72F9A-59A4-45AE-855D-14EC633DFCBC}"/>
                </a:ext>
              </a:extLst>
            </p:cNvPr>
            <p:cNvSpPr>
              <a:spLocks noChangeArrowheads="1"/>
            </p:cNvSpPr>
            <p:nvPr/>
          </p:nvSpPr>
          <p:spPr bwMode="auto">
            <a:xfrm>
              <a:off x="1550423" y="2689147"/>
              <a:ext cx="419120" cy="14289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300">
                  <a:solidFill>
                    <a:schemeClr val="tx1"/>
                  </a:solidFill>
                  <a:latin typeface="Arial" panose="020B0604020202020204" pitchFamily="34" charset="0"/>
                </a:defRPr>
              </a:lvl2pPr>
              <a:lvl3pPr marL="1143000" indent="-228600">
                <a:spcBef>
                  <a:spcPct val="20000"/>
                </a:spcBef>
                <a:buChar char="•"/>
                <a:defRPr sz="1100">
                  <a:solidFill>
                    <a:schemeClr val="tx1"/>
                  </a:solidFill>
                  <a:latin typeface="Arial" panose="020B0604020202020204" pitchFamily="34" charset="0"/>
                </a:defRPr>
              </a:lvl3pPr>
              <a:lvl4pPr marL="1600200" indent="-228600">
                <a:spcBef>
                  <a:spcPct val="20000"/>
                </a:spcBef>
                <a:buChar char="–"/>
                <a:defRPr sz="900">
                  <a:solidFill>
                    <a:schemeClr val="tx1"/>
                  </a:solidFill>
                  <a:latin typeface="Arial" panose="020B0604020202020204" pitchFamily="34" charset="0"/>
                </a:defRPr>
              </a:lvl4pPr>
              <a:lvl5pPr marL="2057400" indent="-228600">
                <a:spcBef>
                  <a:spcPct val="20000"/>
                </a:spcBef>
                <a:buChar char="»"/>
                <a:defRPr sz="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defRPr>
              </a:lvl9pPr>
            </a:lstStyle>
            <a:p>
              <a:pPr eaLnBrk="1" hangingPunct="1">
                <a:spcBef>
                  <a:spcPct val="0"/>
                </a:spcBef>
                <a:buFontTx/>
                <a:buNone/>
              </a:pPr>
              <a:endParaRPr lang="zh-CN" altLang="en-US" sz="800">
                <a:ea typeface="宋体" panose="02010600030101010101" pitchFamily="2" charset="-122"/>
              </a:endParaRPr>
            </a:p>
          </p:txBody>
        </p:sp>
      </p:grpSp>
      <p:pic>
        <p:nvPicPr>
          <p:cNvPr id="34" name="Picture 37">
            <a:extLst>
              <a:ext uri="{FF2B5EF4-FFF2-40B4-BE49-F238E27FC236}">
                <a16:creationId xmlns:a16="http://schemas.microsoft.com/office/drawing/2014/main" id="{EEB607F4-FEA1-4141-BDA1-8E0CAFCD5C1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53383" y="3703883"/>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 name="Picture 37">
            <a:extLst>
              <a:ext uri="{FF2B5EF4-FFF2-40B4-BE49-F238E27FC236}">
                <a16:creationId xmlns:a16="http://schemas.microsoft.com/office/drawing/2014/main" id="{FD77EBA4-A485-4E99-B7F6-C4DC7BF8A61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193667" y="3712028"/>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8440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885" y="581262"/>
            <a:ext cx="3126651" cy="477054"/>
          </a:xfrm>
          <a:prstGeom prst="rect">
            <a:avLst/>
          </a:prstGeom>
          <a:noFill/>
        </p:spPr>
        <p:txBody>
          <a:bodyPr wrap="square">
            <a:spAutoFit/>
          </a:bodyPr>
          <a:lstStyle/>
          <a:p>
            <a:r>
              <a:rPr lang="fr-FR" sz="500" b="1" u="sng" dirty="0">
                <a:latin typeface="+mn-lt"/>
                <a:cs typeface="Calibri" panose="020F0502020204030204" pitchFamily="34" charset="0"/>
              </a:rPr>
              <a:t>Hoja informativa</a:t>
            </a:r>
          </a:p>
          <a:p>
            <a:r>
              <a:rPr lang="en-US" sz="500" b="1" dirty="0">
                <a:latin typeface="+mn-lt"/>
                <a:ea typeface="Calibri" charset="0"/>
                <a:cs typeface="Calibri" panose="020F0502020204030204" pitchFamily="34" charset="0"/>
              </a:rPr>
              <a:t>El </a:t>
            </a:r>
            <a:r>
              <a:rPr lang="en-US" sz="500" b="1" dirty="0" err="1">
                <a:latin typeface="+mn-lt"/>
                <a:ea typeface="Calibri" charset="0"/>
                <a:cs typeface="Calibri" panose="020F0502020204030204" pitchFamily="34" charset="0"/>
              </a:rPr>
              <a:t>usuario</a:t>
            </a:r>
            <a:r>
              <a:rPr lang="en-US" sz="500" b="1" dirty="0">
                <a:latin typeface="+mn-lt"/>
                <a:ea typeface="Calibri" charset="0"/>
                <a:cs typeface="Calibri" panose="020F0502020204030204" pitchFamily="34" charset="0"/>
              </a:rPr>
              <a:t> final debe recibir y leer esta información.</a:t>
            </a:r>
            <a:endParaRPr lang="fr-FR" sz="500" b="1" dirty="0">
              <a:latin typeface="+mn-lt"/>
              <a:cs typeface="Calibri" panose="020F0502020204030204" pitchFamily="34" charset="0"/>
            </a:endParaRPr>
          </a:p>
          <a:p>
            <a:r>
              <a:rPr lang="fr-FR" sz="500" dirty="0" err="1"/>
              <a:t>Pantal</a:t>
            </a:r>
            <a:r>
              <a:rPr lang="fr-FR" sz="500" dirty="0" err="1">
                <a:cs typeface="Calibri" panose="020F0502020204030204" pitchFamily="34" charset="0"/>
              </a:rPr>
              <a:t>ó</a:t>
            </a:r>
            <a:r>
              <a:rPr lang="fr-FR" sz="500" dirty="0" err="1"/>
              <a:t>n</a:t>
            </a:r>
            <a:r>
              <a:rPr lang="fr-FR" sz="500" dirty="0"/>
              <a:t> HIBANA </a:t>
            </a:r>
            <a:r>
              <a:rPr lang="fr-FR" sz="500" dirty="0" err="1"/>
              <a:t>Ref</a:t>
            </a:r>
            <a:r>
              <a:rPr lang="fr-FR" sz="500" dirty="0"/>
              <a:t>. 5HBA160 (Amarillo HV); </a:t>
            </a:r>
            <a:r>
              <a:rPr lang="fr-FR" sz="500" dirty="0" err="1"/>
              <a:t>Ref</a:t>
            </a:r>
            <a:r>
              <a:rPr lang="fr-FR" sz="500" dirty="0"/>
              <a:t>. 5HBA170 (</a:t>
            </a:r>
            <a:r>
              <a:rPr lang="fr-FR" sz="500" dirty="0" err="1"/>
              <a:t>Naranja</a:t>
            </a:r>
            <a:r>
              <a:rPr lang="fr-FR" sz="500" dirty="0"/>
              <a:t> HV); </a:t>
            </a:r>
            <a:r>
              <a:rPr lang="fr-FR" sz="500" dirty="0" err="1"/>
              <a:t>Ref</a:t>
            </a:r>
            <a:r>
              <a:rPr lang="fr-FR" sz="500" dirty="0"/>
              <a:t>. 5HBA130 (Rojo HV) </a:t>
            </a:r>
          </a:p>
          <a:p>
            <a:r>
              <a:rPr lang="fr-FR" sz="500" b="1" dirty="0"/>
              <a:t>60% </a:t>
            </a:r>
            <a:r>
              <a:rPr lang="fr-FR" sz="500" b="1" dirty="0" err="1"/>
              <a:t>Algodón</a:t>
            </a:r>
            <a:r>
              <a:rPr lang="fr-FR" sz="500" b="1" dirty="0"/>
              <a:t> </a:t>
            </a:r>
            <a:r>
              <a:rPr lang="en-GB" sz="500" b="1" dirty="0"/>
              <a:t>+ </a:t>
            </a:r>
            <a:r>
              <a:rPr lang="fr-FR" sz="500" b="1" dirty="0"/>
              <a:t>40% </a:t>
            </a:r>
            <a:r>
              <a:rPr lang="fr-FR" sz="500" b="1" dirty="0" err="1"/>
              <a:t>Poliéster</a:t>
            </a:r>
            <a:r>
              <a:rPr lang="fr-FR" sz="500" b="1" dirty="0"/>
              <a:t>, 270g/m²</a:t>
            </a:r>
          </a:p>
          <a:p>
            <a:r>
              <a:rPr lang="fr-FR" sz="500" b="1" dirty="0" err="1">
                <a:latin typeface="+mn-lt"/>
                <a:cs typeface="Calibri" panose="020F0502020204030204" pitchFamily="34" charset="0"/>
              </a:rPr>
              <a:t>Refuerzo</a:t>
            </a:r>
            <a:r>
              <a:rPr lang="fr-FR" sz="500" b="1" dirty="0">
                <a:latin typeface="+mn-lt"/>
                <a:cs typeface="Calibri" panose="020F0502020204030204" pitchFamily="34" charset="0"/>
              </a:rPr>
              <a:t> : </a:t>
            </a:r>
            <a:r>
              <a:rPr lang="fr-FR" sz="500" b="1" dirty="0"/>
              <a:t>300D Oxford</a:t>
            </a:r>
            <a:endParaRPr lang="fr-FR" sz="500" b="1" dirty="0">
              <a:latin typeface="+mn-lt"/>
              <a:cs typeface="Calibri" panose="020F0502020204030204" pitchFamily="34" charset="0"/>
            </a:endParaRPr>
          </a:p>
        </p:txBody>
      </p:sp>
      <p:grpSp>
        <p:nvGrpSpPr>
          <p:cNvPr id="21" name="Groupe 20"/>
          <p:cNvGrpSpPr/>
          <p:nvPr/>
        </p:nvGrpSpPr>
        <p:grpSpPr>
          <a:xfrm>
            <a:off x="60024" y="1101962"/>
            <a:ext cx="6552882" cy="7059089"/>
            <a:chOff x="930405" y="833458"/>
            <a:chExt cx="5399999" cy="8978735"/>
          </a:xfrm>
        </p:grpSpPr>
        <p:sp>
          <p:nvSpPr>
            <p:cNvPr id="22" name="Rectangle 21"/>
            <p:cNvSpPr/>
            <p:nvPr/>
          </p:nvSpPr>
          <p:spPr>
            <a:xfrm>
              <a:off x="930405" y="833458"/>
              <a:ext cx="5399999" cy="8978735"/>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EPI </a:t>
              </a:r>
              <a:r>
                <a:rPr lang="en-GB" sz="600" b="1" u="sng" dirty="0" err="1">
                  <a:latin typeface="Calibri"/>
                  <a:cs typeface="Calibri"/>
                </a:rPr>
                <a:t>categoría</a:t>
              </a:r>
              <a:r>
                <a:rPr lang="en-GB" sz="600" b="1" u="sng" dirty="0">
                  <a:latin typeface="Calibri"/>
                  <a:cs typeface="Calibri"/>
                </a:rPr>
                <a:t> 2 - En conformidad con la normativa correspondiente</a:t>
              </a:r>
            </a:p>
            <a:p>
              <a:endParaRPr lang="en-GB" sz="300" b="1" dirty="0">
                <a:latin typeface="Calibri"/>
                <a:cs typeface="Calibri"/>
              </a:endParaRPr>
            </a:p>
            <a:p>
              <a:pPr marL="266700"/>
              <a:r>
                <a:rPr lang="en-GB" sz="600" b="1" dirty="0">
                  <a:solidFill>
                    <a:srgbClr val="000000"/>
                  </a:solidFill>
                  <a:latin typeface="Calibri"/>
                  <a:cs typeface="Calibri"/>
                </a:rPr>
                <a:t>EN ISO 13688:2013 (EN340:2003) – Ropa de protección. Requisitos generales</a:t>
              </a:r>
            </a:p>
            <a:p>
              <a:pPr marL="266700"/>
              <a:endParaRPr lang="en-GB" sz="600" b="1" dirty="0">
                <a:latin typeface="Calibri"/>
                <a:cs typeface="Calibri"/>
              </a:endParaRPr>
            </a:p>
            <a:p>
              <a:pPr marL="266700"/>
              <a:endParaRPr lang="en-GB" sz="300" b="1" dirty="0">
                <a:latin typeface="Calibri"/>
                <a:cs typeface="Calibri"/>
              </a:endParaRPr>
            </a:p>
            <a:p>
              <a:pPr marL="266700"/>
              <a:r>
                <a:rPr lang="en-GB" sz="600" b="1" dirty="0">
                  <a:latin typeface="Calibri"/>
                  <a:cs typeface="Calibri"/>
                </a:rPr>
                <a:t>EN 14404: 2004   A1: 2010 (</a:t>
              </a:r>
              <a:r>
                <a:rPr lang="fr-FR" sz="600" b="1" dirty="0" err="1">
                  <a:latin typeface="Calibri"/>
                  <a:cs typeface="Calibri"/>
                </a:rPr>
                <a:t>Pantalón</a:t>
              </a:r>
              <a:r>
                <a:rPr lang="en-GB" sz="600" b="1" dirty="0">
                  <a:latin typeface="Calibri"/>
                  <a:cs typeface="Calibri"/>
                </a:rPr>
                <a:t>) - Tipo 2 - Nivel 0 - Protectores de rodilla para trabajos en posición de rodillas </a:t>
              </a:r>
              <a:r>
                <a:rPr lang="en-GB" sz="600" dirty="0">
                  <a:latin typeface="Calibri"/>
                  <a:cs typeface="Calibri"/>
                </a:rPr>
                <a:t>(Aplicables al mono y al pantalón con rodilleras 8KNEE)</a:t>
              </a:r>
            </a:p>
            <a:p>
              <a:pPr marL="266700"/>
              <a:r>
                <a:rPr lang="en-GB" sz="600" dirty="0">
                  <a:latin typeface="Calibri"/>
                  <a:cs typeface="Calibri"/>
                </a:rPr>
                <a:t>Pretratamiento - 5 ciclos de </a:t>
              </a:r>
              <a:r>
                <a:rPr lang="en-GB" sz="600" dirty="0" err="1">
                  <a:latin typeface="Calibri"/>
                  <a:cs typeface="Calibri"/>
                </a:rPr>
                <a:t>lavado</a:t>
              </a:r>
              <a:r>
                <a:rPr lang="en-GB" sz="600" dirty="0">
                  <a:latin typeface="Calibri"/>
                  <a:cs typeface="Calibri"/>
                </a:rPr>
                <a:t> </a:t>
              </a:r>
              <a:r>
                <a:rPr lang="en-US" sz="600" dirty="0">
                  <a:latin typeface="Calibri"/>
                  <a:cs typeface="Calibri"/>
                </a:rPr>
                <a:t>a 40 °C </a:t>
              </a:r>
              <a:r>
                <a:rPr lang="en-US" sz="600" dirty="0" err="1">
                  <a:latin typeface="Calibri"/>
                  <a:cs typeface="Calibri"/>
                </a:rPr>
                <a:t>según</a:t>
              </a:r>
              <a:r>
                <a:rPr lang="en-US" sz="600" dirty="0">
                  <a:latin typeface="Calibri"/>
                  <a:cs typeface="Calibri"/>
                </a:rPr>
                <a:t> ISO 6330: </a:t>
              </a:r>
              <a:r>
                <a:rPr lang="en-US" sz="600" dirty="0" err="1">
                  <a:latin typeface="Calibri"/>
                  <a:cs typeface="Calibri"/>
                </a:rPr>
                <a:t>métodos</a:t>
              </a:r>
              <a:r>
                <a:rPr lang="en-US" sz="600" dirty="0">
                  <a:latin typeface="Calibri"/>
                  <a:cs typeface="Calibri"/>
                </a:rPr>
                <a:t> de </a:t>
              </a:r>
              <a:r>
                <a:rPr lang="en-US" sz="600" dirty="0" err="1">
                  <a:latin typeface="Calibri"/>
                  <a:cs typeface="Calibri"/>
                </a:rPr>
                <a:t>lavado</a:t>
              </a:r>
              <a:r>
                <a:rPr lang="en-US" sz="600" dirty="0">
                  <a:latin typeface="Calibri"/>
                  <a:cs typeface="Calibri"/>
                </a:rPr>
                <a:t> y </a:t>
              </a:r>
              <a:r>
                <a:rPr lang="en-US" sz="600" dirty="0" err="1">
                  <a:latin typeface="Calibri"/>
                  <a:cs typeface="Calibri"/>
                </a:rPr>
                <a:t>secado</a:t>
              </a:r>
              <a:r>
                <a:rPr lang="en-US" sz="600" dirty="0">
                  <a:latin typeface="Calibri"/>
                  <a:cs typeface="Calibri"/>
                </a:rPr>
                <a:t> </a:t>
              </a:r>
              <a:r>
                <a:rPr lang="en-US" sz="600" dirty="0" err="1">
                  <a:latin typeface="Calibri"/>
                  <a:cs typeface="Calibri"/>
                </a:rPr>
                <a:t>doméstico</a:t>
              </a:r>
              <a:r>
                <a:rPr lang="en-US" sz="600" dirty="0">
                  <a:latin typeface="Calibri"/>
                  <a:cs typeface="Calibri"/>
                </a:rPr>
                <a:t>.</a:t>
              </a:r>
              <a:endParaRPr lang="en-GB" sz="600" dirty="0">
                <a:latin typeface="Calibri"/>
                <a:cs typeface="Calibri"/>
              </a:endParaRPr>
            </a:p>
            <a:p>
              <a:pPr>
                <a:tabLst>
                  <a:tab pos="266700" algn="l"/>
                </a:tabLst>
              </a:pPr>
              <a:r>
                <a:rPr lang="en-GB" sz="600" dirty="0">
                  <a:latin typeface="Calibri"/>
                  <a:cs typeface="Calibri"/>
                </a:rPr>
                <a:t>	</a:t>
              </a:r>
              <a:r>
                <a:rPr lang="en-GB" sz="600" dirty="0" err="1">
                  <a:latin typeface="Calibri"/>
                  <a:cs typeface="Calibri"/>
                </a:rPr>
                <a:t>Características</a:t>
              </a:r>
              <a:r>
                <a:rPr lang="en-GB" sz="600" dirty="0">
                  <a:latin typeface="Calibri"/>
                  <a:cs typeface="Calibri"/>
                </a:rPr>
                <a:t> :</a:t>
              </a:r>
              <a:r>
                <a:rPr lang="fr-FR" sz="600" dirty="0" err="1">
                  <a:latin typeface="Calibri"/>
                  <a:cs typeface="Calibri"/>
                </a:rPr>
                <a:t>Pantalón</a:t>
              </a:r>
              <a:r>
                <a:rPr lang="fr-FR" sz="600" dirty="0"/>
                <a:t> </a:t>
              </a:r>
              <a:r>
                <a:rPr lang="fr-FR" sz="600" dirty="0">
                  <a:latin typeface="Calibri"/>
                  <a:cs typeface="Calibri"/>
                </a:rPr>
                <a:t>5HBA160 (Amarillo HV); 5HBA170 (</a:t>
              </a:r>
              <a:r>
                <a:rPr lang="fr-FR" sz="600" dirty="0" err="1">
                  <a:latin typeface="Calibri"/>
                  <a:cs typeface="Calibri"/>
                </a:rPr>
                <a:t>Naranja</a:t>
              </a:r>
              <a:r>
                <a:rPr lang="fr-FR" sz="600" dirty="0">
                  <a:latin typeface="Calibri"/>
                  <a:cs typeface="Calibri"/>
                </a:rPr>
                <a:t> HV); 5HBA130 (Rojo HV) </a:t>
              </a:r>
              <a:r>
                <a:rPr lang="en-GB" sz="600" dirty="0">
                  <a:latin typeface="Calibri"/>
                  <a:cs typeface="Calibri"/>
                </a:rPr>
                <a:t>- </a:t>
              </a:r>
              <a:r>
                <a:rPr lang="en-GB" sz="600" b="1" dirty="0">
                  <a:latin typeface="Calibri"/>
                  <a:cs typeface="Calibri"/>
                </a:rPr>
                <a:t>Tipo 2 Nivel 0 </a:t>
              </a:r>
              <a:r>
                <a:rPr lang="en-GB" sz="600" dirty="0">
                  <a:latin typeface="Calibri"/>
                  <a:cs typeface="Calibri"/>
                </a:rPr>
                <a:t>(Aplicable con Rodilleras ref. 8KNEE)</a:t>
              </a:r>
              <a:endParaRPr lang="en-GB" sz="600" dirty="0"/>
            </a:p>
            <a:p>
              <a:pPr marL="266700"/>
              <a:r>
                <a:rPr lang="en-GB" sz="600" dirty="0">
                  <a:latin typeface="Calibri" panose="020F0502020204030204" pitchFamily="34" charset="0"/>
                  <a:cs typeface="Calibri" panose="020F0502020204030204" pitchFamily="34" charset="0"/>
                </a:rPr>
                <a:t>Las </a:t>
              </a:r>
              <a:r>
                <a:rPr lang="en-GB" sz="600" dirty="0" err="1">
                  <a:latin typeface="Calibri" panose="020F0502020204030204" pitchFamily="34" charset="0"/>
                  <a:cs typeface="Calibri" panose="020F0502020204030204" pitchFamily="34" charset="0"/>
                </a:rPr>
                <a:t>rodilleras</a:t>
              </a:r>
              <a:r>
                <a:rPr lang="en-GB" sz="600" dirty="0">
                  <a:latin typeface="Calibri" panose="020F0502020204030204" pitchFamily="34" charset="0"/>
                  <a:cs typeface="Calibri" panose="020F0502020204030204" pitchFamily="34" charset="0"/>
                </a:rPr>
                <a:t> se </a:t>
              </a:r>
              <a:r>
                <a:rPr lang="en-GB" sz="600" dirty="0" err="1">
                  <a:latin typeface="Calibri" panose="020F0502020204030204" pitchFamily="34" charset="0"/>
                  <a:cs typeface="Calibri" panose="020F0502020204030204" pitchFamily="34" charset="0"/>
                </a:rPr>
                <a:t>clasifican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clases</a:t>
              </a:r>
              <a:r>
                <a:rPr lang="en-GB" sz="600" dirty="0">
                  <a:latin typeface="Calibri" panose="020F0502020204030204" pitchFamily="34" charset="0"/>
                  <a:cs typeface="Calibri" panose="020F0502020204030204" pitchFamily="34" charset="0"/>
                </a:rPr>
                <a:t> de la </a:t>
              </a:r>
              <a:r>
                <a:rPr lang="en-GB" sz="600" dirty="0" err="1">
                  <a:latin typeface="Calibri" panose="020F0502020204030204" pitchFamily="34" charset="0"/>
                  <a:cs typeface="Calibri" panose="020F0502020204030204" pitchFamily="34" charset="0"/>
                </a:rPr>
                <a:t>siguiente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manera</a:t>
              </a:r>
              <a:r>
                <a:rPr lang="en-GB" sz="600" dirty="0">
                  <a:latin typeface="Calibri" panose="020F0502020204030204" pitchFamily="34" charset="0"/>
                  <a:cs typeface="Calibri" panose="020F0502020204030204" pitchFamily="34" charset="0"/>
                </a:rPr>
                <a:t>:</a:t>
              </a:r>
            </a:p>
            <a:p>
              <a:pPr marL="266700"/>
              <a:r>
                <a:rPr lang="en-GB" sz="600" b="1" dirty="0">
                  <a:latin typeface="Calibri" panose="020F0502020204030204" pitchFamily="34" charset="0"/>
                  <a:cs typeface="Calibri" panose="020F0502020204030204" pitchFamily="34" charset="0"/>
                </a:rPr>
                <a:t>Tipo 1 : </a:t>
              </a:r>
              <a:r>
                <a:rPr lang="en-GB" sz="600" dirty="0" err="1">
                  <a:latin typeface="Calibri" panose="020F0502020204030204" pitchFamily="34" charset="0"/>
                  <a:cs typeface="Calibri" panose="020F0502020204030204" pitchFamily="34" charset="0"/>
                </a:rPr>
                <a:t>Rodilleras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independientes</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otras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prendas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ajustadas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alrededor</a:t>
              </a:r>
              <a:r>
                <a:rPr lang="en-GB" sz="600" dirty="0">
                  <a:latin typeface="Calibri" panose="020F0502020204030204" pitchFamily="34" charset="0"/>
                  <a:cs typeface="Calibri" panose="020F0502020204030204" pitchFamily="34" charset="0"/>
                </a:rPr>
                <a:t> de las </a:t>
              </a:r>
              <a:r>
                <a:rPr lang="en-GB" sz="600" dirty="0" err="1">
                  <a:latin typeface="Calibri" panose="020F0502020204030204" pitchFamily="34" charset="0"/>
                  <a:cs typeface="Calibri" panose="020F0502020204030204" pitchFamily="34" charset="0"/>
                </a:rPr>
                <a:t>piernas</a:t>
              </a:r>
              <a:r>
                <a:rPr lang="en-GB" sz="600" dirty="0">
                  <a:latin typeface="Calibri" panose="020F0502020204030204" pitchFamily="34" charset="0"/>
                  <a:cs typeface="Calibri" panose="020F0502020204030204" pitchFamily="34" charset="0"/>
                </a:rPr>
                <a:t>.	</a:t>
              </a:r>
            </a:p>
            <a:p>
              <a:pPr marL="266700"/>
              <a:r>
                <a:rPr lang="en-GB" sz="600" b="1" dirty="0">
                  <a:latin typeface="Calibri" panose="020F0502020204030204" pitchFamily="34" charset="0"/>
                  <a:cs typeface="Calibri" panose="020F0502020204030204" pitchFamily="34" charset="0"/>
                </a:rPr>
                <a:t>Tipo 2 : </a:t>
              </a:r>
              <a:r>
                <a:rPr lang="en-GB" sz="600" dirty="0" err="1">
                  <a:latin typeface="Calibri" panose="020F0502020204030204" pitchFamily="34" charset="0"/>
                  <a:cs typeface="Calibri" panose="020F0502020204030204" pitchFamily="34" charset="0"/>
                </a:rPr>
                <a:t>Rodilleras</a:t>
              </a:r>
              <a:r>
                <a:rPr lang="en-GB" sz="600" dirty="0">
                  <a:latin typeface="Calibri" panose="020F0502020204030204" pitchFamily="34" charset="0"/>
                  <a:cs typeface="Calibri" panose="020F0502020204030204" pitchFamily="34" charset="0"/>
                </a:rPr>
                <a:t> rellenas de </a:t>
              </a:r>
              <a:r>
                <a:rPr lang="en-GB" sz="600" dirty="0" err="1">
                  <a:latin typeface="Calibri" panose="020F0502020204030204" pitchFamily="34" charset="0"/>
                  <a:cs typeface="Calibri" panose="020F0502020204030204" pitchFamily="34" charset="0"/>
                </a:rPr>
                <a:t>espuma</a:t>
              </a:r>
              <a:r>
                <a:rPr lang="en-GB" sz="600" dirty="0">
                  <a:latin typeface="Calibri" panose="020F0502020204030204" pitchFamily="34" charset="0"/>
                  <a:cs typeface="Calibri" panose="020F0502020204030204" pitchFamily="34" charset="0"/>
                </a:rPr>
                <a:t> u </a:t>
              </a:r>
              <a:r>
                <a:rPr lang="en-GB" sz="600" dirty="0" err="1">
                  <a:latin typeface="Calibri" panose="020F0502020204030204" pitchFamily="34" charset="0"/>
                  <a:cs typeface="Calibri" panose="020F0502020204030204" pitchFamily="34" charset="0"/>
                </a:rPr>
                <a:t>otros</a:t>
              </a:r>
              <a:r>
                <a:rPr lang="en-GB" sz="600" dirty="0">
                  <a:latin typeface="Calibri" panose="020F0502020204030204" pitchFamily="34" charset="0"/>
                  <a:cs typeface="Calibri" panose="020F0502020204030204" pitchFamily="34" charset="0"/>
                </a:rPr>
                <a:t> rellenos, </a:t>
              </a:r>
              <a:r>
                <a:rPr lang="en-GB" sz="600" dirty="0" err="1">
                  <a:latin typeface="Calibri" panose="020F0502020204030204" pitchFamily="34" charset="0"/>
                  <a:cs typeface="Calibri" panose="020F0502020204030204" pitchFamily="34" charset="0"/>
                </a:rPr>
                <a:t>insertadas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bolsillos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sobre</a:t>
              </a:r>
              <a:r>
                <a:rPr lang="en-GB" sz="600" dirty="0">
                  <a:latin typeface="Calibri" panose="020F0502020204030204" pitchFamily="34" charset="0"/>
                  <a:cs typeface="Calibri" panose="020F0502020204030204" pitchFamily="34" charset="0"/>
                </a:rPr>
                <a:t> las </a:t>
              </a:r>
              <a:r>
                <a:rPr lang="en-GB" sz="600" dirty="0" err="1">
                  <a:latin typeface="Calibri" panose="020F0502020204030204" pitchFamily="34" charset="0"/>
                  <a:cs typeface="Calibri" panose="020F0502020204030204" pitchFamily="34" charset="0"/>
                </a:rPr>
                <a:t>piernas</a:t>
              </a:r>
              <a:r>
                <a:rPr lang="en-GB" sz="600" dirty="0">
                  <a:latin typeface="Calibri" panose="020F0502020204030204" pitchFamily="34" charset="0"/>
                  <a:cs typeface="Calibri" panose="020F0502020204030204" pitchFamily="34" charset="0"/>
                </a:rPr>
                <a:t> o </a:t>
              </a:r>
              <a:r>
                <a:rPr lang="en-GB" sz="600" dirty="0" err="1">
                  <a:latin typeface="Calibri" panose="020F0502020204030204" pitchFamily="34" charset="0"/>
                  <a:cs typeface="Calibri" panose="020F0502020204030204" pitchFamily="34" charset="0"/>
                </a:rPr>
                <a:t>permanentemente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unidas</a:t>
              </a:r>
              <a:r>
                <a:rPr lang="en-GB" sz="600" dirty="0">
                  <a:latin typeface="Calibri" panose="020F0502020204030204" pitchFamily="34" charset="0"/>
                  <a:cs typeface="Calibri" panose="020F0502020204030204" pitchFamily="34" charset="0"/>
                </a:rPr>
                <a:t> a los </a:t>
              </a:r>
              <a:r>
                <a:rPr lang="en-GB" sz="600" dirty="0" err="1">
                  <a:latin typeface="Calibri" panose="020F0502020204030204" pitchFamily="34" charset="0"/>
                  <a:cs typeface="Calibri" panose="020F0502020204030204" pitchFamily="34" charset="0"/>
                </a:rPr>
                <a:t>pantalones</a:t>
              </a:r>
              <a:r>
                <a:rPr lang="en-GB" sz="600" dirty="0">
                  <a:latin typeface="Calibri" panose="020F0502020204030204" pitchFamily="34" charset="0"/>
                  <a:cs typeface="Calibri" panose="020F0502020204030204" pitchFamily="34" charset="0"/>
                </a:rPr>
                <a:t>.	</a:t>
              </a:r>
            </a:p>
            <a:p>
              <a:pPr marL="266700"/>
              <a:r>
                <a:rPr lang="en-GB" sz="600" b="1" dirty="0">
                  <a:latin typeface="Calibri" panose="020F0502020204030204" pitchFamily="34" charset="0"/>
                  <a:cs typeface="Calibri" panose="020F0502020204030204" pitchFamily="34" charset="0"/>
                </a:rPr>
                <a:t>Tipo 3 : </a:t>
              </a:r>
              <a:r>
                <a:rPr lang="en-GB" sz="600" dirty="0" err="1">
                  <a:latin typeface="Calibri" panose="020F0502020204030204" pitchFamily="34" charset="0"/>
                  <a:cs typeface="Calibri" panose="020F0502020204030204" pitchFamily="34" charset="0"/>
                </a:rPr>
                <a:t>Protectores</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rodillas</a:t>
              </a:r>
              <a:r>
                <a:rPr lang="en-GB" sz="600" dirty="0">
                  <a:latin typeface="Calibri" panose="020F0502020204030204" pitchFamily="34" charset="0"/>
                  <a:cs typeface="Calibri" panose="020F0502020204030204" pitchFamily="34" charset="0"/>
                </a:rPr>
                <a:t> no </a:t>
              </a:r>
              <a:r>
                <a:rPr lang="en-GB" sz="600" dirty="0" err="1">
                  <a:latin typeface="Calibri" panose="020F0502020204030204" pitchFamily="34" charset="0"/>
                  <a:cs typeface="Calibri" panose="020F0502020204030204" pitchFamily="34" charset="0"/>
                </a:rPr>
                <a:t>pegados</a:t>
              </a:r>
              <a:r>
                <a:rPr lang="en-GB" sz="600" dirty="0">
                  <a:latin typeface="Calibri" panose="020F0502020204030204" pitchFamily="34" charset="0"/>
                  <a:cs typeface="Calibri" panose="020F0502020204030204" pitchFamily="34" charset="0"/>
                </a:rPr>
                <a:t> al </a:t>
              </a:r>
              <a:r>
                <a:rPr lang="en-GB" sz="600" dirty="0" err="1">
                  <a:latin typeface="Calibri" panose="020F0502020204030204" pitchFamily="34" charset="0"/>
                  <a:cs typeface="Calibri" panose="020F0502020204030204" pitchFamily="34" charset="0"/>
                </a:rPr>
                <a:t>cuerpo</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pero</a:t>
              </a:r>
              <a:r>
                <a:rPr lang="en-GB" sz="600" dirty="0">
                  <a:latin typeface="Calibri" panose="020F0502020204030204" pitchFamily="34" charset="0"/>
                  <a:cs typeface="Calibri" panose="020F0502020204030204" pitchFamily="34" charset="0"/>
                </a:rPr>
                <a:t> que </a:t>
              </a:r>
              <a:r>
                <a:rPr lang="en-GB" sz="600" dirty="0" err="1">
                  <a:latin typeface="Calibri" panose="020F0502020204030204" pitchFamily="34" charset="0"/>
                  <a:cs typeface="Calibri" panose="020F0502020204030204" pitchFamily="34" charset="0"/>
                </a:rPr>
                <a:t>mantienen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su</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posición</a:t>
              </a:r>
              <a:r>
                <a:rPr lang="en-GB" sz="600" dirty="0">
                  <a:latin typeface="Calibri" panose="020F0502020204030204" pitchFamily="34" charset="0"/>
                  <a:cs typeface="Calibri" panose="020F0502020204030204" pitchFamily="34" charset="0"/>
                </a:rPr>
                <a:t> con los </a:t>
              </a:r>
              <a:r>
                <a:rPr lang="en-GB" sz="600" dirty="0" err="1">
                  <a:latin typeface="Calibri" panose="020F0502020204030204" pitchFamily="34" charset="0"/>
                  <a:cs typeface="Calibri" panose="020F0502020204030204" pitchFamily="34" charset="0"/>
                </a:rPr>
                <a:t>movimientos</a:t>
              </a:r>
              <a:r>
                <a:rPr lang="en-GB" sz="600" dirty="0">
                  <a:latin typeface="Calibri" panose="020F0502020204030204" pitchFamily="34" charset="0"/>
                  <a:cs typeface="Calibri" panose="020F0502020204030204" pitchFamily="34" charset="0"/>
                </a:rPr>
                <a:t> del </a:t>
              </a:r>
              <a:r>
                <a:rPr lang="en-GB" sz="600" dirty="0" err="1">
                  <a:latin typeface="Calibri" panose="020F0502020204030204" pitchFamily="34" charset="0"/>
                  <a:cs typeface="Calibri" panose="020F0502020204030204" pitchFamily="34" charset="0"/>
                </a:rPr>
                <a:t>usuario</a:t>
              </a:r>
              <a:r>
                <a:rPr lang="en-GB" sz="600" dirty="0">
                  <a:latin typeface="Calibri" panose="020F0502020204030204" pitchFamily="34" charset="0"/>
                  <a:cs typeface="Calibri" panose="020F0502020204030204" pitchFamily="34" charset="0"/>
                </a:rPr>
                <a:t>.	</a:t>
              </a:r>
            </a:p>
            <a:p>
              <a:pPr marL="266700"/>
              <a:r>
                <a:rPr lang="en-GB" sz="600" b="1" dirty="0">
                  <a:latin typeface="Calibri" panose="020F0502020204030204" pitchFamily="34" charset="0"/>
                  <a:cs typeface="Calibri" panose="020F0502020204030204" pitchFamily="34" charset="0"/>
                </a:rPr>
                <a:t>Tipo 4 : </a:t>
              </a:r>
              <a:r>
                <a:rPr lang="en-GB" sz="600" dirty="0" err="1">
                  <a:latin typeface="Calibri" panose="020F0502020204030204" pitchFamily="34" charset="0"/>
                  <a:cs typeface="Calibri" panose="020F0502020204030204" pitchFamily="34" charset="0"/>
                </a:rPr>
                <a:t>Protectores</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rodillas</a:t>
              </a:r>
              <a:r>
                <a:rPr lang="en-GB" sz="600" dirty="0">
                  <a:latin typeface="Calibri" panose="020F0502020204030204" pitchFamily="34" charset="0"/>
                  <a:cs typeface="Calibri" panose="020F0502020204030204" pitchFamily="34" charset="0"/>
                </a:rPr>
                <a:t> que </a:t>
              </a:r>
              <a:r>
                <a:rPr lang="en-GB" sz="600" dirty="0" err="1">
                  <a:latin typeface="Calibri" panose="020F0502020204030204" pitchFamily="34" charset="0"/>
                  <a:cs typeface="Calibri" panose="020F0502020204030204" pitchFamily="34" charset="0"/>
                </a:rPr>
                <a:t>forman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parte</a:t>
              </a:r>
              <a:r>
                <a:rPr lang="en-GB" sz="600" dirty="0">
                  <a:latin typeface="Calibri" panose="020F0502020204030204" pitchFamily="34" charset="0"/>
                  <a:cs typeface="Calibri" panose="020F0502020204030204" pitchFamily="34" charset="0"/>
                </a:rPr>
                <a:t> de una </a:t>
              </a:r>
              <a:r>
                <a:rPr lang="en-GB" sz="600" dirty="0" err="1">
                  <a:latin typeface="Calibri" panose="020F0502020204030204" pitchFamily="34" charset="0"/>
                  <a:cs typeface="Calibri" panose="020F0502020204030204" pitchFamily="34" charset="0"/>
                </a:rPr>
                <a:t>unidad</a:t>
              </a:r>
              <a:r>
                <a:rPr lang="en-GB" sz="600" dirty="0">
                  <a:latin typeface="Calibri" panose="020F0502020204030204" pitchFamily="34" charset="0"/>
                  <a:cs typeface="Calibri" panose="020F0502020204030204" pitchFamily="34" charset="0"/>
                </a:rPr>
                <a:t> con </a:t>
              </a:r>
              <a:r>
                <a:rPr lang="en-GB" sz="600" dirty="0" err="1">
                  <a:latin typeface="Calibri" panose="020F0502020204030204" pitchFamily="34" charset="0"/>
                  <a:cs typeface="Calibri" panose="020F0502020204030204" pitchFamily="34" charset="0"/>
                </a:rPr>
                <a:t>funciones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adicionales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como</a:t>
              </a:r>
              <a:r>
                <a:rPr lang="en-GB" sz="600" dirty="0">
                  <a:latin typeface="Calibri" panose="020F0502020204030204" pitchFamily="34" charset="0"/>
                  <a:cs typeface="Calibri" panose="020F0502020204030204" pitchFamily="34" charset="0"/>
                </a:rPr>
                <a:t> un </a:t>
              </a:r>
              <a:r>
                <a:rPr lang="en-GB" sz="600" dirty="0" err="1">
                  <a:latin typeface="Calibri" panose="020F0502020204030204" pitchFamily="34" charset="0"/>
                  <a:cs typeface="Calibri" panose="020F0502020204030204" pitchFamily="34" charset="0"/>
                </a:rPr>
                <a:t>bastidor</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apoyo</a:t>
              </a:r>
              <a:r>
                <a:rPr lang="en-GB" sz="600" dirty="0">
                  <a:latin typeface="Calibri" panose="020F0502020204030204" pitchFamily="34" charset="0"/>
                  <a:cs typeface="Calibri" panose="020F0502020204030204" pitchFamily="34" charset="0"/>
                </a:rPr>
                <a:t> para la </a:t>
              </a:r>
              <a:r>
                <a:rPr lang="en-GB" sz="600" dirty="0" err="1">
                  <a:latin typeface="Calibri" panose="020F0502020204030204" pitchFamily="34" charset="0"/>
                  <a:cs typeface="Calibri" panose="020F0502020204030204" pitchFamily="34" charset="0"/>
                </a:rPr>
                <a:t>posición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erguida</a:t>
              </a:r>
              <a:r>
                <a:rPr lang="en-GB" sz="600" dirty="0">
                  <a:latin typeface="Calibri" panose="020F0502020204030204" pitchFamily="34" charset="0"/>
                  <a:cs typeface="Calibri" panose="020F0502020204030204" pitchFamily="34" charset="0"/>
                </a:rPr>
                <a:t> o un asiento para la </a:t>
              </a:r>
              <a:r>
                <a:rPr lang="en-GB" sz="600" dirty="0" err="1">
                  <a:latin typeface="Calibri" panose="020F0502020204030204" pitchFamily="34" charset="0"/>
                  <a:cs typeface="Calibri" panose="020F0502020204030204" pitchFamily="34" charset="0"/>
                </a:rPr>
                <a:t>posición</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rodillas</a:t>
              </a:r>
              <a:r>
                <a:rPr lang="en-GB" sz="600" dirty="0">
                  <a:latin typeface="Calibri" panose="020F0502020204030204" pitchFamily="34" charset="0"/>
                  <a:cs typeface="Calibri" panose="020F0502020204030204" pitchFamily="34" charset="0"/>
                </a:rPr>
                <a:t>. Se </a:t>
              </a:r>
              <a:r>
                <a:rPr lang="en-GB" sz="600" dirty="0" err="1">
                  <a:latin typeface="Calibri" panose="020F0502020204030204" pitchFamily="34" charset="0"/>
                  <a:cs typeface="Calibri" panose="020F0502020204030204" pitchFamily="34" charset="0"/>
                </a:rPr>
                <a:t>pueden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llevar</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en</a:t>
              </a:r>
              <a:r>
                <a:rPr lang="en-GB" sz="600" dirty="0">
                  <a:latin typeface="Calibri" panose="020F0502020204030204" pitchFamily="34" charset="0"/>
                  <a:cs typeface="Calibri" panose="020F0502020204030204" pitchFamily="34" charset="0"/>
                </a:rPr>
                <a:t> el </a:t>
              </a:r>
              <a:r>
                <a:rPr lang="en-GB" sz="600" dirty="0" err="1">
                  <a:latin typeface="Calibri" panose="020F0502020204030204" pitchFamily="34" charset="0"/>
                  <a:cs typeface="Calibri" panose="020F0502020204030204" pitchFamily="34" charset="0"/>
                </a:rPr>
                <a:t>cuerpo</a:t>
              </a:r>
              <a:r>
                <a:rPr lang="en-GB" sz="600" dirty="0">
                  <a:latin typeface="Calibri" panose="020F0502020204030204" pitchFamily="34" charset="0"/>
                  <a:cs typeface="Calibri" panose="020F0502020204030204" pitchFamily="34" charset="0"/>
                </a:rPr>
                <a:t> o </a:t>
              </a:r>
              <a:r>
                <a:rPr lang="en-GB" sz="600" dirty="0" err="1">
                  <a:latin typeface="Calibri" panose="020F0502020204030204" pitchFamily="34" charset="0"/>
                  <a:cs typeface="Calibri" panose="020F0502020204030204" pitchFamily="34" charset="0"/>
                </a:rPr>
                <a:t>independientes</a:t>
              </a:r>
              <a:r>
                <a:rPr lang="en-GB" sz="600" dirty="0">
                  <a:latin typeface="Calibri" panose="020F0502020204030204" pitchFamily="34" charset="0"/>
                  <a:cs typeface="Calibri" panose="020F0502020204030204" pitchFamily="34" charset="0"/>
                </a:rPr>
                <a:t>.</a:t>
              </a:r>
            </a:p>
            <a:p>
              <a:pPr marL="266700"/>
              <a:endParaRPr lang="en-GB" sz="300" b="1" dirty="0">
                <a:latin typeface="Calibri" panose="020F0502020204030204" pitchFamily="34" charset="0"/>
                <a:cs typeface="Calibri" panose="020F0502020204030204" pitchFamily="34" charset="0"/>
              </a:endParaRPr>
            </a:p>
            <a:p>
              <a:pPr marL="266700"/>
              <a:r>
                <a:rPr lang="en-GB" sz="600" b="1" dirty="0" err="1">
                  <a:latin typeface="Calibri" panose="020F0502020204030204" pitchFamily="34" charset="0"/>
                  <a:cs typeface="Calibri" panose="020F0502020204030204" pitchFamily="34" charset="0"/>
                </a:rPr>
                <a:t>Protección</a:t>
              </a:r>
              <a:r>
                <a:rPr lang="en-GB" sz="600" b="1"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clase</a:t>
              </a:r>
              <a:r>
                <a:rPr lang="en-GB" sz="600" b="1" dirty="0">
                  <a:latin typeface="Calibri" panose="020F0502020204030204" pitchFamily="34" charset="0"/>
                  <a:cs typeface="Calibri" panose="020F0502020204030204" pitchFamily="34" charset="0"/>
                </a:rPr>
                <a:t> 0 : </a:t>
              </a:r>
              <a:r>
                <a:rPr lang="en-GB" sz="600" dirty="0">
                  <a:latin typeface="Calibri" panose="020F0502020204030204" pitchFamily="34" charset="0"/>
                  <a:cs typeface="Calibri" panose="020F0502020204030204" pitchFamily="34" charset="0"/>
                </a:rPr>
                <a:t>Superficies de </a:t>
              </a:r>
              <a:r>
                <a:rPr lang="en-GB" sz="600" dirty="0" err="1">
                  <a:latin typeface="Calibri" panose="020F0502020204030204" pitchFamily="34" charset="0"/>
                  <a:cs typeface="Calibri" panose="020F0502020204030204" pitchFamily="34" charset="0"/>
                </a:rPr>
                <a:t>suelo</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planas</a:t>
              </a:r>
              <a:r>
                <a:rPr lang="en-GB" sz="600" dirty="0">
                  <a:latin typeface="Calibri" panose="020F0502020204030204" pitchFamily="34" charset="0"/>
                  <a:cs typeface="Calibri" panose="020F0502020204030204" pitchFamily="34" charset="0"/>
                </a:rPr>
                <a:t>	</a:t>
              </a:r>
            </a:p>
            <a:p>
              <a:pPr marL="266700"/>
              <a:r>
                <a:rPr lang="en-GB" sz="600" b="1" dirty="0" err="1">
                  <a:latin typeface="Calibri" panose="020F0502020204030204" pitchFamily="34" charset="0"/>
                  <a:cs typeface="Calibri" panose="020F0502020204030204" pitchFamily="34" charset="0"/>
                </a:rPr>
                <a:t>Protección</a:t>
              </a:r>
              <a:r>
                <a:rPr lang="en-GB" sz="600" b="1"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clase</a:t>
              </a:r>
              <a:r>
                <a:rPr lang="en-GB" sz="600" b="1" dirty="0">
                  <a:latin typeface="Calibri" panose="020F0502020204030204" pitchFamily="34" charset="0"/>
                  <a:cs typeface="Calibri" panose="020F0502020204030204" pitchFamily="34" charset="0"/>
                </a:rPr>
                <a:t> 1 : </a:t>
              </a:r>
              <a:r>
                <a:rPr lang="en-GB" sz="600" dirty="0" err="1">
                  <a:latin typeface="Calibri" panose="020F0502020204030204" pitchFamily="34" charset="0"/>
                  <a:cs typeface="Calibri" panose="020F0502020204030204" pitchFamily="34" charset="0"/>
                </a:rPr>
                <a:t>Superfices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planas</a:t>
              </a:r>
              <a:r>
                <a:rPr lang="en-GB" sz="600" dirty="0">
                  <a:latin typeface="Calibri" panose="020F0502020204030204" pitchFamily="34" charset="0"/>
                  <a:cs typeface="Calibri" panose="020F0502020204030204" pitchFamily="34" charset="0"/>
                </a:rPr>
                <a:t> o </a:t>
              </a:r>
              <a:r>
                <a:rPr lang="en-GB" sz="600" dirty="0" err="1">
                  <a:latin typeface="Calibri" panose="020F0502020204030204" pitchFamily="34" charset="0"/>
                  <a:cs typeface="Calibri" panose="020F0502020204030204" pitchFamily="34" charset="0"/>
                </a:rPr>
                <a:t>irregulares</a:t>
              </a:r>
              <a:r>
                <a:rPr lang="en-GB" sz="600" dirty="0">
                  <a:latin typeface="Calibri" panose="020F0502020204030204" pitchFamily="34" charset="0"/>
                  <a:cs typeface="Calibri" panose="020F0502020204030204" pitchFamily="34" charset="0"/>
                </a:rPr>
                <a:t>. Protege contra la </a:t>
              </a:r>
              <a:r>
                <a:rPr lang="en-GB" sz="600" dirty="0" err="1">
                  <a:latin typeface="Calibri" panose="020F0502020204030204" pitchFamily="34" charset="0"/>
                  <a:cs typeface="Calibri" panose="020F0502020204030204" pitchFamily="34" charset="0"/>
                </a:rPr>
                <a:t>penetración</a:t>
              </a:r>
              <a:r>
                <a:rPr lang="en-GB" sz="600" dirty="0">
                  <a:latin typeface="Calibri" panose="020F0502020204030204" pitchFamily="34" charset="0"/>
                  <a:cs typeface="Calibri" panose="020F0502020204030204" pitchFamily="34" charset="0"/>
                </a:rPr>
                <a:t> de una </a:t>
              </a:r>
              <a:r>
                <a:rPr lang="en-GB" sz="600" dirty="0" err="1">
                  <a:latin typeface="Calibri" panose="020F0502020204030204" pitchFamily="34" charset="0"/>
                  <a:cs typeface="Calibri" panose="020F0502020204030204" pitchFamily="34" charset="0"/>
                </a:rPr>
                <a:t>fuerza</a:t>
              </a:r>
              <a:r>
                <a:rPr lang="en-GB" sz="600" dirty="0">
                  <a:latin typeface="Calibri" panose="020F0502020204030204" pitchFamily="34" charset="0"/>
                  <a:cs typeface="Calibri" panose="020F0502020204030204" pitchFamily="34" charset="0"/>
                </a:rPr>
                <a:t> de al </a:t>
              </a:r>
              <a:r>
                <a:rPr lang="en-GB" sz="600" dirty="0" err="1">
                  <a:latin typeface="Calibri" panose="020F0502020204030204" pitchFamily="34" charset="0"/>
                  <a:cs typeface="Calibri" panose="020F0502020204030204" pitchFamily="34" charset="0"/>
                </a:rPr>
                <a:t>menos</a:t>
              </a:r>
              <a:r>
                <a:rPr lang="en-GB" sz="600" dirty="0">
                  <a:latin typeface="Calibri" panose="020F0502020204030204" pitchFamily="34" charset="0"/>
                  <a:cs typeface="Calibri" panose="020F0502020204030204" pitchFamily="34" charset="0"/>
                </a:rPr>
                <a:t> (100 ± 5) N	</a:t>
              </a:r>
            </a:p>
            <a:p>
              <a:pPr marL="266700"/>
              <a:r>
                <a:rPr lang="en-GB" sz="600" b="1" dirty="0" err="1">
                  <a:latin typeface="Calibri" panose="020F0502020204030204" pitchFamily="34" charset="0"/>
                  <a:cs typeface="Calibri" panose="020F0502020204030204" pitchFamily="34" charset="0"/>
                </a:rPr>
                <a:t>Protección</a:t>
              </a:r>
              <a:r>
                <a:rPr lang="en-GB" sz="600" b="1"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clase</a:t>
              </a:r>
              <a:r>
                <a:rPr lang="en-GB" sz="600" b="1" dirty="0">
                  <a:latin typeface="Calibri" panose="020F0502020204030204" pitchFamily="34" charset="0"/>
                  <a:cs typeface="Calibri" panose="020F0502020204030204" pitchFamily="34" charset="0"/>
                </a:rPr>
                <a:t> 2 : </a:t>
              </a:r>
              <a:r>
                <a:rPr lang="en-GB" sz="600" dirty="0">
                  <a:latin typeface="Calibri" panose="020F0502020204030204" pitchFamily="34" charset="0"/>
                  <a:cs typeface="Calibri" panose="020F0502020204030204" pitchFamily="34" charset="0"/>
                </a:rPr>
                <a:t>Superficies o irregulares en condiciones severas. Protege contra la penetración de una fuerza de al menos (250 ± 10) N.</a:t>
              </a: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endParaRPr lang="en-GB" sz="600" b="1" dirty="0">
                <a:latin typeface="Calibri"/>
                <a:cs typeface="Calibri"/>
              </a:endParaRPr>
            </a:p>
            <a:p>
              <a:r>
                <a:rPr lang="en-GB" sz="600" b="1" dirty="0">
                  <a:latin typeface="Calibri"/>
                  <a:cs typeface="Calibri"/>
                </a:rPr>
                <a:t>Instrucciones de </a:t>
              </a:r>
              <a:r>
                <a:rPr lang="en-GB" sz="600" b="1" dirty="0" err="1">
                  <a:latin typeface="Calibri"/>
                  <a:cs typeface="Calibri"/>
                </a:rPr>
                <a:t>cuidado</a:t>
              </a:r>
              <a:r>
                <a:rPr lang="en-GB" sz="600" b="1" dirty="0">
                  <a:latin typeface="Calibri"/>
                  <a:cs typeface="Calibri"/>
                </a:rPr>
                <a:t>: </a:t>
              </a:r>
              <a:endParaRPr lang="en-GB" sz="600" dirty="0">
                <a:latin typeface="Calibri"/>
                <a:cs typeface="Calibri"/>
              </a:endParaRPr>
            </a:p>
            <a:p>
              <a:r>
                <a:rPr lang="en-US" sz="600" dirty="0" err="1">
                  <a:latin typeface="Calibri" panose="020F0502020204030204" pitchFamily="34" charset="0"/>
                  <a:cs typeface="Calibri" panose="020F0502020204030204" pitchFamily="34" charset="0"/>
                </a:rPr>
                <a:t>Lavar</a:t>
              </a:r>
              <a:r>
                <a:rPr lang="en-US" sz="600" dirty="0">
                  <a:latin typeface="Calibri" panose="020F0502020204030204" pitchFamily="34" charset="0"/>
                  <a:cs typeface="Calibri" panose="020F0502020204030204" pitchFamily="34" charset="0"/>
                </a:rPr>
                <a:t> a 40 °C </a:t>
              </a:r>
              <a:r>
                <a:rPr lang="en-US" sz="600" dirty="0" err="1">
                  <a:latin typeface="Calibri" panose="020F0502020204030204" pitchFamily="34" charset="0"/>
                  <a:cs typeface="Calibri" panose="020F0502020204030204" pitchFamily="34" charset="0"/>
                </a:rPr>
                <a:t>según</a:t>
              </a:r>
              <a:r>
                <a:rPr lang="en-US" sz="600" dirty="0">
                  <a:latin typeface="Calibri" panose="020F0502020204030204" pitchFamily="34" charset="0"/>
                  <a:cs typeface="Calibri" panose="020F0502020204030204" pitchFamily="34" charset="0"/>
                </a:rPr>
                <a:t> ISO 6330: </a:t>
              </a:r>
              <a:r>
                <a:rPr lang="en-US" sz="600" dirty="0" err="1">
                  <a:latin typeface="Calibri" panose="020F0502020204030204" pitchFamily="34" charset="0"/>
                  <a:cs typeface="Calibri" panose="020F0502020204030204" pitchFamily="34" charset="0"/>
                </a:rPr>
                <a:t>métodos</a:t>
              </a:r>
              <a:r>
                <a:rPr lang="en-US" sz="600" dirty="0">
                  <a:latin typeface="Calibri" panose="020F0502020204030204" pitchFamily="34" charset="0"/>
                  <a:cs typeface="Calibri" panose="020F0502020204030204" pitchFamily="34" charset="0"/>
                </a:rPr>
                <a:t> de </a:t>
              </a:r>
              <a:r>
                <a:rPr lang="en-US" sz="600" dirty="0" err="1">
                  <a:latin typeface="Calibri" panose="020F0502020204030204" pitchFamily="34" charset="0"/>
                  <a:cs typeface="Calibri" panose="020F0502020204030204" pitchFamily="34" charset="0"/>
                </a:rPr>
                <a:t>lavado</a:t>
              </a:r>
              <a:r>
                <a:rPr lang="en-US" sz="600" dirty="0">
                  <a:latin typeface="Calibri" panose="020F0502020204030204" pitchFamily="34" charset="0"/>
                  <a:cs typeface="Calibri" panose="020F0502020204030204" pitchFamily="34" charset="0"/>
                </a:rPr>
                <a:t> y </a:t>
              </a:r>
              <a:r>
                <a:rPr lang="en-US" sz="600" dirty="0" err="1">
                  <a:latin typeface="Calibri" panose="020F0502020204030204" pitchFamily="34" charset="0"/>
                  <a:cs typeface="Calibri" panose="020F0502020204030204" pitchFamily="34" charset="0"/>
                </a:rPr>
                <a:t>secado</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doméstico</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s-ES" sz="600" dirty="0">
                  <a:latin typeface="Calibri" panose="020F0502020204030204" pitchFamily="34" charset="0"/>
                  <a:cs typeface="Calibri" panose="020F0502020204030204" pitchFamily="34" charset="0"/>
                </a:rPr>
                <a:t>No secar, no planchar.</a:t>
              </a:r>
            </a:p>
            <a:p>
              <a:r>
                <a:rPr lang="es-ES" sz="600" dirty="0">
                  <a:latin typeface="Calibri" panose="020F0502020204030204" pitchFamily="34" charset="0"/>
                  <a:cs typeface="Calibri" panose="020F0502020204030204" pitchFamily="34" charset="0"/>
                </a:rPr>
                <a:t>No use blanqueador, no lo limpie en seco. </a:t>
              </a:r>
            </a:p>
            <a:p>
              <a:endParaRPr lang="en-GB" sz="600" dirty="0">
                <a:latin typeface="Calibri"/>
                <a:cs typeface="Calibri"/>
              </a:endParaRPr>
            </a:p>
            <a:p>
              <a:r>
                <a:rPr lang="en-GB" sz="600" dirty="0">
                  <a:latin typeface="Calibri"/>
                  <a:cs typeface="Calibri"/>
                </a:rPr>
                <a:t>Las prendas de protección deben limpiarse con regularidad, de acuerdo con las instrucciones recomendadas. Después de limpiar la prenda, le rogamos que la inspeccione antes de su reutilización. Someta la prenda a un ciclo de secado y plánchela tras cada lavado para conservar las mejores prestaciones. La vida útil de la prenda depende de sus condiciones de uso y mantenimiento. No use prendas sucias, contaminadas, dañadas o reparadas.</a:t>
              </a:r>
            </a:p>
            <a:p>
              <a:endParaRPr lang="en-GB" sz="600" dirty="0">
                <a:latin typeface="Calibri"/>
                <a:cs typeface="Calibri"/>
              </a:endParaRPr>
            </a:p>
            <a:p>
              <a:r>
                <a:rPr lang="en-GB" sz="600" b="1" dirty="0">
                  <a:latin typeface="Calibri"/>
                  <a:cs typeface="Calibri"/>
                </a:rPr>
                <a:t>Almacenamiento:</a:t>
              </a:r>
            </a:p>
            <a:p>
              <a:r>
                <a:rPr lang="en-GB" sz="600" dirty="0">
                  <a:latin typeface="Calibri"/>
                  <a:cs typeface="Calibri"/>
                </a:rPr>
                <a:t>Es importante asegurarse de que las prendas no se almacenen en condiciones de humedad o bajo luz solar directa, ya que esta puede desvirtuar el color. </a:t>
              </a:r>
            </a:p>
            <a:p>
              <a:r>
                <a:rPr lang="es-ES" altLang="fr-FR" sz="600" dirty="0"/>
                <a:t>El artículo debe transportarse tal y como ha sido suministrado por el fabricante.</a:t>
              </a:r>
            </a:p>
            <a:p>
              <a:endParaRPr lang="es-ES" altLang="fr-FR" sz="600" dirty="0"/>
            </a:p>
            <a:p>
              <a:r>
                <a:rPr lang="es-ES" altLang="fr-FR" sz="600" b="1" dirty="0">
                  <a:latin typeface="Calibri"/>
                  <a:cs typeface="Calibri"/>
                </a:rPr>
                <a:t>Reparación:</a:t>
              </a:r>
              <a:endParaRPr lang="en-US" sz="600" b="1" dirty="0">
                <a:latin typeface="Calibri"/>
                <a:cs typeface="Calibri"/>
              </a:endParaRPr>
            </a:p>
            <a:p>
              <a:r>
                <a:rPr lang="en-US" sz="600" dirty="0">
                  <a:latin typeface="Calibri"/>
                  <a:cs typeface="Calibri"/>
                </a:rPr>
                <a:t>Si se </a:t>
              </a:r>
              <a:r>
                <a:rPr lang="en-US" sz="600" dirty="0" err="1">
                  <a:latin typeface="Calibri"/>
                  <a:cs typeface="Calibri"/>
                </a:rPr>
                <a:t>daña</a:t>
              </a:r>
              <a:r>
                <a:rPr lang="en-US" sz="600" dirty="0">
                  <a:latin typeface="Calibri"/>
                  <a:cs typeface="Calibri"/>
                </a:rPr>
                <a:t> el </a:t>
              </a:r>
              <a:r>
                <a:rPr lang="en-US" sz="600" dirty="0" err="1">
                  <a:latin typeface="Calibri"/>
                  <a:cs typeface="Calibri"/>
                </a:rPr>
                <a:t>producto</a:t>
              </a:r>
              <a:r>
                <a:rPr lang="en-US" sz="600" dirty="0">
                  <a:latin typeface="Calibri"/>
                  <a:cs typeface="Calibri"/>
                </a:rPr>
                <a:t> o se </a:t>
              </a:r>
              <a:r>
                <a:rPr lang="en-US" sz="600" dirty="0" err="1">
                  <a:latin typeface="Calibri"/>
                  <a:cs typeface="Calibri"/>
                </a:rPr>
                <a:t>rompe</a:t>
              </a:r>
              <a:r>
                <a:rPr lang="en-US" sz="600" dirty="0">
                  <a:latin typeface="Calibri"/>
                  <a:cs typeface="Calibri"/>
                </a:rPr>
                <a:t> la </a:t>
              </a:r>
              <a:r>
                <a:rPr lang="en-US" sz="600" dirty="0" err="1">
                  <a:latin typeface="Calibri"/>
                  <a:cs typeface="Calibri"/>
                </a:rPr>
                <a:t>prenda</a:t>
              </a:r>
              <a:r>
                <a:rPr lang="en-US" sz="600" dirty="0">
                  <a:latin typeface="Calibri"/>
                  <a:cs typeface="Calibri"/>
                </a:rPr>
                <a:t> o la </a:t>
              </a:r>
              <a:r>
                <a:rPr lang="en-US" sz="600" dirty="0" err="1">
                  <a:latin typeface="Calibri"/>
                  <a:cs typeface="Calibri"/>
                </a:rPr>
                <a:t>rodillera</a:t>
              </a:r>
              <a:r>
                <a:rPr lang="en-US" sz="600" dirty="0">
                  <a:latin typeface="Calibri"/>
                  <a:cs typeface="Calibri"/>
                </a:rPr>
                <a:t>, no </a:t>
              </a:r>
              <a:r>
                <a:rPr lang="en-US" sz="600" dirty="0" err="1">
                  <a:latin typeface="Calibri"/>
                  <a:cs typeface="Calibri"/>
                </a:rPr>
                <a:t>podrá</a:t>
              </a:r>
              <a:r>
                <a:rPr lang="en-US" sz="600" dirty="0">
                  <a:latin typeface="Calibri"/>
                  <a:cs typeface="Calibri"/>
                </a:rPr>
                <a:t> </a:t>
              </a:r>
              <a:r>
                <a:rPr lang="en-US" sz="600" dirty="0" err="1">
                  <a:latin typeface="Calibri"/>
                  <a:cs typeface="Calibri"/>
                </a:rPr>
                <a:t>garantizar</a:t>
              </a:r>
              <a:r>
                <a:rPr lang="en-US" sz="600" dirty="0">
                  <a:latin typeface="Calibri"/>
                  <a:cs typeface="Calibri"/>
                </a:rPr>
                <a:t> el </a:t>
              </a:r>
              <a:r>
                <a:rPr lang="en-US" sz="600" dirty="0" err="1">
                  <a:latin typeface="Calibri"/>
                  <a:cs typeface="Calibri"/>
                </a:rPr>
                <a:t>máximo</a:t>
              </a:r>
              <a:r>
                <a:rPr lang="en-US" sz="600" dirty="0">
                  <a:latin typeface="Calibri"/>
                  <a:cs typeface="Calibri"/>
                </a:rPr>
                <a:t> </a:t>
              </a:r>
              <a:r>
                <a:rPr lang="en-US" sz="600" dirty="0" err="1">
                  <a:latin typeface="Calibri"/>
                  <a:cs typeface="Calibri"/>
                </a:rPr>
                <a:t>nivel</a:t>
              </a:r>
              <a:r>
                <a:rPr lang="en-US" sz="600" dirty="0">
                  <a:latin typeface="Calibri"/>
                  <a:cs typeface="Calibri"/>
                </a:rPr>
                <a:t> de </a:t>
              </a:r>
              <a:r>
                <a:rPr lang="en-US" sz="600" dirty="0" err="1">
                  <a:latin typeface="Calibri"/>
                  <a:cs typeface="Calibri"/>
                </a:rPr>
                <a:t>protección</a:t>
              </a:r>
              <a:r>
                <a:rPr lang="en-US" sz="600" dirty="0">
                  <a:latin typeface="Calibri"/>
                  <a:cs typeface="Calibri"/>
                </a:rPr>
                <a:t>, por lo que </a:t>
              </a:r>
              <a:r>
                <a:rPr lang="en-US" sz="600" dirty="0" err="1">
                  <a:latin typeface="Calibri"/>
                  <a:cs typeface="Calibri"/>
                </a:rPr>
                <a:t>será</a:t>
              </a:r>
              <a:r>
                <a:rPr lang="en-US" sz="600" dirty="0">
                  <a:latin typeface="Calibri"/>
                  <a:cs typeface="Calibri"/>
                </a:rPr>
                <a:t> </a:t>
              </a:r>
              <a:r>
                <a:rPr lang="en-US" sz="600" dirty="0" err="1">
                  <a:latin typeface="Calibri"/>
                  <a:cs typeface="Calibri"/>
                </a:rPr>
                <a:t>necesario</a:t>
              </a:r>
              <a:r>
                <a:rPr lang="en-US" sz="600" dirty="0">
                  <a:latin typeface="Calibri"/>
                  <a:cs typeface="Calibri"/>
                </a:rPr>
                <a:t> </a:t>
              </a:r>
              <a:r>
                <a:rPr lang="en-US" sz="600" dirty="0" err="1">
                  <a:latin typeface="Calibri"/>
                  <a:cs typeface="Calibri"/>
                </a:rPr>
                <a:t>repararlo</a:t>
              </a:r>
              <a:r>
                <a:rPr lang="en-US" sz="600" dirty="0">
                  <a:latin typeface="Calibri"/>
                  <a:cs typeface="Calibri"/>
                </a:rPr>
                <a:t> o </a:t>
              </a:r>
              <a:r>
                <a:rPr lang="en-US" sz="600" dirty="0" err="1">
                  <a:latin typeface="Calibri"/>
                  <a:cs typeface="Calibri"/>
                </a:rPr>
                <a:t>sustituirlo</a:t>
              </a:r>
              <a:r>
                <a:rPr lang="en-US" sz="600" dirty="0">
                  <a:latin typeface="Calibri"/>
                  <a:cs typeface="Calibri"/>
                </a:rPr>
                <a:t> </a:t>
              </a:r>
              <a:r>
                <a:rPr lang="en-US" sz="600" dirty="0" err="1">
                  <a:latin typeface="Calibri"/>
                  <a:cs typeface="Calibri"/>
                </a:rPr>
                <a:t>inmediatamente</a:t>
              </a:r>
              <a:r>
                <a:rPr lang="en-US" sz="600" dirty="0">
                  <a:latin typeface="Calibri"/>
                  <a:cs typeface="Calibri"/>
                </a:rPr>
                <a:t>. No </a:t>
              </a:r>
              <a:r>
                <a:rPr lang="en-US" sz="600" dirty="0" err="1">
                  <a:latin typeface="Calibri"/>
                  <a:cs typeface="Calibri"/>
                </a:rPr>
                <a:t>utilice</a:t>
              </a:r>
              <a:r>
                <a:rPr lang="en-US" sz="600" dirty="0">
                  <a:latin typeface="Calibri"/>
                  <a:cs typeface="Calibri"/>
                </a:rPr>
                <a:t> </a:t>
              </a:r>
              <a:r>
                <a:rPr lang="en-US" sz="600" dirty="0" err="1">
                  <a:latin typeface="Calibri"/>
                  <a:cs typeface="Calibri"/>
                </a:rPr>
                <a:t>nunca</a:t>
              </a:r>
              <a:r>
                <a:rPr lang="en-US" sz="600" dirty="0">
                  <a:latin typeface="Calibri"/>
                  <a:cs typeface="Calibri"/>
                </a:rPr>
                <a:t> un </a:t>
              </a:r>
              <a:r>
                <a:rPr lang="en-US" sz="600" dirty="0" err="1">
                  <a:latin typeface="Calibri"/>
                  <a:cs typeface="Calibri"/>
                </a:rPr>
                <a:t>producto</a:t>
              </a:r>
              <a:r>
                <a:rPr lang="en-US" sz="600" dirty="0">
                  <a:latin typeface="Calibri"/>
                  <a:cs typeface="Calibri"/>
                </a:rPr>
                <a:t> </a:t>
              </a:r>
              <a:r>
                <a:rPr lang="en-US" sz="600" dirty="0" err="1">
                  <a:latin typeface="Calibri"/>
                  <a:cs typeface="Calibri"/>
                </a:rPr>
                <a:t>dañado</a:t>
              </a:r>
              <a:r>
                <a:rPr lang="en-US" sz="600" dirty="0">
                  <a:latin typeface="Calibri"/>
                  <a:cs typeface="Calibri"/>
                </a:rPr>
                <a:t>. La </a:t>
              </a:r>
              <a:r>
                <a:rPr lang="en-US" sz="600" dirty="0" err="1">
                  <a:latin typeface="Calibri"/>
                  <a:cs typeface="Calibri"/>
                </a:rPr>
                <a:t>reparación</a:t>
              </a:r>
              <a:r>
                <a:rPr lang="en-US" sz="600" dirty="0">
                  <a:latin typeface="Calibri"/>
                  <a:cs typeface="Calibri"/>
                </a:rPr>
                <a:t> de </a:t>
              </a:r>
              <a:r>
                <a:rPr lang="en-US" sz="600" dirty="0" err="1">
                  <a:latin typeface="Calibri"/>
                  <a:cs typeface="Calibri"/>
                </a:rPr>
                <a:t>este</a:t>
              </a:r>
              <a:r>
                <a:rPr lang="en-US" sz="600" dirty="0">
                  <a:latin typeface="Calibri"/>
                  <a:cs typeface="Calibri"/>
                </a:rPr>
                <a:t> </a:t>
              </a:r>
              <a:r>
                <a:rPr lang="en-US" sz="600" dirty="0" err="1">
                  <a:latin typeface="Calibri"/>
                  <a:cs typeface="Calibri"/>
                </a:rPr>
                <a:t>producto</a:t>
              </a:r>
              <a:r>
                <a:rPr lang="en-US" sz="600" dirty="0">
                  <a:latin typeface="Calibri"/>
                  <a:cs typeface="Calibri"/>
                </a:rPr>
                <a:t> solo se </a:t>
              </a:r>
              <a:r>
                <a:rPr lang="en-US" sz="600" dirty="0" err="1">
                  <a:latin typeface="Calibri"/>
                  <a:cs typeface="Calibri"/>
                </a:rPr>
                <a:t>tolera</a:t>
              </a:r>
              <a:r>
                <a:rPr lang="en-US" sz="600" dirty="0">
                  <a:latin typeface="Calibri"/>
                  <a:cs typeface="Calibri"/>
                </a:rPr>
                <a:t> </a:t>
              </a:r>
              <a:r>
                <a:rPr lang="en-US" sz="600" dirty="0" err="1">
                  <a:latin typeface="Calibri"/>
                  <a:cs typeface="Calibri"/>
                </a:rPr>
                <a:t>en</a:t>
              </a:r>
              <a:r>
                <a:rPr lang="en-US" sz="600" dirty="0">
                  <a:latin typeface="Calibri"/>
                  <a:cs typeface="Calibri"/>
                </a:rPr>
                <a:t> el </a:t>
              </a:r>
              <a:r>
                <a:rPr lang="en-US" sz="600" dirty="0" err="1">
                  <a:latin typeface="Calibri"/>
                  <a:cs typeface="Calibri"/>
                </a:rPr>
                <a:t>caso</a:t>
              </a:r>
              <a:r>
                <a:rPr lang="en-US" sz="600" dirty="0">
                  <a:latin typeface="Calibri"/>
                  <a:cs typeface="Calibri"/>
                </a:rPr>
                <a:t> de que las </a:t>
              </a:r>
              <a:r>
                <a:rPr lang="en-US" sz="600" dirty="0" err="1">
                  <a:latin typeface="Calibri"/>
                  <a:cs typeface="Calibri"/>
                </a:rPr>
                <a:t>reclamaciones</a:t>
              </a:r>
              <a:r>
                <a:rPr lang="en-US" sz="600" dirty="0">
                  <a:latin typeface="Calibri"/>
                  <a:cs typeface="Calibri"/>
                </a:rPr>
                <a:t> de </a:t>
              </a:r>
              <a:r>
                <a:rPr lang="en-US" sz="600" dirty="0" err="1">
                  <a:latin typeface="Calibri"/>
                  <a:cs typeface="Calibri"/>
                </a:rPr>
                <a:t>esta</a:t>
              </a:r>
              <a:r>
                <a:rPr lang="en-US" sz="600" dirty="0">
                  <a:latin typeface="Calibri"/>
                  <a:cs typeface="Calibri"/>
                </a:rPr>
                <a:t> </a:t>
              </a:r>
              <a:r>
                <a:rPr lang="en-US" sz="600" dirty="0" err="1">
                  <a:latin typeface="Calibri"/>
                  <a:cs typeface="Calibri"/>
                </a:rPr>
                <a:t>prenda</a:t>
              </a:r>
              <a:r>
                <a:rPr lang="en-US" sz="600" dirty="0">
                  <a:latin typeface="Calibri"/>
                  <a:cs typeface="Calibri"/>
                </a:rPr>
                <a:t> no se </a:t>
              </a:r>
              <a:r>
                <a:rPr lang="en-US" sz="600" dirty="0" err="1">
                  <a:latin typeface="Calibri"/>
                  <a:cs typeface="Calibri"/>
                </a:rPr>
                <a:t>vean</a:t>
              </a:r>
              <a:r>
                <a:rPr lang="en-US" sz="600" dirty="0">
                  <a:latin typeface="Calibri"/>
                  <a:cs typeface="Calibri"/>
                </a:rPr>
                <a:t> </a:t>
              </a:r>
              <a:r>
                <a:rPr lang="en-US" sz="600" dirty="0" err="1">
                  <a:latin typeface="Calibri"/>
                  <a:cs typeface="Calibri"/>
                </a:rPr>
                <a:t>afectadas</a:t>
              </a:r>
              <a:r>
                <a:rPr lang="en-US" sz="600" dirty="0">
                  <a:latin typeface="Calibri"/>
                  <a:cs typeface="Calibri"/>
                </a:rPr>
                <a:t>. Si </a:t>
              </a:r>
              <a:r>
                <a:rPr lang="en-US" sz="600" dirty="0" err="1">
                  <a:latin typeface="Calibri"/>
                  <a:cs typeface="Calibri"/>
                </a:rPr>
                <a:t>persiste</a:t>
              </a:r>
              <a:r>
                <a:rPr lang="en-US" sz="600" dirty="0">
                  <a:latin typeface="Calibri"/>
                  <a:cs typeface="Calibri"/>
                </a:rPr>
                <a:t> la </a:t>
              </a:r>
              <a:r>
                <a:rPr lang="en-US" sz="600" dirty="0" err="1">
                  <a:latin typeface="Calibri"/>
                  <a:cs typeface="Calibri"/>
                </a:rPr>
                <a:t>duda</a:t>
              </a:r>
              <a:r>
                <a:rPr lang="en-US" sz="600" dirty="0">
                  <a:latin typeface="Calibri"/>
                  <a:cs typeface="Calibri"/>
                </a:rPr>
                <a:t>, </a:t>
              </a:r>
              <a:r>
                <a:rPr lang="en-US" sz="600" dirty="0" err="1">
                  <a:latin typeface="Calibri"/>
                  <a:cs typeface="Calibri"/>
                </a:rPr>
                <a:t>póngase</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contacto</a:t>
              </a:r>
              <a:r>
                <a:rPr lang="en-US" sz="600" dirty="0">
                  <a:latin typeface="Calibri"/>
                  <a:cs typeface="Calibri"/>
                </a:rPr>
                <a:t> con el </a:t>
              </a:r>
              <a:r>
                <a:rPr lang="en-US" sz="600" dirty="0" err="1">
                  <a:latin typeface="Calibri"/>
                  <a:cs typeface="Calibri"/>
                </a:rPr>
                <a:t>fabricante</a:t>
              </a:r>
              <a:r>
                <a:rPr lang="en-US" sz="600" dirty="0">
                  <a:latin typeface="Calibri"/>
                  <a:cs typeface="Calibri"/>
                </a:rPr>
                <a:t> a </a:t>
              </a:r>
              <a:r>
                <a:rPr lang="en-US" sz="600" dirty="0" err="1">
                  <a:latin typeface="Calibri"/>
                  <a:cs typeface="Calibri"/>
                </a:rPr>
                <a:t>continuación</a:t>
              </a:r>
              <a:r>
                <a:rPr lang="en-US" sz="600" dirty="0">
                  <a:latin typeface="Calibri"/>
                  <a:cs typeface="Calibri"/>
                </a:rPr>
                <a:t> antes de </a:t>
              </a:r>
              <a:r>
                <a:rPr lang="en-US" sz="600" dirty="0" err="1">
                  <a:latin typeface="Calibri"/>
                  <a:cs typeface="Calibri"/>
                </a:rPr>
                <a:t>intentar</a:t>
              </a:r>
              <a:r>
                <a:rPr lang="en-US" sz="600" dirty="0">
                  <a:latin typeface="Calibri"/>
                  <a:cs typeface="Calibri"/>
                </a:rPr>
                <a:t> </a:t>
              </a:r>
              <a:r>
                <a:rPr lang="en-US" sz="600" dirty="0" err="1">
                  <a:latin typeface="Calibri"/>
                  <a:cs typeface="Calibri"/>
                </a:rPr>
                <a:t>reparar</a:t>
              </a:r>
              <a:r>
                <a:rPr lang="en-US" sz="600" dirty="0">
                  <a:latin typeface="Calibri"/>
                  <a:cs typeface="Calibri"/>
                </a:rPr>
                <a:t> el </a:t>
              </a:r>
              <a:r>
                <a:rPr lang="en-US" sz="600" dirty="0" err="1">
                  <a:latin typeface="Calibri"/>
                  <a:cs typeface="Calibri"/>
                </a:rPr>
                <a:t>producto</a:t>
              </a:r>
              <a:r>
                <a:rPr lang="en-US" sz="600" dirty="0">
                  <a:latin typeface="Calibri"/>
                  <a:cs typeface="Calibri"/>
                </a:rPr>
                <a:t>. </a:t>
              </a:r>
              <a:r>
                <a:rPr lang="en-US" sz="600" dirty="0" err="1">
                  <a:latin typeface="Calibri"/>
                  <a:cs typeface="Calibri"/>
                </a:rPr>
                <a:t>Póngase</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contacto</a:t>
              </a:r>
              <a:r>
                <a:rPr lang="en-US" sz="600" dirty="0">
                  <a:latin typeface="Calibri"/>
                  <a:cs typeface="Calibri"/>
                </a:rPr>
                <a:t> con </a:t>
              </a:r>
              <a:r>
                <a:rPr lang="en-US" sz="600" dirty="0" err="1">
                  <a:latin typeface="Calibri"/>
                  <a:cs typeface="Calibri"/>
                </a:rPr>
                <a:t>su</a:t>
              </a:r>
              <a:r>
                <a:rPr lang="en-US" sz="600" dirty="0">
                  <a:latin typeface="Calibri"/>
                  <a:cs typeface="Calibri"/>
                </a:rPr>
                <a:t> </a:t>
              </a:r>
              <a:r>
                <a:rPr lang="en-US" sz="600" dirty="0" err="1">
                  <a:latin typeface="Calibri"/>
                  <a:cs typeface="Calibri"/>
                </a:rPr>
                <a:t>proveedor</a:t>
              </a:r>
              <a:r>
                <a:rPr lang="en-US" sz="600" dirty="0">
                  <a:latin typeface="Calibri"/>
                  <a:cs typeface="Calibri"/>
                </a:rPr>
                <a:t> de </a:t>
              </a:r>
              <a:r>
                <a:rPr lang="en-US" sz="600" dirty="0" err="1">
                  <a:latin typeface="Calibri"/>
                  <a:cs typeface="Calibri"/>
                </a:rPr>
                <a:t>servicios</a:t>
              </a:r>
              <a:r>
                <a:rPr lang="en-US" sz="600" dirty="0">
                  <a:latin typeface="Calibri"/>
                  <a:cs typeface="Calibri"/>
                </a:rPr>
                <a:t> de </a:t>
              </a:r>
              <a:r>
                <a:rPr lang="en-US" sz="600" dirty="0" err="1">
                  <a:latin typeface="Calibri"/>
                  <a:cs typeface="Calibri"/>
                </a:rPr>
                <a:t>limpieza</a:t>
              </a:r>
              <a:r>
                <a:rPr lang="en-US" sz="600" dirty="0">
                  <a:latin typeface="Calibri"/>
                  <a:cs typeface="Calibri"/>
                </a:rPr>
                <a:t> para la </a:t>
              </a:r>
              <a:r>
                <a:rPr lang="en-US" sz="600" dirty="0" err="1">
                  <a:latin typeface="Calibri"/>
                  <a:cs typeface="Calibri"/>
                </a:rPr>
                <a:t>correcta</a:t>
              </a:r>
              <a:r>
                <a:rPr lang="en-US" sz="600" dirty="0">
                  <a:latin typeface="Calibri"/>
                  <a:cs typeface="Calibri"/>
                </a:rPr>
                <a:t> </a:t>
              </a:r>
              <a:r>
                <a:rPr lang="en-US" sz="600" dirty="0" err="1">
                  <a:latin typeface="Calibri"/>
                  <a:cs typeface="Calibri"/>
                </a:rPr>
                <a:t>eliminación</a:t>
              </a:r>
              <a:r>
                <a:rPr lang="en-US" sz="600" dirty="0">
                  <a:latin typeface="Calibri"/>
                  <a:cs typeface="Calibri"/>
                </a:rPr>
                <a:t> de la </a:t>
              </a:r>
              <a:r>
                <a:rPr lang="en-US" sz="600" dirty="0" err="1">
                  <a:latin typeface="Calibri"/>
                  <a:cs typeface="Calibri"/>
                </a:rPr>
                <a:t>prenda</a:t>
              </a:r>
              <a:r>
                <a:rPr lang="en-US" sz="600" dirty="0">
                  <a:latin typeface="Calibri"/>
                  <a:cs typeface="Calibri"/>
                </a:rPr>
                <a:t>.</a:t>
              </a:r>
              <a:endParaRPr lang="fr-FR" sz="600" dirty="0">
                <a:latin typeface="Calibri"/>
                <a:cs typeface="Calibri"/>
              </a:endParaRPr>
            </a:p>
            <a:p>
              <a:endParaRPr lang="en-GB" sz="600" dirty="0">
                <a:latin typeface="Calibri"/>
                <a:cs typeface="Calibri"/>
              </a:endParaRPr>
            </a:p>
            <a:p>
              <a:pPr>
                <a:spcAft>
                  <a:spcPts val="0"/>
                </a:spcAft>
              </a:pPr>
              <a:r>
                <a:rPr lang="en-US" sz="600" b="1" dirty="0" err="1">
                  <a:latin typeface="Calibri" panose="020F0502020204030204" pitchFamily="34" charset="0"/>
                  <a:ea typeface="Calibri"/>
                  <a:cs typeface="Times New Roman"/>
                </a:rPr>
                <a:t>Reciclaje</a:t>
              </a:r>
              <a:r>
                <a:rPr lang="en-US" sz="600" b="1" dirty="0">
                  <a:latin typeface="Calibri" panose="020F0502020204030204" pitchFamily="34" charset="0"/>
                  <a:ea typeface="Calibri"/>
                  <a:cs typeface="Times New Roman"/>
                </a:rPr>
                <a:t>:</a:t>
              </a:r>
            </a:p>
            <a:p>
              <a:pPr>
                <a:spcAft>
                  <a:spcPts val="0"/>
                </a:spcAft>
              </a:pPr>
              <a:r>
                <a:rPr lang="en-US" sz="600" dirty="0">
                  <a:latin typeface="Calibri" panose="020F0502020204030204" pitchFamily="34" charset="0"/>
                  <a:ea typeface="Calibri"/>
                  <a:cs typeface="Times New Roman"/>
                </a:rPr>
                <a:t>No tire la prenda a la basura después de su uso. Si la prenda no está contaminada, puede someterse a un proceso de reciclaje textil convencional. Si está contaminada, la prenda debe someterse a un tratamiento de recuperación según para la normativa vigente.</a:t>
              </a:r>
              <a:endParaRPr lang="en-GB" sz="600" dirty="0">
                <a:latin typeface="Calibri"/>
                <a:cs typeface="Calibri"/>
              </a:endParaRPr>
            </a:p>
            <a:p>
              <a:endParaRPr lang="en-GB" sz="600" dirty="0">
                <a:latin typeface="Calibri"/>
                <a:cs typeface="Calibri"/>
              </a:endParaRPr>
            </a:p>
            <a:p>
              <a:r>
                <a:rPr lang="en-GB" sz="600" b="1" dirty="0">
                  <a:latin typeface="Calibri"/>
                  <a:cs typeface="Calibri"/>
                </a:rPr>
                <a:t>Recomendaciones:</a:t>
              </a:r>
            </a:p>
            <a:p>
              <a:r>
                <a:rPr lang="es-ES" sz="600" dirty="0">
                  <a:latin typeface="Calibri"/>
                  <a:cs typeface="Calibri"/>
                </a:rPr>
                <a:t>Esta prenda únicamente protege la zona del cuerpo que cubre, puede ser necesaria protección corporal adicional. Las prendas no adecuadas usadas sobre la prenda de protección </a:t>
              </a:r>
              <a:r>
                <a:rPr lang="es-ES" sz="600" dirty="0" err="1">
                  <a:latin typeface="Calibri"/>
                  <a:cs typeface="Calibri"/>
                </a:rPr>
                <a:t>eliminanla</a:t>
              </a:r>
              <a:r>
                <a:rPr lang="es-ES" sz="600" dirty="0">
                  <a:latin typeface="Calibri"/>
                  <a:cs typeface="Calibri"/>
                </a:rPr>
                <a:t> eficacia de la protección. </a:t>
              </a:r>
            </a:p>
            <a:p>
              <a:r>
                <a:rPr lang="es-ES" altLang="fr-FR" sz="600" dirty="0">
                  <a:latin typeface="Calibri"/>
                  <a:cs typeface="Calibri"/>
                </a:rPr>
                <a:t>Estas rodilleras están destinadas a ofrecer una protección limitada de las rodillas de las personas que deben realizar su trabajo arrodilladas con el fin de proteger las rodillas en suelos planos, lisos y secos. Este artículo no debe utilizarse en contacto con el agua. El usuario debe saber que trabajar de rodillas implica el riesgo de contraer enfermedades crónicas de las rodillas y debe levantarse con frecuencia para frenar estos efectos. Las rodilleras deben llevarse mientras las rodillas estén expuestas a posibles peligros. Durante su colocación, el artículo debe integrarse sin dificultad en la posición prevista y debe permanecer en su lugar mientras esté siendo utilizado. La cara en la que aparece el texto «INTERIEUR / INSIDE / INNERE / INTERIOR» debe estar en contacto con la rodilla. Cuando el artículo esté puesto, la flecha debe indicar hacia arriba. </a:t>
              </a:r>
              <a:r>
                <a:rPr lang="en-US" sz="600" dirty="0" err="1">
                  <a:latin typeface="Calibri"/>
                  <a:cs typeface="Calibri"/>
                </a:rPr>
                <a:t>Estas</a:t>
              </a:r>
              <a:r>
                <a:rPr lang="en-US" sz="600" dirty="0">
                  <a:latin typeface="Calibri"/>
                  <a:cs typeface="Calibri"/>
                </a:rPr>
                <a:t> </a:t>
              </a:r>
              <a:r>
                <a:rPr lang="en-US" sz="600" dirty="0" err="1">
                  <a:latin typeface="Calibri"/>
                  <a:cs typeface="Calibri"/>
                </a:rPr>
                <a:t>prendas</a:t>
              </a:r>
              <a:r>
                <a:rPr lang="en-US" sz="600" dirty="0">
                  <a:latin typeface="Calibri"/>
                  <a:cs typeface="Calibri"/>
                </a:rPr>
                <a:t> </a:t>
              </a:r>
              <a:r>
                <a:rPr lang="en-US" sz="600" dirty="0" err="1">
                  <a:latin typeface="Calibri"/>
                  <a:cs typeface="Calibri"/>
                </a:rPr>
                <a:t>incluyen</a:t>
              </a:r>
              <a:r>
                <a:rPr lang="en-US" sz="600" dirty="0">
                  <a:latin typeface="Calibri"/>
                  <a:cs typeface="Calibri"/>
                </a:rPr>
                <a:t> un </a:t>
              </a:r>
              <a:r>
                <a:rPr lang="en-US" sz="600" dirty="0" err="1">
                  <a:latin typeface="Calibri"/>
                  <a:cs typeface="Calibri"/>
                </a:rPr>
                <a:t>bolsillo</a:t>
              </a:r>
              <a:r>
                <a:rPr lang="en-US" sz="600" dirty="0">
                  <a:latin typeface="Calibri"/>
                  <a:cs typeface="Calibri"/>
                </a:rPr>
                <a:t> de </a:t>
              </a:r>
              <a:r>
                <a:rPr lang="en-US" sz="600" dirty="0" err="1">
                  <a:latin typeface="Calibri"/>
                  <a:cs typeface="Calibri"/>
                </a:rPr>
                <a:t>parche</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cada</a:t>
              </a:r>
              <a:r>
                <a:rPr lang="en-US" sz="600" dirty="0">
                  <a:latin typeface="Calibri"/>
                  <a:cs typeface="Calibri"/>
                </a:rPr>
                <a:t> </a:t>
              </a:r>
              <a:r>
                <a:rPr lang="en-US" sz="600" dirty="0" err="1">
                  <a:latin typeface="Calibri"/>
                  <a:cs typeface="Calibri"/>
                </a:rPr>
                <a:t>rodilla</a:t>
              </a:r>
              <a:r>
                <a:rPr lang="en-US" sz="600" dirty="0">
                  <a:latin typeface="Calibri"/>
                  <a:cs typeface="Calibri"/>
                </a:rPr>
                <a:t> para </a:t>
              </a:r>
              <a:r>
                <a:rPr lang="en-US" sz="600" dirty="0" err="1">
                  <a:latin typeface="Calibri"/>
                  <a:cs typeface="Calibri"/>
                </a:rPr>
                <a:t>llevar</a:t>
              </a:r>
              <a:r>
                <a:rPr lang="en-US" sz="600" dirty="0">
                  <a:latin typeface="Calibri"/>
                  <a:cs typeface="Calibri"/>
                </a:rPr>
                <a:t> una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protección</a:t>
              </a:r>
              <a:r>
                <a:rPr lang="en-US" sz="600" dirty="0">
                  <a:latin typeface="Calibri"/>
                  <a:cs typeface="Calibri"/>
                </a:rPr>
                <a:t> para la </a:t>
              </a:r>
              <a:r>
                <a:rPr lang="en-US" sz="600" dirty="0" err="1">
                  <a:latin typeface="Calibri"/>
                  <a:cs typeface="Calibri"/>
                </a:rPr>
                <a:t>rodilla</a:t>
              </a:r>
              <a:r>
                <a:rPr lang="en-US" sz="600" dirty="0">
                  <a:latin typeface="Calibri"/>
                  <a:cs typeface="Calibri"/>
                </a:rPr>
                <a:t>) con </a:t>
              </a:r>
              <a:r>
                <a:rPr lang="en-US" sz="600" dirty="0" err="1">
                  <a:latin typeface="Calibri"/>
                  <a:cs typeface="Calibri"/>
                </a:rPr>
                <a:t>homologación</a:t>
              </a:r>
              <a:r>
                <a:rPr lang="en-US" sz="600" dirty="0">
                  <a:latin typeface="Calibri"/>
                  <a:cs typeface="Calibri"/>
                </a:rPr>
                <a:t> CE, </a:t>
              </a:r>
              <a:r>
                <a:rPr lang="en-US" sz="600" dirty="0" err="1">
                  <a:latin typeface="Calibri"/>
                  <a:cs typeface="Calibri"/>
                </a:rPr>
                <a:t>tipo</a:t>
              </a:r>
              <a:r>
                <a:rPr lang="en-US" sz="600" dirty="0">
                  <a:latin typeface="Calibri"/>
                  <a:cs typeface="Calibri"/>
                </a:rPr>
                <a:t> 2, </a:t>
              </a:r>
              <a:r>
                <a:rPr lang="en-US" sz="600" dirty="0" err="1">
                  <a:latin typeface="Calibri"/>
                  <a:cs typeface="Calibri"/>
                </a:rPr>
                <a:t>en</a:t>
              </a:r>
              <a:r>
                <a:rPr lang="en-US" sz="600" dirty="0">
                  <a:latin typeface="Calibri"/>
                  <a:cs typeface="Calibri"/>
                </a:rPr>
                <a:t> una sola </a:t>
              </a:r>
              <a:r>
                <a:rPr lang="en-US" sz="600" dirty="0" err="1">
                  <a:latin typeface="Calibri"/>
                  <a:cs typeface="Calibri"/>
                </a:rPr>
                <a:t>talla</a:t>
              </a:r>
              <a:r>
                <a:rPr lang="en-US" sz="600" dirty="0">
                  <a:latin typeface="Calibri"/>
                  <a:cs typeface="Calibri"/>
                </a:rPr>
                <a:t>. El </a:t>
              </a:r>
              <a:r>
                <a:rPr lang="en-US" sz="600" dirty="0" err="1">
                  <a:latin typeface="Calibri"/>
                  <a:cs typeface="Calibri"/>
                </a:rPr>
                <a:t>tamaño</a:t>
              </a:r>
              <a:r>
                <a:rPr lang="en-US" sz="600" dirty="0">
                  <a:latin typeface="Calibri"/>
                  <a:cs typeface="Calibri"/>
                </a:rPr>
                <a:t> de la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permite</a:t>
              </a:r>
              <a:r>
                <a:rPr lang="en-US" sz="600" dirty="0">
                  <a:latin typeface="Calibri"/>
                  <a:cs typeface="Calibri"/>
                </a:rPr>
                <a:t> </a:t>
              </a:r>
              <a:r>
                <a:rPr lang="en-US" sz="600" dirty="0" err="1">
                  <a:latin typeface="Calibri"/>
                  <a:cs typeface="Calibri"/>
                </a:rPr>
                <a:t>proteger</a:t>
              </a:r>
              <a:r>
                <a:rPr lang="en-US" sz="600" dirty="0">
                  <a:latin typeface="Calibri"/>
                  <a:cs typeface="Calibri"/>
                </a:rPr>
                <a:t> las </a:t>
              </a:r>
              <a:r>
                <a:rPr lang="en-US" sz="600" dirty="0" err="1">
                  <a:latin typeface="Calibri"/>
                  <a:cs typeface="Calibri"/>
                </a:rPr>
                <a:t>rodillas</a:t>
              </a:r>
              <a:r>
                <a:rPr lang="en-US" sz="600" dirty="0">
                  <a:latin typeface="Calibri"/>
                  <a:cs typeface="Calibri"/>
                </a:rPr>
                <a:t> </a:t>
              </a:r>
              <a:r>
                <a:rPr lang="en-US" sz="600" dirty="0" err="1">
                  <a:latin typeface="Calibri"/>
                  <a:cs typeface="Calibri"/>
                </a:rPr>
                <a:t>mientras</a:t>
              </a:r>
              <a:r>
                <a:rPr lang="en-US" sz="600" dirty="0">
                  <a:latin typeface="Calibri"/>
                  <a:cs typeface="Calibri"/>
                </a:rPr>
                <a:t> se </a:t>
              </a:r>
              <a:r>
                <a:rPr lang="en-US" sz="600" dirty="0" err="1">
                  <a:latin typeface="Calibri"/>
                  <a:cs typeface="Calibri"/>
                </a:rPr>
                <a:t>mueva</a:t>
              </a:r>
              <a:r>
                <a:rPr lang="en-US" sz="600" dirty="0">
                  <a:latin typeface="Calibri"/>
                  <a:cs typeface="Calibri"/>
                </a:rPr>
                <a:t>. </a:t>
              </a:r>
              <a:r>
                <a:rPr lang="en-US" sz="600" dirty="0" err="1">
                  <a:latin typeface="Calibri"/>
                  <a:cs typeface="Calibri"/>
                </a:rPr>
                <a:t>Doble</a:t>
              </a:r>
              <a:r>
                <a:rPr lang="en-US" sz="600" dirty="0">
                  <a:latin typeface="Calibri"/>
                  <a:cs typeface="Calibri"/>
                </a:rPr>
                <a:t> la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introdúzcala</a:t>
              </a:r>
              <a:r>
                <a:rPr lang="en-US" sz="600" dirty="0">
                  <a:latin typeface="Calibri"/>
                  <a:cs typeface="Calibri"/>
                </a:rPr>
                <a:t> </a:t>
              </a:r>
              <a:r>
                <a:rPr lang="en-US" sz="600" dirty="0" err="1">
                  <a:latin typeface="Calibri"/>
                  <a:cs typeface="Calibri"/>
                </a:rPr>
                <a:t>en</a:t>
              </a:r>
              <a:r>
                <a:rPr lang="en-US" sz="600" dirty="0">
                  <a:latin typeface="Calibri"/>
                  <a:cs typeface="Calibri"/>
                </a:rPr>
                <a:t> el </a:t>
              </a:r>
              <a:r>
                <a:rPr lang="en-US" sz="600" dirty="0" err="1">
                  <a:latin typeface="Calibri"/>
                  <a:cs typeface="Calibri"/>
                </a:rPr>
                <a:t>bolsillo</a:t>
              </a:r>
              <a:r>
                <a:rPr lang="en-US" sz="600" dirty="0">
                  <a:latin typeface="Calibri"/>
                  <a:cs typeface="Calibri"/>
                </a:rPr>
                <a:t> de la </a:t>
              </a:r>
              <a:r>
                <a:rPr lang="en-US" sz="600" dirty="0" err="1">
                  <a:latin typeface="Calibri"/>
                  <a:cs typeface="Calibri"/>
                </a:rPr>
                <a:t>rodilla</a:t>
              </a:r>
              <a:r>
                <a:rPr lang="en-US" sz="600" dirty="0">
                  <a:latin typeface="Calibri"/>
                  <a:cs typeface="Calibri"/>
                </a:rPr>
                <a:t> y </a:t>
              </a:r>
              <a:r>
                <a:rPr lang="en-US" sz="600" dirty="0" err="1">
                  <a:latin typeface="Calibri"/>
                  <a:cs typeface="Calibri"/>
                </a:rPr>
                <a:t>suelte</a:t>
              </a:r>
              <a:r>
                <a:rPr lang="en-US" sz="600" dirty="0">
                  <a:latin typeface="Calibri"/>
                  <a:cs typeface="Calibri"/>
                </a:rPr>
                <a:t> los </a:t>
              </a:r>
              <a:r>
                <a:rPr lang="en-US" sz="600" dirty="0" err="1">
                  <a:latin typeface="Calibri"/>
                  <a:cs typeface="Calibri"/>
                </a:rPr>
                <a:t>extremos</a:t>
              </a:r>
              <a:r>
                <a:rPr lang="en-US" sz="600" dirty="0">
                  <a:latin typeface="Calibri"/>
                  <a:cs typeface="Calibri"/>
                </a:rPr>
                <a:t>.</a:t>
              </a:r>
              <a:endParaRPr lang="fr-FR" sz="600" dirty="0">
                <a:latin typeface="Calibri"/>
                <a:cs typeface="Calibri"/>
              </a:endParaRPr>
            </a:p>
            <a:p>
              <a:r>
                <a:rPr lang="en-US" sz="600" dirty="0">
                  <a:latin typeface="Calibri"/>
                  <a:cs typeface="Calibri"/>
                </a:rPr>
                <a:t>La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permanecerá</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su</a:t>
              </a:r>
              <a:r>
                <a:rPr lang="en-US" sz="600" dirty="0">
                  <a:latin typeface="Calibri"/>
                  <a:cs typeface="Calibri"/>
                </a:rPr>
                <a:t> sitio </a:t>
              </a:r>
              <a:r>
                <a:rPr lang="en-US" sz="600" dirty="0" err="1">
                  <a:latin typeface="Calibri"/>
                  <a:cs typeface="Calibri"/>
                </a:rPr>
                <a:t>en</a:t>
              </a:r>
              <a:r>
                <a:rPr lang="en-US" sz="600" dirty="0">
                  <a:latin typeface="Calibri"/>
                  <a:cs typeface="Calibri"/>
                </a:rPr>
                <a:t> la </a:t>
              </a:r>
              <a:r>
                <a:rPr lang="en-US" sz="600" dirty="0" err="1">
                  <a:latin typeface="Calibri"/>
                  <a:cs typeface="Calibri"/>
                </a:rPr>
                <a:t>prenda</a:t>
              </a:r>
              <a:r>
                <a:rPr lang="en-US" sz="600" dirty="0">
                  <a:latin typeface="Calibri"/>
                  <a:cs typeface="Calibri"/>
                </a:rPr>
                <a:t> </a:t>
              </a:r>
              <a:r>
                <a:rPr lang="en-US" sz="600" dirty="0" err="1">
                  <a:latin typeface="Calibri"/>
                  <a:cs typeface="Calibri"/>
                </a:rPr>
                <a:t>mientras</a:t>
              </a:r>
              <a:r>
                <a:rPr lang="en-US" sz="600" dirty="0">
                  <a:latin typeface="Calibri"/>
                  <a:cs typeface="Calibri"/>
                </a:rPr>
                <a:t> se </a:t>
              </a:r>
              <a:r>
                <a:rPr lang="en-US" sz="600" dirty="0" err="1">
                  <a:latin typeface="Calibri"/>
                  <a:cs typeface="Calibri"/>
                </a:rPr>
                <a:t>realicen</a:t>
              </a:r>
              <a:r>
                <a:rPr lang="en-US" sz="600" dirty="0">
                  <a:latin typeface="Calibri"/>
                  <a:cs typeface="Calibri"/>
                </a:rPr>
                <a:t> </a:t>
              </a:r>
              <a:r>
                <a:rPr lang="en-US" sz="600" dirty="0" err="1">
                  <a:latin typeface="Calibri"/>
                  <a:cs typeface="Calibri"/>
                </a:rPr>
                <a:t>movimientos</a:t>
              </a:r>
              <a:r>
                <a:rPr lang="en-US" sz="600" dirty="0">
                  <a:latin typeface="Calibri"/>
                  <a:cs typeface="Calibri"/>
                </a:rPr>
                <a:t> </a:t>
              </a:r>
              <a:r>
                <a:rPr lang="en-US" sz="600" dirty="0" err="1">
                  <a:latin typeface="Calibri"/>
                  <a:cs typeface="Calibri"/>
                </a:rPr>
                <a:t>profesionales</a:t>
              </a:r>
              <a:r>
                <a:rPr lang="en-US" sz="600" dirty="0">
                  <a:latin typeface="Calibri"/>
                  <a:cs typeface="Calibri"/>
                </a:rPr>
                <a:t> (</a:t>
              </a:r>
              <a:r>
                <a:rPr lang="en-US" sz="600" dirty="0" err="1">
                  <a:latin typeface="Calibri"/>
                  <a:cs typeface="Calibri"/>
                </a:rPr>
                <a:t>como</a:t>
              </a:r>
              <a:r>
                <a:rPr lang="en-US" sz="600" dirty="0">
                  <a:latin typeface="Calibri"/>
                  <a:cs typeface="Calibri"/>
                </a:rPr>
                <a:t> </a:t>
              </a:r>
              <a:r>
                <a:rPr lang="en-US" sz="600" dirty="0" err="1">
                  <a:latin typeface="Calibri"/>
                  <a:cs typeface="Calibri"/>
                </a:rPr>
                <a:t>arrodillarse</a:t>
              </a:r>
              <a:r>
                <a:rPr lang="en-US" sz="600" dirty="0">
                  <a:latin typeface="Calibri"/>
                  <a:cs typeface="Calibri"/>
                </a:rPr>
                <a:t> o </a:t>
              </a:r>
              <a:r>
                <a:rPr lang="en-US" sz="600" dirty="0" err="1">
                  <a:latin typeface="Calibri"/>
                  <a:cs typeface="Calibri"/>
                </a:rPr>
                <a:t>caminar</a:t>
              </a:r>
              <a:r>
                <a:rPr lang="en-US" sz="600" dirty="0">
                  <a:latin typeface="Calibri"/>
                  <a:cs typeface="Calibri"/>
                </a:rPr>
                <a:t> de </a:t>
              </a:r>
              <a:r>
                <a:rPr lang="en-US" sz="600" dirty="0" err="1">
                  <a:latin typeface="Calibri"/>
                  <a:cs typeface="Calibri"/>
                </a:rPr>
                <a:t>rodillas</a:t>
              </a:r>
              <a:r>
                <a:rPr lang="en-US" sz="600" dirty="0">
                  <a:latin typeface="Calibri"/>
                  <a:cs typeface="Calibri"/>
                </a:rPr>
                <a:t>).</a:t>
              </a:r>
            </a:p>
            <a:p>
              <a:endParaRPr lang="en-US" sz="600" dirty="0"/>
            </a:p>
            <a:p>
              <a:pPr eaLnBrk="1" hangingPunct="1">
                <a:lnSpc>
                  <a:spcPct val="90000"/>
                </a:lnSpc>
              </a:pPr>
              <a:r>
                <a:rPr lang="es-ES" altLang="fr-FR" sz="600" b="1" dirty="0">
                  <a:latin typeface="Calibri"/>
                  <a:cs typeface="Calibri"/>
                </a:rPr>
                <a:t>Atención</a:t>
              </a:r>
              <a:r>
                <a:rPr lang="es-ES" altLang="fr-FR" sz="600" dirty="0"/>
                <a:t>:</a:t>
              </a:r>
            </a:p>
            <a:p>
              <a:pPr eaLnBrk="1" hangingPunct="1">
                <a:lnSpc>
                  <a:spcPct val="90000"/>
                </a:lnSpc>
              </a:pPr>
              <a:r>
                <a:rPr lang="es-ES" altLang="fr-FR" sz="600" dirty="0">
                  <a:latin typeface="Calibri"/>
                  <a:cs typeface="Calibri"/>
                </a:rPr>
                <a:t>Estas rodilleras no ofrecen una protección ilimitada para trabajar de rodillas, no existe ninguna protección completa contra las heridas en las </a:t>
              </a:r>
            </a:p>
            <a:p>
              <a:pPr>
                <a:lnSpc>
                  <a:spcPct val="90000"/>
                </a:lnSpc>
              </a:pPr>
              <a:r>
                <a:rPr lang="es-ES" altLang="fr-FR" sz="600" dirty="0">
                  <a:latin typeface="Calibri"/>
                  <a:cs typeface="Calibri"/>
                </a:rPr>
                <a:t>rodillas. No sirven para proteger contra los objetos cortantes, y tampoco son adecuadas para condiciones de trabajo difíciles como permanecer de rodillas sobre rocas cortadas, en minas y canteras. No son adecuadas para actividades de ocio o de deporte </a:t>
              </a:r>
              <a:r>
                <a:rPr lang="en-US" sz="600" dirty="0">
                  <a:latin typeface="Calibri"/>
                  <a:cs typeface="Calibri"/>
                </a:rPr>
                <a:t>o </a:t>
              </a:r>
              <a:r>
                <a:rPr lang="en-US" sz="600" dirty="0" err="1">
                  <a:latin typeface="Calibri"/>
                  <a:cs typeface="Calibri"/>
                </a:rPr>
                <a:t>usos</a:t>
              </a:r>
              <a:r>
                <a:rPr lang="en-US" sz="600" dirty="0">
                  <a:latin typeface="Calibri"/>
                  <a:cs typeface="Calibri"/>
                </a:rPr>
                <a:t> </a:t>
              </a:r>
              <a:r>
                <a:rPr lang="en-US" sz="600" dirty="0" err="1">
                  <a:latin typeface="Calibri"/>
                  <a:cs typeface="Calibri"/>
                </a:rPr>
                <a:t>médicos</a:t>
              </a:r>
              <a:r>
                <a:rPr lang="en-US" sz="600" dirty="0">
                  <a:latin typeface="Calibri"/>
                  <a:cs typeface="Calibri"/>
                </a:rPr>
                <a:t>. </a:t>
              </a:r>
              <a:r>
                <a:rPr lang="es-ES" sz="600" u="sng" dirty="0">
                  <a:latin typeface="Calibri"/>
                  <a:cs typeface="Calibri"/>
                </a:rPr>
                <a:t>Cualquier cambio en las condiciones ambientales, por ejemplo, la temperatura, reduciría significativamente el rendimiento de la protección. La contaminación, la manipulación de la protección o el uso incorrecto reducirán peligrosamente el rendimiento de la protección.</a:t>
              </a:r>
              <a:endParaRPr lang="fr-FR" sz="600" u="sng" dirty="0">
                <a:latin typeface="Calibri"/>
                <a:cs typeface="Calibri"/>
              </a:endParaRPr>
            </a:p>
            <a:p>
              <a:endParaRPr lang="en-GB" sz="600" dirty="0">
                <a:latin typeface="Calibri"/>
                <a:cs typeface="Calibri"/>
              </a:endParaRPr>
            </a:p>
            <a:p>
              <a:pPr algn="just">
                <a:spcBef>
                  <a:spcPts val="0"/>
                </a:spcBef>
                <a:spcAft>
                  <a:spcPts val="0"/>
                </a:spcAft>
              </a:pPr>
              <a:r>
                <a:rPr lang="en-GB" sz="600" b="1" dirty="0" err="1">
                  <a:latin typeface="Calibri" panose="020F0502020204030204" pitchFamily="34" charset="0"/>
                  <a:ea typeface="Calibri"/>
                  <a:cs typeface="Calibri"/>
                </a:rPr>
                <a:t>Declaración</a:t>
              </a:r>
              <a:r>
                <a:rPr lang="en-GB" sz="600" b="1" dirty="0">
                  <a:latin typeface="Calibri" panose="020F0502020204030204" pitchFamily="34" charset="0"/>
                  <a:ea typeface="Calibri"/>
                  <a:cs typeface="Calibri"/>
                </a:rPr>
                <a:t>:</a:t>
              </a:r>
            </a:p>
            <a:p>
              <a:pPr algn="just">
                <a:spcBef>
                  <a:spcPts val="0"/>
                </a:spcBef>
                <a:spcAft>
                  <a:spcPts val="0"/>
                </a:spcAft>
              </a:pPr>
              <a:r>
                <a:rPr lang="es-ES" sz="600" dirty="0">
                  <a:latin typeface="Calibri" panose="020F0502020204030204" pitchFamily="34" charset="0"/>
                  <a:ea typeface="Calibri"/>
                  <a:cs typeface="Calibri"/>
                </a:rPr>
                <a:t>El marcado CE en el guante indica la conformidad con los requisitos básicos del regulación europea 2016/425. La declaración de conformidad está disponible en el sitio web: vea** </a:t>
              </a:r>
              <a:endParaRPr lang="es-ES" altLang="en-US" sz="600" dirty="0">
                <a:latin typeface="Calibri" panose="020F0502020204030204" pitchFamily="34" charset="0"/>
                <a:ea typeface="Times New Roman" pitchFamily="18" charset="0"/>
                <a:cs typeface="Calibri" pitchFamily="34" charset="0"/>
              </a:endParaRPr>
            </a:p>
          </p:txBody>
        </p:sp>
        <p:sp>
          <p:nvSpPr>
            <p:cNvPr id="23" name="Text Box 233"/>
            <p:cNvSpPr txBox="1">
              <a:spLocks noChangeArrowheads="1"/>
            </p:cNvSpPr>
            <p:nvPr/>
          </p:nvSpPr>
          <p:spPr bwMode="auto">
            <a:xfrm>
              <a:off x="6101804" y="833458"/>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ES</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3038886601"/>
              </p:ext>
            </p:extLst>
          </p:nvPr>
        </p:nvGraphicFramePr>
        <p:xfrm>
          <a:off x="1423409" y="8204697"/>
          <a:ext cx="4760824" cy="490294"/>
        </p:xfrm>
        <a:graphic>
          <a:graphicData uri="http://schemas.openxmlformats.org/drawingml/2006/table">
            <a:tbl>
              <a:tblPr firstRow="1" bandRow="1">
                <a:effectLst/>
                <a:tableStyleId>{5C22544A-7EE6-4342-B048-85BDC9FD1C3A}</a:tableStyleId>
              </a:tblPr>
              <a:tblGrid>
                <a:gridCol w="2627224">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108954">
                <a:tc>
                  <a:txBody>
                    <a:bodyPr/>
                    <a:lstStyle/>
                    <a:p>
                      <a:pPr algn="ctr"/>
                      <a:r>
                        <a:rPr lang="fr-FR" sz="600" dirty="0">
                          <a:ln>
                            <a:noFill/>
                          </a:ln>
                          <a:solidFill>
                            <a:schemeClr val="tx1"/>
                          </a:solidFill>
                          <a:latin typeface="Calibri"/>
                          <a:cs typeface="Calibri"/>
                        </a:rPr>
                        <a:t>EMPRESA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ENTIDAD NOTIFICADA - CERTIFICACIÓN DE PRODUCTOS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81340">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rue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buFontTx/>
                        <a:buNone/>
                      </a:pPr>
                      <a:r>
                        <a:rPr lang="en-GB" altLang="fr-FR" sz="600" b="1" kern="1200" dirty="0">
                          <a:ln>
                            <a:noFill/>
                          </a:ln>
                          <a:solidFill>
                            <a:schemeClr val="tx1"/>
                          </a:solidFill>
                          <a:latin typeface="Calibri"/>
                          <a:ea typeface="+mn-ea"/>
                          <a:cs typeface="Calibri"/>
                        </a:rPr>
                        <a:t>CENTEXBEL n°0493</a:t>
                      </a:r>
                    </a:p>
                    <a:p>
                      <a:pPr algn="ctr" eaLnBrk="1" hangingPunct="1">
                        <a:lnSpc>
                          <a:spcPct val="85000"/>
                        </a:lnSpc>
                        <a:buFontTx/>
                        <a:buNone/>
                      </a:pPr>
                      <a:r>
                        <a:rPr lang="en-US" altLang="fr-FR" sz="600" kern="1200" baseline="0" dirty="0" err="1">
                          <a:ln>
                            <a:noFill/>
                          </a:ln>
                          <a:solidFill>
                            <a:schemeClr val="tx1"/>
                          </a:solidFill>
                          <a:latin typeface="Calibri"/>
                          <a:ea typeface="+mn-ea"/>
                          <a:cs typeface="Calibri"/>
                        </a:rPr>
                        <a:t>Technologiepark</a:t>
                      </a:r>
                      <a:r>
                        <a:rPr lang="en-US" altLang="fr-FR" sz="600" kern="1200" baseline="0" dirty="0">
                          <a:ln>
                            <a:noFill/>
                          </a:ln>
                          <a:solidFill>
                            <a:schemeClr val="tx1"/>
                          </a:solidFill>
                          <a:latin typeface="Calibri"/>
                          <a:ea typeface="+mn-ea"/>
                          <a:cs typeface="Calibri"/>
                        </a:rPr>
                        <a:t> 7, BE9052 GENT, </a:t>
                      </a:r>
                    </a:p>
                    <a:p>
                      <a:pPr algn="ctr" eaLnBrk="1" hangingPunct="1">
                        <a:lnSpc>
                          <a:spcPct val="85000"/>
                        </a:lnSpc>
                        <a:buFontTx/>
                        <a:buNone/>
                      </a:pPr>
                      <a:r>
                        <a:rPr lang="en-US" altLang="fr-FR" sz="600" kern="1200" baseline="0" dirty="0">
                          <a:ln>
                            <a:noFill/>
                          </a:ln>
                          <a:solidFill>
                            <a:schemeClr val="tx1"/>
                          </a:solidFill>
                          <a:latin typeface="Calibri"/>
                          <a:ea typeface="+mn-ea"/>
                          <a:cs typeface="Calibri"/>
                        </a:rPr>
                        <a:t>BELGIUM</a:t>
                      </a: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a:t>v.20210527</a:t>
            </a:r>
          </a:p>
        </p:txBody>
      </p:sp>
      <p:pic>
        <p:nvPicPr>
          <p:cNvPr id="24" name="Image 22" descr="Une image contenant clipart&#10;&#10;Description générée automatiquement">
            <a:extLst>
              <a:ext uri="{FF2B5EF4-FFF2-40B4-BE49-F238E27FC236}">
                <a16:creationId xmlns:a16="http://schemas.microsoft.com/office/drawing/2014/main" id="{9C30CC77-A874-40D1-9511-B9CDD6B5527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ZoneTexte 27">
            <a:extLst>
              <a:ext uri="{FF2B5EF4-FFF2-40B4-BE49-F238E27FC236}">
                <a16:creationId xmlns:a16="http://schemas.microsoft.com/office/drawing/2014/main" id="{DDD5A3C6-F576-44CE-971B-344F321AD26D}"/>
              </a:ext>
            </a:extLst>
          </p:cNvPr>
          <p:cNvSpPr txBox="1"/>
          <p:nvPr/>
        </p:nvSpPr>
        <p:spPr>
          <a:xfrm>
            <a:off x="2691480" y="67489"/>
            <a:ext cx="1475084" cy="276999"/>
          </a:xfrm>
          <a:prstGeom prst="rect">
            <a:avLst/>
          </a:prstGeom>
          <a:noFill/>
          <a:ln w="3175">
            <a:noFill/>
          </a:ln>
        </p:spPr>
        <p:txBody>
          <a:bodyPr wrap="none">
            <a:spAutoFit/>
          </a:bodyPr>
          <a:lstStyle/>
          <a:p>
            <a:pPr algn="ctr"/>
            <a:r>
              <a:rPr lang="fr-FR" sz="1200" b="1" dirty="0" err="1"/>
              <a:t>Pantalón</a:t>
            </a:r>
            <a:r>
              <a:rPr lang="en-GB" sz="1200" b="1" dirty="0"/>
              <a:t> HIBANA</a:t>
            </a:r>
            <a:endParaRPr lang="en-GB" sz="3600" dirty="0"/>
          </a:p>
        </p:txBody>
      </p:sp>
      <p:grpSp>
        <p:nvGrpSpPr>
          <p:cNvPr id="29" name="Group 49">
            <a:extLst>
              <a:ext uri="{FF2B5EF4-FFF2-40B4-BE49-F238E27FC236}">
                <a16:creationId xmlns:a16="http://schemas.microsoft.com/office/drawing/2014/main" id="{3D840966-5EF4-4E99-8976-CFF4509BF898}"/>
              </a:ext>
            </a:extLst>
          </p:cNvPr>
          <p:cNvGrpSpPr>
            <a:grpSpLocks/>
          </p:cNvGrpSpPr>
          <p:nvPr/>
        </p:nvGrpSpPr>
        <p:grpSpPr bwMode="auto">
          <a:xfrm>
            <a:off x="3213100" y="575042"/>
            <a:ext cx="431800" cy="394048"/>
            <a:chOff x="5638" y="2735"/>
            <a:chExt cx="680" cy="654"/>
          </a:xfrm>
        </p:grpSpPr>
        <p:pic>
          <p:nvPicPr>
            <p:cNvPr id="30" name="Picture 20" descr="ce">
              <a:extLst>
                <a:ext uri="{FF2B5EF4-FFF2-40B4-BE49-F238E27FC236}">
                  <a16:creationId xmlns:a16="http://schemas.microsoft.com/office/drawing/2014/main" id="{361C12BA-E547-4CC1-BA32-B89334E0735E}"/>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 Box 48">
              <a:extLst>
                <a:ext uri="{FF2B5EF4-FFF2-40B4-BE49-F238E27FC236}">
                  <a16:creationId xmlns:a16="http://schemas.microsoft.com/office/drawing/2014/main" id="{76212548-B4A1-46BC-8415-BE947CE56B4C}"/>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35" name="Image 34">
            <a:extLst>
              <a:ext uri="{FF2B5EF4-FFF2-40B4-BE49-F238E27FC236}">
                <a16:creationId xmlns:a16="http://schemas.microsoft.com/office/drawing/2014/main" id="{EE535F95-376F-4C2B-B0CC-F74611A35F0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6926" y="8672855"/>
            <a:ext cx="764451" cy="1147958"/>
          </a:xfrm>
          <a:prstGeom prst="rect">
            <a:avLst/>
          </a:prstGeom>
        </p:spPr>
      </p:pic>
      <p:graphicFrame>
        <p:nvGraphicFramePr>
          <p:cNvPr id="32" name="Group 318">
            <a:extLst>
              <a:ext uri="{FF2B5EF4-FFF2-40B4-BE49-F238E27FC236}">
                <a16:creationId xmlns:a16="http://schemas.microsoft.com/office/drawing/2014/main" id="{1C040738-2C08-4D03-87D4-B2231621BE94}"/>
              </a:ext>
            </a:extLst>
          </p:cNvPr>
          <p:cNvGraphicFramePr>
            <a:graphicFrameLocks noGrp="1"/>
          </p:cNvGraphicFramePr>
          <p:nvPr>
            <p:extLst>
              <p:ext uri="{D42A27DB-BD31-4B8C-83A1-F6EECF244321}">
                <p14:modId xmlns:p14="http://schemas.microsoft.com/office/powerpoint/2010/main" val="1755516350"/>
              </p:ext>
            </p:extLst>
          </p:nvPr>
        </p:nvGraphicFramePr>
        <p:xfrm>
          <a:off x="1865312" y="2816739"/>
          <a:ext cx="1446813" cy="876299"/>
        </p:xfrm>
        <a:graphic>
          <a:graphicData uri="http://schemas.openxmlformats.org/drawingml/2006/table">
            <a:tbl>
              <a:tblPr/>
              <a:tblGrid>
                <a:gridCol w="208280">
                  <a:extLst>
                    <a:ext uri="{9D8B030D-6E8A-4147-A177-3AD203B41FA5}">
                      <a16:colId xmlns:a16="http://schemas.microsoft.com/office/drawing/2014/main" val="20000"/>
                    </a:ext>
                  </a:extLst>
                </a:gridCol>
                <a:gridCol w="438385">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419148">
                  <a:extLst>
                    <a:ext uri="{9D8B030D-6E8A-4147-A177-3AD203B41FA5}">
                      <a16:colId xmlns:a16="http://schemas.microsoft.com/office/drawing/2014/main" val="20003"/>
                    </a:ext>
                  </a:extLst>
                </a:gridCol>
              </a:tblGrid>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Arial" charset="0"/>
                      </a:endParaRP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3</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2</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Classe 1</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9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0.80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0.50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0.14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B</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0.13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344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3" name="Rectangle 345">
            <a:extLst>
              <a:ext uri="{FF2B5EF4-FFF2-40B4-BE49-F238E27FC236}">
                <a16:creationId xmlns:a16="http://schemas.microsoft.com/office/drawing/2014/main" id="{B0275A35-1B0D-4CAA-86C5-19D860D48CA4}"/>
              </a:ext>
            </a:extLst>
          </p:cNvPr>
          <p:cNvSpPr>
            <a:spLocks noChangeArrowheads="1"/>
          </p:cNvSpPr>
          <p:nvPr/>
        </p:nvSpPr>
        <p:spPr bwMode="auto">
          <a:xfrm>
            <a:off x="3367363" y="2816739"/>
            <a:ext cx="3047139" cy="1662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A : matière de base ; </a:t>
            </a:r>
            <a:r>
              <a:rPr lang="fr-FR" altLang="fr-FR" sz="600" dirty="0" err="1">
                <a:latin typeface="Calibri" panose="020F0502020204030204" pitchFamily="34" charset="0"/>
                <a:cs typeface="Calibri" panose="020F0502020204030204" pitchFamily="34" charset="0"/>
              </a:rPr>
              <a:t>Obermaterial</a:t>
            </a:r>
            <a:r>
              <a:rPr lang="fr-FR" altLang="fr-FR" sz="600" dirty="0">
                <a:latin typeface="Calibri" panose="020F0502020204030204" pitchFamily="34" charset="0"/>
                <a:cs typeface="Calibri" panose="020F0502020204030204" pitchFamily="34" charset="0"/>
              </a:rPr>
              <a:t> ; Background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háttéranyag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de base ; </a:t>
            </a:r>
            <a:r>
              <a:rPr lang="pt-PT" altLang="fr-FR" sz="600" dirty="0">
                <a:latin typeface="Calibri" panose="020F0502020204030204" pitchFamily="34" charset="0"/>
                <a:cs typeface="Calibri" panose="020F0502020204030204" pitchFamily="34" charset="0"/>
              </a:rPr>
              <a:t>material base ; </a:t>
            </a:r>
            <a:r>
              <a:rPr lang="sv-SE" altLang="fr-FR" sz="600" dirty="0">
                <a:latin typeface="Calibri" panose="020F0502020204030204" pitchFamily="34" charset="0"/>
                <a:cs typeface="Calibri" panose="020F0502020204030204" pitchFamily="34" charset="0"/>
              </a:rPr>
              <a:t>Råmaterial ; </a:t>
            </a:r>
            <a:r>
              <a:rPr lang="nl-NL" altLang="fr-FR" sz="600" dirty="0">
                <a:latin typeface="Calibri" panose="020F0502020204030204" pitchFamily="34" charset="0"/>
                <a:cs typeface="Calibri" panose="020F0502020204030204" pitchFamily="34" charset="0"/>
              </a:rPr>
              <a:t>basismateriaal ; </a:t>
            </a:r>
            <a:r>
              <a:rPr lang="fr-FR" altLang="fr-FR" sz="600" dirty="0" err="1">
                <a:latin typeface="Calibri" panose="020F0502020204030204" pitchFamily="34" charset="0"/>
                <a:cs typeface="Calibri" panose="020F0502020204030204" pitchFamily="34" charset="0"/>
              </a:rPr>
              <a:t>Perusmateriaali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bæremateriale. </a:t>
            </a:r>
            <a:r>
              <a:rPr lang="pl-PL" altLang="fr-FR" sz="600" dirty="0">
                <a:latin typeface="Calibri" panose="020F0502020204030204" pitchFamily="34" charset="0"/>
                <a:cs typeface="Calibri" panose="020F0502020204030204" pitchFamily="34" charset="0"/>
              </a:rPr>
              <a:t>materiał podstawowy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Alusmaterjal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основна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светлоотразителна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de bază</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základní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osnovna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základný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βασικό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مادة أساسي</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базовый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pt-PT"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B : matière rétroréfléchissante ; </a:t>
            </a:r>
            <a:r>
              <a:rPr lang="fr-FR" altLang="fr-FR" sz="600" dirty="0" err="1">
                <a:latin typeface="Calibri" panose="020F0502020204030204" pitchFamily="34" charset="0"/>
                <a:cs typeface="Calibri" panose="020F0502020204030204" pitchFamily="34" charset="0"/>
              </a:rPr>
              <a:t>Reflexmaterial</a:t>
            </a:r>
            <a:r>
              <a:rPr lang="fr-FR" altLang="fr-FR" sz="600" dirty="0">
                <a:latin typeface="Calibri" panose="020F0502020204030204" pitchFamily="34" charset="0"/>
                <a:cs typeface="Calibri" panose="020F0502020204030204" pitchFamily="34" charset="0"/>
              </a:rPr>
              <a:t> ; Retro </a:t>
            </a:r>
            <a:r>
              <a:rPr lang="fr-FR" altLang="fr-FR" sz="600" dirty="0" err="1">
                <a:latin typeface="Calibri" panose="020F0502020204030204" pitchFamily="34" charset="0"/>
                <a:cs typeface="Calibri" panose="020F0502020204030204" pitchFamily="34" charset="0"/>
              </a:rPr>
              <a:t>reflective</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fényvisszaverő</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retro reflectante ; </a:t>
            </a:r>
            <a:r>
              <a:rPr lang="pt-PT" altLang="fr-FR" sz="600" dirty="0">
                <a:latin typeface="Calibri" panose="020F0502020204030204" pitchFamily="34" charset="0"/>
                <a:cs typeface="Calibri" panose="020F0502020204030204" pitchFamily="34" charset="0"/>
              </a:rPr>
              <a:t>material retro-reflector</a:t>
            </a:r>
            <a:r>
              <a:rPr lang="fr-FR" altLang="fr-FR" sz="600" dirty="0">
                <a:latin typeface="Calibri" panose="020F0502020204030204" pitchFamily="34" charset="0"/>
                <a:cs typeface="Calibri" panose="020F0502020204030204" pitchFamily="34" charset="0"/>
              </a:rPr>
              <a:t> ; </a:t>
            </a:r>
            <a:r>
              <a:rPr lang="sv-SE" altLang="fr-FR" sz="600" dirty="0">
                <a:latin typeface="Calibri" panose="020F0502020204030204" pitchFamily="34" charset="0"/>
                <a:cs typeface="Calibri" panose="020F0502020204030204" pitchFamily="34" charset="0"/>
              </a:rPr>
              <a:t>retro-reflektivt material ; </a:t>
            </a:r>
            <a:r>
              <a:rPr lang="nl-NL" altLang="fr-FR" sz="600" dirty="0">
                <a:latin typeface="Calibri" panose="020F0502020204030204" pitchFamily="34" charset="0"/>
                <a:cs typeface="Calibri" panose="020F0502020204030204" pitchFamily="34" charset="0"/>
              </a:rPr>
              <a:t>reflecterend materiaal; </a:t>
            </a:r>
            <a:r>
              <a:rPr lang="fr-FR" altLang="fr-FR" sz="600" dirty="0" err="1">
                <a:latin typeface="Calibri" panose="020F0502020204030204" pitchFamily="34" charset="0"/>
                <a:cs typeface="Calibri" panose="020F0502020204030204" pitchFamily="34" charset="0"/>
              </a:rPr>
              <a:t>Heijastava</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retroreflekterende materiale. </a:t>
            </a:r>
            <a:r>
              <a:rPr lang="pl-PL" altLang="fr-FR" sz="600" dirty="0">
                <a:latin typeface="Calibri" panose="020F0502020204030204" pitchFamily="34" charset="0"/>
                <a:cs typeface="Calibri" panose="020F0502020204030204" pitchFamily="34" charset="0"/>
              </a:rPr>
              <a:t>materiał odblaskowy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Helkurmaterjal</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retro-reflectorizant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materiál se zpětným odrazem</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retroodsevna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materiál so spätným odrazom</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αντανακλώμενο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العاكسة للخلف</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светоотражающий материал</a:t>
            </a:r>
            <a:r>
              <a:rPr lang="fr-FR" altLang="fr-FR" sz="600" dirty="0">
                <a:latin typeface="Calibri" panose="020F0502020204030204" pitchFamily="34" charset="0"/>
                <a:cs typeface="Calibri" panose="020F0502020204030204" pitchFamily="34" charset="0"/>
              </a:rPr>
              <a:t>      	   </a:t>
            </a: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C : matière combinée ; </a:t>
            </a:r>
            <a:r>
              <a:rPr lang="de-DE" altLang="fr-FR" sz="600" dirty="0">
                <a:latin typeface="Calibri" panose="020F0502020204030204" pitchFamily="34" charset="0"/>
                <a:cs typeface="Calibri" panose="020F0502020204030204" pitchFamily="34" charset="0"/>
              </a:rPr>
              <a:t>Material mit 2 Stoffschichten</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Combined</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kombinált</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tulajdonságú</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conjunta ; </a:t>
            </a:r>
            <a:r>
              <a:rPr lang="pt-PT" altLang="fr-FR" sz="600" dirty="0">
                <a:latin typeface="Calibri" panose="020F0502020204030204" pitchFamily="34" charset="0"/>
                <a:cs typeface="Calibri" panose="020F0502020204030204" pitchFamily="34" charset="0"/>
              </a:rPr>
              <a:t>material combinado ; </a:t>
            </a:r>
            <a:r>
              <a:rPr lang="sv-SE" altLang="fr-FR" sz="600" dirty="0">
                <a:latin typeface="Calibri" panose="020F0502020204030204" pitchFamily="34" charset="0"/>
                <a:cs typeface="Calibri" panose="020F0502020204030204" pitchFamily="34" charset="0"/>
              </a:rPr>
              <a:t>kombinerat material ; </a:t>
            </a:r>
            <a:r>
              <a:rPr lang="nl-NL" altLang="fr-FR" sz="600" dirty="0">
                <a:latin typeface="Calibri" panose="020F0502020204030204" pitchFamily="34" charset="0"/>
                <a:cs typeface="Calibri" panose="020F0502020204030204" pitchFamily="34" charset="0"/>
              </a:rPr>
              <a:t>gecombineerd materiaal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Yhdistetty</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  </a:t>
            </a:r>
            <a:r>
              <a:rPr lang="da-DK" altLang="fr-FR" sz="600" dirty="0">
                <a:latin typeface="Calibri" panose="020F0502020204030204" pitchFamily="34" charset="0"/>
                <a:cs typeface="Calibri" panose="020F0502020204030204" pitchFamily="34" charset="0"/>
              </a:rPr>
              <a:t>materiale med kombineret advarselsfunktion. </a:t>
            </a:r>
            <a:r>
              <a:rPr lang="pl-PL" altLang="fr-FR" sz="600" dirty="0">
                <a:latin typeface="Calibri" panose="020F0502020204030204" pitchFamily="34" charset="0"/>
                <a:cs typeface="Calibri" panose="020F0502020204030204" pitchFamily="34" charset="0"/>
              </a:rPr>
              <a:t>materiał kombinowany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kombineeritud 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комбинирана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M</a:t>
            </a:r>
            <a:r>
              <a:rPr lang="ro-RO" altLang="fr-FR" sz="600" dirty="0">
                <a:latin typeface="Calibri" panose="020F0502020204030204" pitchFamily="34" charset="0"/>
                <a:cs typeface="Calibri" panose="020F0502020204030204" pitchFamily="34" charset="0"/>
              </a:rPr>
              <a:t>aterial combinat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kombinirana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συνδυασμένο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المركبة</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комбинированный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 </a:t>
            </a:r>
            <a:r>
              <a:rPr lang="fr-FR" altLang="fr-FR" sz="600" dirty="0">
                <a:solidFill>
                  <a:srgbClr val="000000"/>
                </a:solidFill>
              </a:rPr>
              <a:t>	</a:t>
            </a:r>
            <a:r>
              <a:rPr lang="fr-FR" altLang="fr-FR" sz="600" dirty="0"/>
              <a:t>       </a:t>
            </a:r>
          </a:p>
        </p:txBody>
      </p:sp>
      <p:grpSp>
        <p:nvGrpSpPr>
          <p:cNvPr id="37" name="Groupe 36">
            <a:extLst>
              <a:ext uri="{FF2B5EF4-FFF2-40B4-BE49-F238E27FC236}">
                <a16:creationId xmlns:a16="http://schemas.microsoft.com/office/drawing/2014/main" id="{98ACAE98-F070-4A8A-B9DE-75A23E6F0FCD}"/>
              </a:ext>
            </a:extLst>
          </p:cNvPr>
          <p:cNvGrpSpPr/>
          <p:nvPr/>
        </p:nvGrpSpPr>
        <p:grpSpPr>
          <a:xfrm>
            <a:off x="281343" y="2793004"/>
            <a:ext cx="1549393" cy="923771"/>
            <a:chOff x="561000" y="2871361"/>
            <a:chExt cx="1549393" cy="923771"/>
          </a:xfrm>
        </p:grpSpPr>
        <p:pic>
          <p:nvPicPr>
            <p:cNvPr id="49" name="Image 48">
              <a:extLst>
                <a:ext uri="{FF2B5EF4-FFF2-40B4-BE49-F238E27FC236}">
                  <a16:creationId xmlns:a16="http://schemas.microsoft.com/office/drawing/2014/main" id="{69B7ABBB-8358-4C0C-A9BE-FDF02725E37F}"/>
                </a:ext>
              </a:extLst>
            </p:cNvPr>
            <p:cNvPicPr>
              <a:picLocks noChangeAspect="1"/>
            </p:cNvPicPr>
            <p:nvPr/>
          </p:nvPicPr>
          <p:blipFill>
            <a:blip r:embed="rId6"/>
            <a:stretch>
              <a:fillRect/>
            </a:stretch>
          </p:blipFill>
          <p:spPr>
            <a:xfrm>
              <a:off x="561000" y="2871361"/>
              <a:ext cx="1549393" cy="923771"/>
            </a:xfrm>
            <a:prstGeom prst="rect">
              <a:avLst/>
            </a:prstGeom>
          </p:spPr>
        </p:pic>
        <p:sp>
          <p:nvSpPr>
            <p:cNvPr id="50" name="ZoneTexte 49">
              <a:extLst>
                <a:ext uri="{FF2B5EF4-FFF2-40B4-BE49-F238E27FC236}">
                  <a16:creationId xmlns:a16="http://schemas.microsoft.com/office/drawing/2014/main" id="{580FCF6E-0E0C-4562-99F0-8728D29E7A74}"/>
                </a:ext>
              </a:extLst>
            </p:cNvPr>
            <p:cNvSpPr txBox="1"/>
            <p:nvPr/>
          </p:nvSpPr>
          <p:spPr>
            <a:xfrm>
              <a:off x="1066800" y="3349082"/>
              <a:ext cx="152400" cy="215444"/>
            </a:xfrm>
            <a:prstGeom prst="rect">
              <a:avLst/>
            </a:prstGeom>
            <a:solidFill>
              <a:schemeClr val="bg1"/>
            </a:solidFill>
          </p:spPr>
          <p:txBody>
            <a:bodyPr wrap="square" rtlCol="0">
              <a:spAutoFit/>
            </a:bodyPr>
            <a:lstStyle/>
            <a:p>
              <a:r>
                <a:rPr lang="fr-FR" sz="800" b="1" dirty="0"/>
                <a:t>1</a:t>
              </a:r>
            </a:p>
          </p:txBody>
        </p:sp>
        <p:sp>
          <p:nvSpPr>
            <p:cNvPr id="51" name="ZoneTexte 50">
              <a:extLst>
                <a:ext uri="{FF2B5EF4-FFF2-40B4-BE49-F238E27FC236}">
                  <a16:creationId xmlns:a16="http://schemas.microsoft.com/office/drawing/2014/main" id="{C1474067-3221-4CF0-B740-7E0AB47F3EAB}"/>
                </a:ext>
              </a:extLst>
            </p:cNvPr>
            <p:cNvSpPr txBox="1"/>
            <p:nvPr/>
          </p:nvSpPr>
          <p:spPr>
            <a:xfrm>
              <a:off x="1892705" y="3349082"/>
              <a:ext cx="152400" cy="215444"/>
            </a:xfrm>
            <a:prstGeom prst="rect">
              <a:avLst/>
            </a:prstGeom>
            <a:solidFill>
              <a:schemeClr val="bg1"/>
            </a:solidFill>
          </p:spPr>
          <p:txBody>
            <a:bodyPr wrap="square" rtlCol="0">
              <a:spAutoFit/>
            </a:bodyPr>
            <a:lstStyle/>
            <a:p>
              <a:r>
                <a:rPr lang="fr-FR" sz="800" b="1" dirty="0"/>
                <a:t>2</a:t>
              </a:r>
            </a:p>
          </p:txBody>
        </p:sp>
      </p:grpSp>
      <p:graphicFrame>
        <p:nvGraphicFramePr>
          <p:cNvPr id="53" name="Tableau 52">
            <a:extLst>
              <a:ext uri="{FF2B5EF4-FFF2-40B4-BE49-F238E27FC236}">
                <a16:creationId xmlns:a16="http://schemas.microsoft.com/office/drawing/2014/main" id="{AC32DD92-5706-40D1-8E2F-6748FC9810B7}"/>
              </a:ext>
            </a:extLst>
          </p:cNvPr>
          <p:cNvGraphicFramePr>
            <a:graphicFrameLocks noGrp="1"/>
          </p:cNvGraphicFramePr>
          <p:nvPr>
            <p:extLst>
              <p:ext uri="{D42A27DB-BD31-4B8C-83A1-F6EECF244321}">
                <p14:modId xmlns:p14="http://schemas.microsoft.com/office/powerpoint/2010/main" val="491260"/>
              </p:ext>
            </p:extLst>
          </p:nvPr>
        </p:nvGraphicFramePr>
        <p:xfrm>
          <a:off x="1411377" y="8723528"/>
          <a:ext cx="5179151" cy="1170009"/>
        </p:xfrm>
        <a:graphic>
          <a:graphicData uri="http://schemas.openxmlformats.org/drawingml/2006/table">
            <a:tbl>
              <a:tblPr/>
              <a:tblGrid>
                <a:gridCol w="386504">
                  <a:extLst>
                    <a:ext uri="{9D8B030D-6E8A-4147-A177-3AD203B41FA5}">
                      <a16:colId xmlns:a16="http://schemas.microsoft.com/office/drawing/2014/main" val="20000"/>
                    </a:ext>
                  </a:extLst>
                </a:gridCol>
                <a:gridCol w="695707">
                  <a:extLst>
                    <a:ext uri="{9D8B030D-6E8A-4147-A177-3AD203B41FA5}">
                      <a16:colId xmlns:a16="http://schemas.microsoft.com/office/drawing/2014/main" val="20002"/>
                    </a:ext>
                  </a:extLst>
                </a:gridCol>
                <a:gridCol w="695707">
                  <a:extLst>
                    <a:ext uri="{9D8B030D-6E8A-4147-A177-3AD203B41FA5}">
                      <a16:colId xmlns:a16="http://schemas.microsoft.com/office/drawing/2014/main" val="20003"/>
                    </a:ext>
                  </a:extLst>
                </a:gridCol>
                <a:gridCol w="695707">
                  <a:extLst>
                    <a:ext uri="{9D8B030D-6E8A-4147-A177-3AD203B41FA5}">
                      <a16:colId xmlns:a16="http://schemas.microsoft.com/office/drawing/2014/main" val="20004"/>
                    </a:ext>
                  </a:extLst>
                </a:gridCol>
                <a:gridCol w="695707">
                  <a:extLst>
                    <a:ext uri="{9D8B030D-6E8A-4147-A177-3AD203B41FA5}">
                      <a16:colId xmlns:a16="http://schemas.microsoft.com/office/drawing/2014/main" val="20005"/>
                    </a:ext>
                  </a:extLst>
                </a:gridCol>
                <a:gridCol w="695707">
                  <a:extLst>
                    <a:ext uri="{9D8B030D-6E8A-4147-A177-3AD203B41FA5}">
                      <a16:colId xmlns:a16="http://schemas.microsoft.com/office/drawing/2014/main" val="20006"/>
                    </a:ext>
                  </a:extLst>
                </a:gridCol>
                <a:gridCol w="676014">
                  <a:extLst>
                    <a:ext uri="{9D8B030D-6E8A-4147-A177-3AD203B41FA5}">
                      <a16:colId xmlns:a16="http://schemas.microsoft.com/office/drawing/2014/main" val="4107214334"/>
                    </a:ext>
                  </a:extLst>
                </a:gridCol>
                <a:gridCol w="638098">
                  <a:extLst>
                    <a:ext uri="{9D8B030D-6E8A-4147-A177-3AD203B41FA5}">
                      <a16:colId xmlns:a16="http://schemas.microsoft.com/office/drawing/2014/main" val="2933418286"/>
                    </a:ext>
                  </a:extLst>
                </a:gridCol>
              </a:tblGrid>
              <a:tr h="19575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4XL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5HBA17000S</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81071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5HBA13000S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6146918"/>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9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C</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grpSp>
        <p:nvGrpSpPr>
          <p:cNvPr id="58" name="Groupe 57">
            <a:extLst>
              <a:ext uri="{FF2B5EF4-FFF2-40B4-BE49-F238E27FC236}">
                <a16:creationId xmlns:a16="http://schemas.microsoft.com/office/drawing/2014/main" id="{A5F28779-40C9-434E-AE6B-A658FDFA4582}"/>
              </a:ext>
            </a:extLst>
          </p:cNvPr>
          <p:cNvGrpSpPr/>
          <p:nvPr/>
        </p:nvGrpSpPr>
        <p:grpSpPr>
          <a:xfrm>
            <a:off x="245802" y="4224977"/>
            <a:ext cx="1349158" cy="225783"/>
            <a:chOff x="5065713" y="8589963"/>
            <a:chExt cx="1546225" cy="258762"/>
          </a:xfrm>
        </p:grpSpPr>
        <p:pic>
          <p:nvPicPr>
            <p:cNvPr id="59" name="Image 60">
              <a:extLst>
                <a:ext uri="{FF2B5EF4-FFF2-40B4-BE49-F238E27FC236}">
                  <a16:creationId xmlns:a16="http://schemas.microsoft.com/office/drawing/2014/main" id="{7F91333B-75AF-47AE-B498-BA6B4FB31858}"/>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Image 72">
              <a:extLst>
                <a:ext uri="{FF2B5EF4-FFF2-40B4-BE49-F238E27FC236}">
                  <a16:creationId xmlns:a16="http://schemas.microsoft.com/office/drawing/2014/main" id="{6CEA771D-6951-4444-BB13-D04A1DC7621D}"/>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Image 73">
              <a:extLst>
                <a:ext uri="{FF2B5EF4-FFF2-40B4-BE49-F238E27FC236}">
                  <a16:creationId xmlns:a16="http://schemas.microsoft.com/office/drawing/2014/main" id="{205B93C1-DC5F-4BB7-AB8D-3974FB94D655}"/>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 name="Image 74">
              <a:extLst>
                <a:ext uri="{FF2B5EF4-FFF2-40B4-BE49-F238E27FC236}">
                  <a16:creationId xmlns:a16="http://schemas.microsoft.com/office/drawing/2014/main" id="{DF93C248-4304-431F-84B5-F4567892CB26}"/>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 name="Image 2">
              <a:extLst>
                <a:ext uri="{FF2B5EF4-FFF2-40B4-BE49-F238E27FC236}">
                  <a16:creationId xmlns:a16="http://schemas.microsoft.com/office/drawing/2014/main" id="{5E7BBB3E-5242-4729-A35C-226068A82DB9}"/>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4" name="Groupe 63">
            <a:extLst>
              <a:ext uri="{FF2B5EF4-FFF2-40B4-BE49-F238E27FC236}">
                <a16:creationId xmlns:a16="http://schemas.microsoft.com/office/drawing/2014/main" id="{F5127730-ED29-4642-BC26-42B2C3FFE241}"/>
              </a:ext>
            </a:extLst>
          </p:cNvPr>
          <p:cNvGrpSpPr/>
          <p:nvPr/>
        </p:nvGrpSpPr>
        <p:grpSpPr>
          <a:xfrm>
            <a:off x="1683992" y="4224977"/>
            <a:ext cx="653111" cy="215444"/>
            <a:chOff x="1489413" y="2664321"/>
            <a:chExt cx="537471" cy="177297"/>
          </a:xfrm>
        </p:grpSpPr>
        <p:sp>
          <p:nvSpPr>
            <p:cNvPr id="65" name="Text Box 21">
              <a:extLst>
                <a:ext uri="{FF2B5EF4-FFF2-40B4-BE49-F238E27FC236}">
                  <a16:creationId xmlns:a16="http://schemas.microsoft.com/office/drawing/2014/main" id="{86997123-389E-4ED5-AD98-34787FD9286C}"/>
                </a:ext>
              </a:extLst>
            </p:cNvPr>
            <p:cNvSpPr txBox="1">
              <a:spLocks noChangeArrowheads="1"/>
            </p:cNvSpPr>
            <p:nvPr/>
          </p:nvSpPr>
          <p:spPr bwMode="auto">
            <a:xfrm>
              <a:off x="1489413" y="2664321"/>
              <a:ext cx="537471" cy="177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11163">
                <a:spcBef>
                  <a:spcPct val="20000"/>
                </a:spcBef>
                <a:buChar char="•"/>
                <a:defRPr sz="1400">
                  <a:solidFill>
                    <a:schemeClr val="tx1"/>
                  </a:solidFill>
                  <a:latin typeface="Arial" panose="020B0604020202020204" pitchFamily="34" charset="0"/>
                </a:defRPr>
              </a:lvl1pPr>
              <a:lvl2pPr marL="742950" indent="-285750" defTabSz="411163">
                <a:spcBef>
                  <a:spcPct val="20000"/>
                </a:spcBef>
                <a:buChar char="–"/>
                <a:defRPr sz="1300">
                  <a:solidFill>
                    <a:schemeClr val="tx1"/>
                  </a:solidFill>
                  <a:latin typeface="Arial" panose="020B0604020202020204" pitchFamily="34" charset="0"/>
                </a:defRPr>
              </a:lvl2pPr>
              <a:lvl3pPr marL="1143000" indent="-228600" defTabSz="411163">
                <a:spcBef>
                  <a:spcPct val="20000"/>
                </a:spcBef>
                <a:buChar char="•"/>
                <a:defRPr sz="1100">
                  <a:solidFill>
                    <a:schemeClr val="tx1"/>
                  </a:solidFill>
                  <a:latin typeface="Arial" panose="020B0604020202020204" pitchFamily="34" charset="0"/>
                </a:defRPr>
              </a:lvl3pPr>
              <a:lvl4pPr marL="1600200" indent="-228600" defTabSz="411163">
                <a:spcBef>
                  <a:spcPct val="20000"/>
                </a:spcBef>
                <a:buChar char="–"/>
                <a:defRPr sz="900">
                  <a:solidFill>
                    <a:schemeClr val="tx1"/>
                  </a:solidFill>
                  <a:latin typeface="Arial" panose="020B0604020202020204" pitchFamily="34" charset="0"/>
                </a:defRPr>
              </a:lvl4pPr>
              <a:lvl5pPr marL="2057400" indent="-228600" defTabSz="411163">
                <a:spcBef>
                  <a:spcPct val="20000"/>
                </a:spcBef>
                <a:buChar char="»"/>
                <a:defRPr sz="9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900">
                  <a:solidFill>
                    <a:schemeClr val="tx1"/>
                  </a:solidFill>
                  <a:latin typeface="Arial" panose="020B0604020202020204" pitchFamily="34" charset="0"/>
                </a:defRPr>
              </a:lvl9pPr>
            </a:lstStyle>
            <a:p>
              <a:pPr algn="ctr" eaLnBrk="1" hangingPunct="1">
                <a:spcBef>
                  <a:spcPct val="50000"/>
                </a:spcBef>
                <a:buFontTx/>
                <a:buNone/>
              </a:pPr>
              <a:r>
                <a:rPr lang="fr-FR" altLang="fr-FR" sz="800" dirty="0"/>
                <a:t>Max. 25 X</a:t>
              </a:r>
            </a:p>
          </p:txBody>
        </p:sp>
        <p:sp>
          <p:nvSpPr>
            <p:cNvPr id="66" name="Rectangle 135">
              <a:extLst>
                <a:ext uri="{FF2B5EF4-FFF2-40B4-BE49-F238E27FC236}">
                  <a16:creationId xmlns:a16="http://schemas.microsoft.com/office/drawing/2014/main" id="{B1344C02-26FD-4E4D-8C13-BFEF7F334408}"/>
                </a:ext>
              </a:extLst>
            </p:cNvPr>
            <p:cNvSpPr>
              <a:spLocks noChangeArrowheads="1"/>
            </p:cNvSpPr>
            <p:nvPr/>
          </p:nvSpPr>
          <p:spPr bwMode="auto">
            <a:xfrm>
              <a:off x="1550423" y="2689147"/>
              <a:ext cx="419120" cy="14289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300">
                  <a:solidFill>
                    <a:schemeClr val="tx1"/>
                  </a:solidFill>
                  <a:latin typeface="Arial" panose="020B0604020202020204" pitchFamily="34" charset="0"/>
                </a:defRPr>
              </a:lvl2pPr>
              <a:lvl3pPr marL="1143000" indent="-228600">
                <a:spcBef>
                  <a:spcPct val="20000"/>
                </a:spcBef>
                <a:buChar char="•"/>
                <a:defRPr sz="1100">
                  <a:solidFill>
                    <a:schemeClr val="tx1"/>
                  </a:solidFill>
                  <a:latin typeface="Arial" panose="020B0604020202020204" pitchFamily="34" charset="0"/>
                </a:defRPr>
              </a:lvl3pPr>
              <a:lvl4pPr marL="1600200" indent="-228600">
                <a:spcBef>
                  <a:spcPct val="20000"/>
                </a:spcBef>
                <a:buChar char="–"/>
                <a:defRPr sz="900">
                  <a:solidFill>
                    <a:schemeClr val="tx1"/>
                  </a:solidFill>
                  <a:latin typeface="Arial" panose="020B0604020202020204" pitchFamily="34" charset="0"/>
                </a:defRPr>
              </a:lvl4pPr>
              <a:lvl5pPr marL="2057400" indent="-228600">
                <a:spcBef>
                  <a:spcPct val="20000"/>
                </a:spcBef>
                <a:buChar char="»"/>
                <a:defRPr sz="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defRPr>
              </a:lvl9pPr>
            </a:lstStyle>
            <a:p>
              <a:pPr eaLnBrk="1" hangingPunct="1">
                <a:spcBef>
                  <a:spcPct val="0"/>
                </a:spcBef>
                <a:buFontTx/>
                <a:buNone/>
              </a:pPr>
              <a:endParaRPr lang="zh-CN" altLang="en-US" sz="800">
                <a:ea typeface="宋体" panose="02010600030101010101" pitchFamily="2" charset="-122"/>
              </a:endParaRPr>
            </a:p>
          </p:txBody>
        </p:sp>
      </p:grpSp>
      <p:pic>
        <p:nvPicPr>
          <p:cNvPr id="34" name="Picture 37">
            <a:extLst>
              <a:ext uri="{FF2B5EF4-FFF2-40B4-BE49-F238E27FC236}">
                <a16:creationId xmlns:a16="http://schemas.microsoft.com/office/drawing/2014/main" id="{A16ECEF5-9C52-49F0-8B0A-132AD6C3B88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8901" y="3721613"/>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 name="Picture 37">
            <a:extLst>
              <a:ext uri="{FF2B5EF4-FFF2-40B4-BE49-F238E27FC236}">
                <a16:creationId xmlns:a16="http://schemas.microsoft.com/office/drawing/2014/main" id="{9A6FD523-E015-4715-8920-AE130647C16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189185" y="3729758"/>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20117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65619"/>
            <a:ext cx="3327996" cy="553998"/>
          </a:xfrm>
          <a:prstGeom prst="rect">
            <a:avLst/>
          </a:prstGeom>
          <a:noFill/>
        </p:spPr>
        <p:txBody>
          <a:bodyPr wrap="square">
            <a:spAutoFit/>
          </a:bodyPr>
          <a:lstStyle/>
          <a:p>
            <a:r>
              <a:rPr lang="hu-HU" sz="500" b="1" u="sng" dirty="0">
                <a:latin typeface="+mj-lt"/>
              </a:rPr>
              <a:t>Felhasználói tájékoztató adatlap</a:t>
            </a:r>
          </a:p>
          <a:p>
            <a:r>
              <a:rPr lang="hu-HU" sz="500" b="1" dirty="0">
                <a:latin typeface="+mj-lt"/>
                <a:ea typeface="Calibri" charset="0"/>
                <a:cs typeface="Calibri" charset="0"/>
              </a:rPr>
              <a:t>A jelen információkat a végfelhasználónak meg kell kapnia és el kell olvasnia</a:t>
            </a:r>
            <a:endParaRPr lang="hu-HU" sz="500" b="1" dirty="0">
              <a:latin typeface="+mj-lt"/>
            </a:endParaRPr>
          </a:p>
          <a:p>
            <a:r>
              <a:rPr lang="fr-FR" sz="500" dirty="0" err="1"/>
              <a:t>Deréknadrág</a:t>
            </a:r>
            <a:r>
              <a:rPr lang="fr-FR" sz="500" dirty="0"/>
              <a:t> HIBANA </a:t>
            </a:r>
            <a:r>
              <a:rPr lang="fr-FR" sz="500" dirty="0" err="1"/>
              <a:t>Ref</a:t>
            </a:r>
            <a:r>
              <a:rPr lang="fr-FR" sz="500" dirty="0"/>
              <a:t>. 5HBA160 (HV </a:t>
            </a:r>
            <a:r>
              <a:rPr lang="fr-FR" sz="500" dirty="0" err="1"/>
              <a:t>Sárga</a:t>
            </a:r>
            <a:r>
              <a:rPr lang="fr-FR" sz="500" dirty="0"/>
              <a:t>); </a:t>
            </a:r>
            <a:r>
              <a:rPr lang="fr-FR" sz="500" dirty="0" err="1"/>
              <a:t>Ref</a:t>
            </a:r>
            <a:r>
              <a:rPr lang="fr-FR" sz="500" dirty="0"/>
              <a:t>. 5HBA170 (HV </a:t>
            </a:r>
            <a:r>
              <a:rPr lang="fr-FR" sz="500" dirty="0" err="1"/>
              <a:t>Narancssárga</a:t>
            </a:r>
            <a:r>
              <a:rPr lang="fr-FR" sz="500" dirty="0"/>
              <a:t>); </a:t>
            </a:r>
            <a:r>
              <a:rPr lang="fr-FR" sz="500" dirty="0" err="1"/>
              <a:t>Ref</a:t>
            </a:r>
            <a:r>
              <a:rPr lang="fr-FR" sz="500" dirty="0"/>
              <a:t>. 5HBA130 (</a:t>
            </a:r>
            <a:r>
              <a:rPr lang="fr-FR" sz="500" dirty="0" err="1"/>
              <a:t>Piros</a:t>
            </a:r>
            <a:r>
              <a:rPr lang="fr-FR" sz="500" dirty="0"/>
              <a:t> HV) </a:t>
            </a:r>
          </a:p>
          <a:p>
            <a:r>
              <a:rPr lang="fr-FR" sz="500" b="1" dirty="0"/>
              <a:t>60% </a:t>
            </a:r>
            <a:r>
              <a:rPr lang="fr-FR" sz="500" b="1" dirty="0" err="1"/>
              <a:t>Pamut</a:t>
            </a:r>
            <a:r>
              <a:rPr lang="fr-FR" sz="500" b="1" dirty="0"/>
              <a:t> + 40% </a:t>
            </a:r>
            <a:r>
              <a:rPr lang="fr-FR" sz="500" b="1" dirty="0" err="1"/>
              <a:t>Poliészter</a:t>
            </a:r>
            <a:r>
              <a:rPr lang="fr-FR" sz="500" b="1" dirty="0"/>
              <a:t>, 270g/m²</a:t>
            </a:r>
          </a:p>
          <a:p>
            <a:r>
              <a:rPr lang="fr-FR" sz="500" b="1" dirty="0" err="1">
                <a:latin typeface="+mj-lt"/>
              </a:rPr>
              <a:t>Megerősítés</a:t>
            </a:r>
            <a:r>
              <a:rPr lang="fr-FR" sz="500" b="1" dirty="0">
                <a:latin typeface="+mj-lt"/>
              </a:rPr>
              <a:t>: </a:t>
            </a:r>
            <a:r>
              <a:rPr lang="fr-FR" sz="500" b="1" dirty="0"/>
              <a:t>300D Oxford</a:t>
            </a:r>
            <a:endParaRPr lang="hu-HU" sz="500" b="1" dirty="0">
              <a:latin typeface="+mj-lt"/>
            </a:endParaRPr>
          </a:p>
          <a:p>
            <a:endParaRPr lang="hu-HU" sz="500" dirty="0">
              <a:latin typeface="+mj-lt"/>
            </a:endParaRPr>
          </a:p>
        </p:txBody>
      </p:sp>
      <p:grpSp>
        <p:nvGrpSpPr>
          <p:cNvPr id="21" name="Groupe 20"/>
          <p:cNvGrpSpPr/>
          <p:nvPr/>
        </p:nvGrpSpPr>
        <p:grpSpPr>
          <a:xfrm>
            <a:off x="152716" y="1151484"/>
            <a:ext cx="6552883" cy="6925716"/>
            <a:chOff x="981327" y="1064568"/>
            <a:chExt cx="5400000" cy="8211111"/>
          </a:xfrm>
        </p:grpSpPr>
        <p:sp>
          <p:nvSpPr>
            <p:cNvPr id="22" name="Rectangle 21"/>
            <p:cNvSpPr/>
            <p:nvPr/>
          </p:nvSpPr>
          <p:spPr>
            <a:xfrm>
              <a:off x="981327" y="1064568"/>
              <a:ext cx="5399999" cy="8211111"/>
            </a:xfrm>
            <a:prstGeom prst="rect">
              <a:avLst/>
            </a:prstGeom>
            <a:ln>
              <a:solidFill>
                <a:schemeClr val="tx1"/>
              </a:solidFill>
            </a:ln>
          </p:spPr>
          <p:txBody>
            <a:bodyPr wrap="square" tIns="0" bIns="0">
              <a:spAutoFit/>
            </a:bodyPr>
            <a:lstStyle/>
            <a:p>
              <a:pPr algn="ctr"/>
              <a:endParaRPr lang="hu-HU" sz="300" b="1" u="sng" dirty="0">
                <a:latin typeface="Calibri"/>
                <a:cs typeface="Calibri"/>
              </a:endParaRPr>
            </a:p>
            <a:p>
              <a:pPr algn="ctr"/>
              <a:r>
                <a:rPr lang="fr-FR" sz="600" b="1" u="sng" dirty="0">
                  <a:latin typeface="Calibri"/>
                  <a:cs typeface="Calibri"/>
                </a:rPr>
                <a:t>2</a:t>
              </a:r>
              <a:r>
                <a:rPr lang="hu-HU" sz="600" b="1" u="sng" dirty="0">
                  <a:latin typeface="Calibri"/>
                  <a:cs typeface="Calibri"/>
                </a:rPr>
                <a:t>. kategóriájú egyéni védőeszköz - a szabványoknak megfelelően</a:t>
              </a:r>
            </a:p>
            <a:p>
              <a:endParaRPr lang="hu-HU" sz="300" b="1" dirty="0">
                <a:latin typeface="Calibri"/>
                <a:cs typeface="Calibri"/>
              </a:endParaRPr>
            </a:p>
            <a:p>
              <a:pPr marL="266700"/>
              <a:r>
                <a:rPr lang="hu-HU" sz="600" b="1" dirty="0">
                  <a:solidFill>
                    <a:srgbClr val="000000"/>
                  </a:solidFill>
                  <a:latin typeface="Calibri"/>
                  <a:cs typeface="Calibri"/>
                </a:rPr>
                <a:t>EN ISO 13688:2013 (EN340:2003) – Védőruházat: Általános követelmények</a:t>
              </a:r>
            </a:p>
            <a:p>
              <a:pPr marL="266700"/>
              <a:endParaRPr lang="hu-HU" sz="600" b="1" dirty="0">
                <a:latin typeface="Calibri"/>
                <a:cs typeface="Calibri"/>
              </a:endParaRPr>
            </a:p>
            <a:p>
              <a:pPr marL="266700"/>
              <a:endParaRPr lang="hu-HU" sz="300" b="1" dirty="0">
                <a:latin typeface="Calibri"/>
                <a:cs typeface="Calibri"/>
              </a:endParaRPr>
            </a:p>
            <a:p>
              <a:pPr marL="266700"/>
              <a:r>
                <a:rPr lang="hu-HU" sz="600" b="1" dirty="0">
                  <a:latin typeface="Calibri"/>
                  <a:cs typeface="Calibri"/>
                </a:rPr>
                <a:t>EN 14404:2004+A1:2010 (</a:t>
              </a:r>
              <a:r>
                <a:rPr lang="fr-FR" sz="600" b="1" dirty="0" err="1">
                  <a:latin typeface="Calibri"/>
                  <a:cs typeface="Calibri"/>
                </a:rPr>
                <a:t>Deréknadrág</a:t>
              </a:r>
              <a:r>
                <a:rPr lang="hu-HU" sz="600" b="1" dirty="0">
                  <a:latin typeface="Calibri"/>
                  <a:cs typeface="Calibri"/>
                </a:rPr>
                <a:t>) – 2. típus – 0. szint - Térdvédők térdelő helyzetben végzett munkához </a:t>
              </a:r>
              <a:r>
                <a:rPr lang="hu-HU" sz="600" dirty="0">
                  <a:latin typeface="Calibri"/>
                  <a:cs typeface="Calibri"/>
                </a:rPr>
                <a:t>(8KNEE referenciájú térdpárnákkal használt overálok és nadrágok használata esetén)</a:t>
              </a:r>
            </a:p>
            <a:p>
              <a:pPr marL="266700"/>
              <a:r>
                <a:rPr lang="hu-HU" sz="600" dirty="0">
                  <a:latin typeface="Calibri"/>
                  <a:cs typeface="Calibri"/>
                </a:rPr>
                <a:t>Előkezelés - 5 mosási ciklus </a:t>
              </a:r>
              <a:r>
                <a:rPr lang="en-US" sz="600" dirty="0">
                  <a:latin typeface="Calibri"/>
                  <a:cs typeface="Calibri"/>
                </a:rPr>
                <a:t>40°C-on </a:t>
              </a:r>
              <a:r>
                <a:rPr lang="en-US" sz="600" dirty="0" err="1">
                  <a:latin typeface="Calibri"/>
                  <a:cs typeface="Calibri"/>
                </a:rPr>
                <a:t>az</a:t>
              </a:r>
              <a:r>
                <a:rPr lang="en-US" sz="600" dirty="0">
                  <a:latin typeface="Calibri"/>
                  <a:cs typeface="Calibri"/>
                </a:rPr>
                <a:t> ISO 6330 </a:t>
              </a:r>
              <a:r>
                <a:rPr lang="en-US" sz="600" dirty="0" err="1">
                  <a:latin typeface="Calibri"/>
                  <a:cs typeface="Calibri"/>
                </a:rPr>
                <a:t>szabvány</a:t>
              </a:r>
              <a:r>
                <a:rPr lang="en-US" sz="600" dirty="0">
                  <a:latin typeface="Calibri"/>
                  <a:cs typeface="Calibri"/>
                </a:rPr>
                <a:t> </a:t>
              </a:r>
              <a:r>
                <a:rPr lang="en-US" sz="600" dirty="0" err="1">
                  <a:latin typeface="Calibri"/>
                  <a:cs typeface="Calibri"/>
                </a:rPr>
                <a:t>szerint</a:t>
              </a:r>
              <a:r>
                <a:rPr lang="en-US" sz="600" dirty="0">
                  <a:latin typeface="Calibri"/>
                  <a:cs typeface="Calibri"/>
                </a:rPr>
                <a:t>: </a:t>
              </a:r>
              <a:r>
                <a:rPr lang="en-US" sz="600" dirty="0" err="1">
                  <a:latin typeface="Calibri"/>
                  <a:cs typeface="Calibri"/>
                </a:rPr>
                <a:t>háztartási</a:t>
              </a:r>
              <a:r>
                <a:rPr lang="en-US" sz="600" dirty="0">
                  <a:latin typeface="Calibri"/>
                  <a:cs typeface="Calibri"/>
                </a:rPr>
                <a:t> </a:t>
              </a:r>
              <a:r>
                <a:rPr lang="en-US" sz="600" dirty="0" err="1">
                  <a:latin typeface="Calibri"/>
                  <a:cs typeface="Calibri"/>
                </a:rPr>
                <a:t>mosási</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szárítási</a:t>
              </a:r>
              <a:r>
                <a:rPr lang="en-US" sz="600" dirty="0">
                  <a:latin typeface="Calibri"/>
                  <a:cs typeface="Calibri"/>
                </a:rPr>
                <a:t> </a:t>
              </a:r>
              <a:r>
                <a:rPr lang="en-US" sz="600" dirty="0" err="1">
                  <a:latin typeface="Calibri"/>
                  <a:cs typeface="Calibri"/>
                </a:rPr>
                <a:t>módszerekkel</a:t>
              </a:r>
              <a:r>
                <a:rPr lang="en-US" sz="600" dirty="0">
                  <a:latin typeface="Calibri"/>
                  <a:cs typeface="Calibri"/>
                </a:rPr>
                <a:t>. </a:t>
              </a:r>
              <a:r>
                <a:rPr lang="hu-HU" sz="600" dirty="0">
                  <a:latin typeface="Calibri"/>
                  <a:cs typeface="Calibri"/>
                </a:rPr>
                <a:t>	</a:t>
              </a:r>
              <a:endParaRPr lang="fr-FR" sz="600" dirty="0">
                <a:latin typeface="Calibri"/>
                <a:cs typeface="Calibri"/>
              </a:endParaRPr>
            </a:p>
            <a:p>
              <a:pPr marL="266700"/>
              <a:r>
                <a:rPr lang="hu-HU" sz="600" dirty="0">
                  <a:latin typeface="Calibri"/>
                  <a:cs typeface="Calibri"/>
                </a:rPr>
                <a:t>Teljesítményszintek:</a:t>
              </a:r>
              <a:r>
                <a:rPr lang="fr-FR" sz="600" dirty="0">
                  <a:latin typeface="Calibri"/>
                  <a:cs typeface="Calibri"/>
                </a:rPr>
                <a:t>	5HBA160 (HV </a:t>
              </a:r>
              <a:r>
                <a:rPr lang="fr-FR" sz="600" dirty="0" err="1">
                  <a:latin typeface="Calibri"/>
                  <a:cs typeface="Calibri"/>
                </a:rPr>
                <a:t>Sárga</a:t>
              </a:r>
              <a:r>
                <a:rPr lang="fr-FR" sz="600" dirty="0">
                  <a:latin typeface="Calibri"/>
                  <a:cs typeface="Calibri"/>
                </a:rPr>
                <a:t>); 5HBA170 (HV </a:t>
              </a:r>
              <a:r>
                <a:rPr lang="fr-FR" sz="600" dirty="0" err="1">
                  <a:latin typeface="Calibri"/>
                  <a:cs typeface="Calibri"/>
                </a:rPr>
                <a:t>Narancssárga</a:t>
              </a:r>
              <a:r>
                <a:rPr lang="fr-FR" sz="600" dirty="0">
                  <a:latin typeface="Calibri"/>
                  <a:cs typeface="Calibri"/>
                </a:rPr>
                <a:t>); 5HBA130 (</a:t>
              </a:r>
              <a:r>
                <a:rPr lang="fr-FR" sz="600" dirty="0" err="1">
                  <a:latin typeface="Calibri"/>
                  <a:cs typeface="Calibri"/>
                </a:rPr>
                <a:t>Piros</a:t>
              </a:r>
              <a:r>
                <a:rPr lang="fr-FR" sz="600" dirty="0">
                  <a:latin typeface="Calibri"/>
                  <a:cs typeface="Calibri"/>
                </a:rPr>
                <a:t> HV) </a:t>
              </a:r>
              <a:r>
                <a:rPr lang="hu-HU" sz="600" dirty="0">
                  <a:latin typeface="Calibri"/>
                  <a:cs typeface="Calibri"/>
                </a:rPr>
                <a:t>- </a:t>
              </a:r>
              <a:r>
                <a:rPr lang="hu-HU" sz="600" b="1" dirty="0">
                  <a:latin typeface="Calibri"/>
                  <a:cs typeface="Calibri"/>
                </a:rPr>
                <a:t>2. típus 0. szint </a:t>
              </a:r>
              <a:r>
                <a:rPr lang="hu-HU" sz="600" dirty="0">
                  <a:latin typeface="Calibri"/>
                  <a:cs typeface="Calibri"/>
                </a:rPr>
                <a:t>(8KNEE referenciájú térdpárnák használata esetén)</a:t>
              </a:r>
            </a:p>
            <a:p>
              <a:pPr>
                <a:tabLst>
                  <a:tab pos="266700" algn="l"/>
                </a:tabLst>
              </a:pPr>
              <a:r>
                <a:rPr lang="hu-HU" sz="600" dirty="0">
                  <a:latin typeface="Calibri"/>
                  <a:cs typeface="Calibri"/>
                </a:rPr>
                <a:t>	A térdvédő osztályok jelentése:</a:t>
              </a:r>
            </a:p>
            <a:p>
              <a:pPr marL="266700"/>
              <a:r>
                <a:rPr lang="hu-HU" sz="600" b="1" dirty="0">
                  <a:latin typeface="Calibri"/>
                  <a:cs typeface="Calibri"/>
                </a:rPr>
                <a:t>1. típus </a:t>
              </a:r>
              <a:r>
                <a:rPr lang="hu-HU" sz="600" dirty="0">
                  <a:latin typeface="Calibri"/>
                  <a:cs typeface="Calibri"/>
                </a:rPr>
                <a:t>: A térdpárnák függetlenek az egyéb ruhadaraboktól, és a lábszárra vannak rögzítve.	</a:t>
              </a:r>
            </a:p>
            <a:p>
              <a:pPr marL="266700"/>
              <a:r>
                <a:rPr lang="hu-HU" sz="600" b="1" dirty="0">
                  <a:latin typeface="Calibri"/>
                  <a:cs typeface="Calibri"/>
                </a:rPr>
                <a:t>2. típus</a:t>
              </a:r>
              <a:r>
                <a:rPr lang="hu-HU" sz="600" dirty="0">
                  <a:latin typeface="Calibri"/>
                  <a:cs typeface="Calibri"/>
                </a:rPr>
                <a:t>: Hab anyagú párnák vagy egyéb párnázat, amely a nadrágszáron kialakított zsebbe van helyezve, vagy folyamatosan a nadrágban található.	</a:t>
              </a:r>
            </a:p>
            <a:p>
              <a:pPr marL="266700"/>
              <a:r>
                <a:rPr lang="hu-HU" sz="600" b="1" dirty="0">
                  <a:latin typeface="Calibri"/>
                  <a:cs typeface="Calibri"/>
                </a:rPr>
                <a:t>3. típus</a:t>
              </a:r>
              <a:r>
                <a:rPr lang="hu-HU" sz="600" dirty="0">
                  <a:latin typeface="Calibri"/>
                  <a:cs typeface="Calibri"/>
                </a:rPr>
                <a:t>: A térdpárnák nincsenek a testhez rögzítve, hanem a felhasználó a megfelelő pozícióba helyezi azokat, amikor el kell mozdulnia.	</a:t>
              </a:r>
            </a:p>
            <a:p>
              <a:pPr marL="266700"/>
              <a:r>
                <a:rPr lang="hu-HU" sz="600" b="1" dirty="0">
                  <a:latin typeface="Calibri"/>
                  <a:cs typeface="Calibri"/>
                </a:rPr>
                <a:t>4. típus: </a:t>
              </a:r>
              <a:r>
                <a:rPr lang="hu-HU" sz="600" dirty="0">
                  <a:latin typeface="Calibri"/>
                  <a:cs typeface="Calibri"/>
                </a:rPr>
                <a:t>A térdpárnák további funkciókat betöltő egység részét képezik, ilyen egységek a felállást segítő keretek vagy a térdeplőszékek. Lehetnek testre rögzített vagy független eszközök.</a:t>
              </a:r>
            </a:p>
            <a:p>
              <a:pPr marL="266700"/>
              <a:endParaRPr lang="hu-HU" sz="600" dirty="0">
                <a:latin typeface="Calibri"/>
                <a:cs typeface="Calibri"/>
              </a:endParaRPr>
            </a:p>
            <a:p>
              <a:pPr marL="266700"/>
              <a:r>
                <a:rPr lang="hu-HU" sz="600" b="1" dirty="0">
                  <a:latin typeface="Calibri"/>
                  <a:cs typeface="Calibri"/>
                </a:rPr>
                <a:t>0</a:t>
              </a:r>
              <a:r>
                <a:rPr lang="hu-HU" sz="600" dirty="0">
                  <a:latin typeface="Calibri"/>
                  <a:cs typeface="Calibri"/>
                </a:rPr>
                <a:t>. védelmi osztály: Sima felületek	</a:t>
              </a:r>
            </a:p>
            <a:p>
              <a:pPr marL="266700"/>
              <a:r>
                <a:rPr lang="hu-HU" sz="600" b="1" dirty="0">
                  <a:latin typeface="Calibri"/>
                  <a:cs typeface="Calibri"/>
                </a:rPr>
                <a:t>1</a:t>
              </a:r>
              <a:r>
                <a:rPr lang="hu-HU" sz="600" dirty="0">
                  <a:latin typeface="Calibri"/>
                  <a:cs typeface="Calibri"/>
                </a:rPr>
                <a:t>. védelmi osztály: Sima vagy egyenetlen felületek. Védelmet nyújt legalább (100 ± 5) N-os áthatolással szemben.	</a:t>
              </a:r>
            </a:p>
            <a:p>
              <a:pPr marL="266700"/>
              <a:r>
                <a:rPr lang="hu-HU" sz="600" b="1" dirty="0">
                  <a:latin typeface="Calibri"/>
                  <a:cs typeface="Calibri"/>
                </a:rPr>
                <a:t>2</a:t>
              </a:r>
              <a:r>
                <a:rPr lang="hu-HU" sz="600" dirty="0">
                  <a:latin typeface="Calibri"/>
                  <a:cs typeface="Calibri"/>
                </a:rPr>
                <a:t>. védelmi osztály: Sima vagy egyenetlen felületek zord körülmények között. Védelmet nyújt legalább (250 ± 10) N-os áthatolással szemben.</a:t>
              </a: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hu-HU" sz="600" dirty="0">
                <a:latin typeface="Calibri"/>
                <a:cs typeface="Calibri"/>
              </a:endParaRPr>
            </a:p>
            <a:p>
              <a:r>
                <a:rPr lang="hu-HU" sz="600" b="1" dirty="0">
                  <a:latin typeface="Calibri"/>
                  <a:cs typeface="Calibri"/>
                </a:rPr>
                <a:t>Mosási és kezelési utasítások</a:t>
              </a:r>
              <a:endParaRPr lang="hu-HU" sz="600" dirty="0">
                <a:latin typeface="Calibri"/>
                <a:cs typeface="Calibri"/>
              </a:endParaRPr>
            </a:p>
            <a:p>
              <a:r>
                <a:rPr lang="en-US" sz="600" dirty="0" err="1">
                  <a:latin typeface="Calibri"/>
                  <a:cs typeface="Calibri"/>
                </a:rPr>
                <a:t>Mosás</a:t>
              </a:r>
              <a:r>
                <a:rPr lang="en-US" sz="600" dirty="0">
                  <a:latin typeface="Calibri"/>
                  <a:cs typeface="Calibri"/>
                </a:rPr>
                <a:t> 40°C-on </a:t>
              </a:r>
              <a:r>
                <a:rPr lang="en-US" sz="600" dirty="0" err="1">
                  <a:latin typeface="Calibri"/>
                  <a:cs typeface="Calibri"/>
                </a:rPr>
                <a:t>az</a:t>
              </a:r>
              <a:r>
                <a:rPr lang="en-US" sz="600" dirty="0">
                  <a:latin typeface="Calibri"/>
                  <a:cs typeface="Calibri"/>
                </a:rPr>
                <a:t> ISO 6330 </a:t>
              </a:r>
              <a:r>
                <a:rPr lang="en-US" sz="600" dirty="0" err="1">
                  <a:latin typeface="Calibri"/>
                  <a:cs typeface="Calibri"/>
                </a:rPr>
                <a:t>szabvány</a:t>
              </a:r>
              <a:r>
                <a:rPr lang="en-US" sz="600" dirty="0">
                  <a:latin typeface="Calibri"/>
                  <a:cs typeface="Calibri"/>
                </a:rPr>
                <a:t> </a:t>
              </a:r>
              <a:r>
                <a:rPr lang="en-US" sz="600" dirty="0" err="1">
                  <a:latin typeface="Calibri"/>
                  <a:cs typeface="Calibri"/>
                </a:rPr>
                <a:t>szerint</a:t>
              </a:r>
              <a:r>
                <a:rPr lang="en-US" sz="600" dirty="0">
                  <a:latin typeface="Calibri"/>
                  <a:cs typeface="Calibri"/>
                </a:rPr>
                <a:t>: </a:t>
              </a:r>
              <a:r>
                <a:rPr lang="en-US" sz="600" dirty="0" err="1">
                  <a:latin typeface="Calibri"/>
                  <a:cs typeface="Calibri"/>
                </a:rPr>
                <a:t>háztartási</a:t>
              </a:r>
              <a:r>
                <a:rPr lang="en-US" sz="600" dirty="0">
                  <a:latin typeface="Calibri"/>
                  <a:cs typeface="Calibri"/>
                </a:rPr>
                <a:t> </a:t>
              </a:r>
              <a:r>
                <a:rPr lang="en-US" sz="600" dirty="0" err="1">
                  <a:latin typeface="Calibri"/>
                  <a:cs typeface="Calibri"/>
                </a:rPr>
                <a:t>mosási</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szárítási</a:t>
              </a:r>
              <a:r>
                <a:rPr lang="en-US" sz="600" dirty="0">
                  <a:latin typeface="Calibri"/>
                  <a:cs typeface="Calibri"/>
                </a:rPr>
                <a:t> </a:t>
              </a:r>
              <a:r>
                <a:rPr lang="en-US" sz="600" dirty="0" err="1">
                  <a:latin typeface="Calibri"/>
                  <a:cs typeface="Calibri"/>
                </a:rPr>
                <a:t>módszerekkel</a:t>
              </a:r>
              <a:r>
                <a:rPr lang="en-US" sz="600" dirty="0">
                  <a:latin typeface="Calibri"/>
                  <a:cs typeface="Calibri"/>
                </a:rPr>
                <a:t>.</a:t>
              </a:r>
              <a:br>
                <a:rPr lang="fr-FR" sz="600" dirty="0">
                  <a:latin typeface="Calibri"/>
                  <a:cs typeface="Calibri"/>
                </a:rPr>
              </a:br>
              <a:r>
                <a:rPr lang="fr-FR" sz="600" dirty="0">
                  <a:latin typeface="Calibri"/>
                  <a:cs typeface="Calibri"/>
                </a:rPr>
                <a:t>Ne </a:t>
              </a:r>
              <a:r>
                <a:rPr lang="fr-FR" sz="600" dirty="0" err="1">
                  <a:latin typeface="Calibri"/>
                  <a:cs typeface="Calibri"/>
                </a:rPr>
                <a:t>szárítsa</a:t>
              </a:r>
              <a:r>
                <a:rPr lang="fr-FR" sz="600" dirty="0">
                  <a:latin typeface="Calibri"/>
                  <a:cs typeface="Calibri"/>
                </a:rPr>
                <a:t>, ne </a:t>
              </a:r>
              <a:r>
                <a:rPr lang="fr-FR" sz="600" dirty="0" err="1">
                  <a:latin typeface="Calibri"/>
                  <a:cs typeface="Calibri"/>
                </a:rPr>
                <a:t>vasalja</a:t>
              </a:r>
              <a:r>
                <a:rPr lang="fr-FR" sz="600" dirty="0">
                  <a:latin typeface="Calibri"/>
                  <a:cs typeface="Calibri"/>
                </a:rPr>
                <a:t>. Ne </a:t>
              </a:r>
              <a:r>
                <a:rPr lang="fr-FR" sz="600" dirty="0" err="1">
                  <a:latin typeface="Calibri"/>
                  <a:cs typeface="Calibri"/>
                </a:rPr>
                <a:t>végezzen</a:t>
              </a:r>
              <a:r>
                <a:rPr lang="fr-FR" sz="600" dirty="0">
                  <a:latin typeface="Calibri"/>
                  <a:cs typeface="Calibri"/>
                </a:rPr>
                <a:t> </a:t>
              </a:r>
              <a:r>
                <a:rPr lang="fr-FR" sz="600" dirty="0" err="1">
                  <a:latin typeface="Calibri"/>
                  <a:cs typeface="Calibri"/>
                </a:rPr>
                <a:t>fehérítést</a:t>
              </a:r>
              <a:r>
                <a:rPr lang="fr-FR" sz="600" dirty="0">
                  <a:latin typeface="Calibri"/>
                  <a:cs typeface="Calibri"/>
                </a:rPr>
                <a:t> </a:t>
              </a:r>
              <a:r>
                <a:rPr lang="fr-FR" sz="600" dirty="0" err="1">
                  <a:latin typeface="Calibri"/>
                  <a:cs typeface="Calibri"/>
                </a:rPr>
                <a:t>és</a:t>
              </a:r>
              <a:r>
                <a:rPr lang="fr-FR" sz="600" dirty="0">
                  <a:latin typeface="Calibri"/>
                  <a:cs typeface="Calibri"/>
                </a:rPr>
                <a:t> </a:t>
              </a:r>
              <a:r>
                <a:rPr lang="fr-FR" sz="600" dirty="0" err="1">
                  <a:latin typeface="Calibri"/>
                  <a:cs typeface="Calibri"/>
                </a:rPr>
                <a:t>tisztítást</a:t>
              </a:r>
              <a:r>
                <a:rPr lang="fr-FR" sz="600" dirty="0">
                  <a:latin typeface="Calibri"/>
                  <a:cs typeface="Calibri"/>
                </a:rPr>
                <a:t>.</a:t>
              </a:r>
              <a:endParaRPr lang="en-US" sz="600" dirty="0">
                <a:latin typeface="Calibri"/>
                <a:cs typeface="Calibri"/>
              </a:endParaRPr>
            </a:p>
            <a:p>
              <a:endParaRPr lang="en-US" sz="600" dirty="0">
                <a:latin typeface="Calibri"/>
                <a:cs typeface="Calibri"/>
              </a:endParaRPr>
            </a:p>
            <a:p>
              <a:r>
                <a:rPr lang="hu-HU" sz="600" dirty="0">
                  <a:latin typeface="Calibri"/>
                  <a:cs typeface="Calibri"/>
                </a:rPr>
                <a:t>Tisztítsa rendszeresen a védőruházatot, az utasításoknak megfelelően. Tisztítást követően és ismételt használat előtt vizsgálja át a ruhadarabot. A jobb teljesítmény érdekében minden mosás után szárítsa meg és vasalja ki a ruhadarabot. A ruhadarab élettartama a használati körülmények és a karbantartás függvénye.</a:t>
              </a:r>
            </a:p>
            <a:p>
              <a:endParaRPr lang="hu-HU" sz="600" dirty="0">
                <a:latin typeface="Calibri"/>
                <a:cs typeface="Calibri"/>
              </a:endParaRPr>
            </a:p>
            <a:p>
              <a:r>
                <a:rPr lang="hu-HU" sz="600" b="1" dirty="0">
                  <a:latin typeface="Calibri"/>
                  <a:cs typeface="Calibri"/>
                </a:rPr>
                <a:t>Tárolás:</a:t>
              </a:r>
            </a:p>
            <a:p>
              <a:r>
                <a:rPr lang="hu-HU" sz="600" dirty="0">
                  <a:latin typeface="Calibri"/>
                  <a:cs typeface="Calibri"/>
                </a:rPr>
                <a:t>Ügyelni kell arra, hogy a védőruházat tárolása ne nedves környezetben és közvetlen napfénynek kitette helyen történjen, mert a közvetlen napfénytől kifakulhat. </a:t>
              </a:r>
            </a:p>
            <a:p>
              <a:r>
                <a:rPr lang="hu-HU" sz="600" dirty="0">
                  <a:latin typeface="Calibri"/>
                  <a:cs typeface="Calibri"/>
                </a:rPr>
                <a:t>Ez a termék szállításra alkalmas úgy, ahogyan a gyártó átadta.</a:t>
              </a:r>
              <a:endParaRPr lang="fr-FR" sz="600" dirty="0">
                <a:latin typeface="Calibri"/>
                <a:cs typeface="Calibri"/>
              </a:endParaRPr>
            </a:p>
            <a:p>
              <a:endParaRPr lang="fr-FR" sz="600" dirty="0">
                <a:latin typeface="Calibri"/>
                <a:cs typeface="Calibri"/>
              </a:endParaRPr>
            </a:p>
            <a:p>
              <a:r>
                <a:rPr lang="hu-HU" sz="600" b="1" dirty="0">
                  <a:latin typeface="Calibri"/>
                  <a:cs typeface="Calibri"/>
                </a:rPr>
                <a:t>Javítás</a:t>
              </a:r>
              <a:r>
                <a:rPr lang="fr-FR" sz="600" b="1" dirty="0">
                  <a:latin typeface="Calibri"/>
                  <a:cs typeface="Calibri"/>
                </a:rPr>
                <a:t>:</a:t>
              </a:r>
            </a:p>
            <a:p>
              <a:r>
                <a:rPr lang="fr-FR" sz="600" dirty="0" err="1">
                  <a:latin typeface="Calibri"/>
                  <a:cs typeface="Calibri"/>
                </a:rPr>
                <a:t>Amennyiben</a:t>
              </a:r>
              <a:r>
                <a:rPr lang="fr-FR" sz="600" dirty="0">
                  <a:latin typeface="Calibri"/>
                  <a:cs typeface="Calibri"/>
                </a:rPr>
                <a:t> a </a:t>
              </a:r>
              <a:r>
                <a:rPr lang="fr-FR" sz="600" dirty="0" err="1">
                  <a:latin typeface="Calibri"/>
                  <a:cs typeface="Calibri"/>
                </a:rPr>
                <a:t>termék</a:t>
              </a:r>
              <a:r>
                <a:rPr lang="fr-FR" sz="600" dirty="0">
                  <a:latin typeface="Calibri"/>
                  <a:cs typeface="Calibri"/>
                </a:rPr>
                <a:t> </a:t>
              </a:r>
              <a:r>
                <a:rPr lang="fr-FR" sz="600" dirty="0" err="1">
                  <a:latin typeface="Calibri"/>
                  <a:cs typeface="Calibri"/>
                </a:rPr>
                <a:t>megsérült</a:t>
              </a:r>
              <a:r>
                <a:rPr lang="fr-FR" sz="600" dirty="0">
                  <a:latin typeface="Calibri"/>
                  <a:cs typeface="Calibri"/>
                </a:rPr>
                <a:t>, a </a:t>
              </a:r>
              <a:r>
                <a:rPr lang="fr-FR" sz="600" dirty="0" err="1">
                  <a:latin typeface="Calibri"/>
                  <a:cs typeface="Calibri"/>
                </a:rPr>
                <a:t>ruha</a:t>
              </a:r>
              <a:r>
                <a:rPr lang="fr-FR" sz="600" dirty="0">
                  <a:latin typeface="Calibri"/>
                  <a:cs typeface="Calibri"/>
                </a:rPr>
                <a:t> </a:t>
              </a:r>
              <a:r>
                <a:rPr lang="fr-FR" sz="600" dirty="0" err="1">
                  <a:latin typeface="Calibri"/>
                  <a:cs typeface="Calibri"/>
                </a:rPr>
                <a:t>elszakadt</a:t>
              </a:r>
              <a:r>
                <a:rPr lang="fr-FR" sz="600" dirty="0">
                  <a:latin typeface="Calibri"/>
                  <a:cs typeface="Calibri"/>
                </a:rPr>
                <a:t>, a </a:t>
              </a:r>
              <a:r>
                <a:rPr lang="fr-FR" sz="600" dirty="0" err="1">
                  <a:latin typeface="Calibri"/>
                  <a:cs typeface="Calibri"/>
                </a:rPr>
                <a:t>térdvédő</a:t>
              </a:r>
              <a:r>
                <a:rPr lang="fr-FR" sz="600" dirty="0">
                  <a:latin typeface="Calibri"/>
                  <a:cs typeface="Calibri"/>
                </a:rPr>
                <a:t> </a:t>
              </a:r>
              <a:r>
                <a:rPr lang="fr-FR" sz="600" dirty="0" err="1">
                  <a:latin typeface="Calibri"/>
                  <a:cs typeface="Calibri"/>
                </a:rPr>
                <a:t>megrepedt</a:t>
              </a:r>
              <a:r>
                <a:rPr lang="fr-FR" sz="600" dirty="0">
                  <a:latin typeface="Calibri"/>
                  <a:cs typeface="Calibri"/>
                </a:rPr>
                <a:t>, nem </a:t>
              </a:r>
              <a:r>
                <a:rPr lang="fr-FR" sz="600" dirty="0" err="1">
                  <a:latin typeface="Calibri"/>
                  <a:cs typeface="Calibri"/>
                </a:rPr>
                <a:t>nyújt</a:t>
              </a:r>
              <a:r>
                <a:rPr lang="fr-FR" sz="600" dirty="0">
                  <a:latin typeface="Calibri"/>
                  <a:cs typeface="Calibri"/>
                </a:rPr>
                <a:t> </a:t>
              </a:r>
              <a:r>
                <a:rPr lang="fr-FR" sz="600" dirty="0" err="1">
                  <a:latin typeface="Calibri"/>
                  <a:cs typeface="Calibri"/>
                </a:rPr>
                <a:t>maximális</a:t>
              </a:r>
              <a:r>
                <a:rPr lang="fr-FR" sz="600" dirty="0">
                  <a:latin typeface="Calibri"/>
                  <a:cs typeface="Calibri"/>
                </a:rPr>
                <a:t> </a:t>
              </a:r>
              <a:r>
                <a:rPr lang="fr-FR" sz="600" dirty="0" err="1">
                  <a:latin typeface="Calibri"/>
                  <a:cs typeface="Calibri"/>
                </a:rPr>
                <a:t>védelmet</a:t>
              </a:r>
              <a:r>
                <a:rPr lang="fr-FR" sz="600" dirty="0">
                  <a:latin typeface="Calibri"/>
                  <a:cs typeface="Calibri"/>
                </a:rPr>
                <a:t>, </a:t>
              </a:r>
              <a:r>
                <a:rPr lang="fr-FR" sz="600" dirty="0" err="1">
                  <a:latin typeface="Calibri"/>
                  <a:cs typeface="Calibri"/>
                </a:rPr>
                <a:t>ezért</a:t>
              </a:r>
              <a:r>
                <a:rPr lang="fr-FR" sz="600" dirty="0">
                  <a:latin typeface="Calibri"/>
                  <a:cs typeface="Calibri"/>
                </a:rPr>
                <a:t> </a:t>
              </a:r>
              <a:r>
                <a:rPr lang="fr-FR" sz="600" dirty="0" err="1">
                  <a:latin typeface="Calibri"/>
                  <a:cs typeface="Calibri"/>
                </a:rPr>
                <a:t>azonnal</a:t>
              </a:r>
              <a:r>
                <a:rPr lang="fr-FR" sz="600" dirty="0">
                  <a:latin typeface="Calibri"/>
                  <a:cs typeface="Calibri"/>
                </a:rPr>
                <a:t> </a:t>
              </a:r>
              <a:r>
                <a:rPr lang="fr-FR" sz="600" dirty="0" err="1">
                  <a:latin typeface="Calibri"/>
                  <a:cs typeface="Calibri"/>
                </a:rPr>
                <a:t>meg</a:t>
              </a:r>
              <a:r>
                <a:rPr lang="fr-FR" sz="600" dirty="0">
                  <a:latin typeface="Calibri"/>
                  <a:cs typeface="Calibri"/>
                </a:rPr>
                <a:t> </a:t>
              </a:r>
              <a:r>
                <a:rPr lang="fr-FR" sz="600" dirty="0" err="1">
                  <a:latin typeface="Calibri"/>
                  <a:cs typeface="Calibri"/>
                </a:rPr>
                <a:t>kell</a:t>
              </a:r>
              <a:r>
                <a:rPr lang="fr-FR" sz="600" dirty="0">
                  <a:latin typeface="Calibri"/>
                  <a:cs typeface="Calibri"/>
                </a:rPr>
                <a:t> </a:t>
              </a:r>
              <a:r>
                <a:rPr lang="fr-FR" sz="600" dirty="0" err="1">
                  <a:latin typeface="Calibri"/>
                  <a:cs typeface="Calibri"/>
                </a:rPr>
                <a:t>javítani</a:t>
              </a:r>
              <a:r>
                <a:rPr lang="fr-FR" sz="600" dirty="0">
                  <a:latin typeface="Calibri"/>
                  <a:cs typeface="Calibri"/>
                </a:rPr>
                <a:t> </a:t>
              </a:r>
              <a:r>
                <a:rPr lang="fr-FR" sz="600" dirty="0" err="1">
                  <a:latin typeface="Calibri"/>
                  <a:cs typeface="Calibri"/>
                </a:rPr>
                <a:t>vagy</a:t>
              </a:r>
              <a:r>
                <a:rPr lang="fr-FR" sz="600" dirty="0">
                  <a:latin typeface="Calibri"/>
                  <a:cs typeface="Calibri"/>
                </a:rPr>
                <a:t> le </a:t>
              </a:r>
              <a:r>
                <a:rPr lang="fr-FR" sz="600" dirty="0" err="1">
                  <a:latin typeface="Calibri"/>
                  <a:cs typeface="Calibri"/>
                </a:rPr>
                <a:t>kell</a:t>
              </a:r>
              <a:r>
                <a:rPr lang="fr-FR" sz="600" dirty="0">
                  <a:latin typeface="Calibri"/>
                  <a:cs typeface="Calibri"/>
                </a:rPr>
                <a:t> </a:t>
              </a:r>
              <a:r>
                <a:rPr lang="fr-FR" sz="600" dirty="0" err="1">
                  <a:latin typeface="Calibri"/>
                  <a:cs typeface="Calibri"/>
                </a:rPr>
                <a:t>cserélni</a:t>
              </a:r>
              <a:r>
                <a:rPr lang="fr-FR" sz="600" dirty="0">
                  <a:latin typeface="Calibri"/>
                  <a:cs typeface="Calibri"/>
                </a:rPr>
                <a:t>. </a:t>
              </a:r>
              <a:r>
                <a:rPr lang="fr-FR" sz="600" dirty="0" err="1">
                  <a:latin typeface="Calibri"/>
                  <a:cs typeface="Calibri"/>
                </a:rPr>
                <a:t>Soha</a:t>
              </a:r>
              <a:r>
                <a:rPr lang="fr-FR" sz="600" dirty="0">
                  <a:latin typeface="Calibri"/>
                  <a:cs typeface="Calibri"/>
                </a:rPr>
                <a:t> ne </a:t>
              </a:r>
              <a:r>
                <a:rPr lang="fr-FR" sz="600" dirty="0" err="1">
                  <a:latin typeface="Calibri"/>
                  <a:cs typeface="Calibri"/>
                </a:rPr>
                <a:t>használjon</a:t>
              </a:r>
              <a:r>
                <a:rPr lang="fr-FR" sz="600" dirty="0">
                  <a:latin typeface="Calibri"/>
                  <a:cs typeface="Calibri"/>
                </a:rPr>
                <a:t> </a:t>
              </a:r>
              <a:r>
                <a:rPr lang="fr-FR" sz="600" dirty="0" err="1">
                  <a:latin typeface="Calibri"/>
                  <a:cs typeface="Calibri"/>
                </a:rPr>
                <a:t>sérült</a:t>
              </a:r>
              <a:r>
                <a:rPr lang="fr-FR" sz="600" dirty="0">
                  <a:latin typeface="Calibri"/>
                  <a:cs typeface="Calibri"/>
                </a:rPr>
                <a:t> </a:t>
              </a:r>
              <a:r>
                <a:rPr lang="fr-FR" sz="600" dirty="0" err="1">
                  <a:latin typeface="Calibri"/>
                  <a:cs typeface="Calibri"/>
                </a:rPr>
                <a:t>terméket</a:t>
              </a:r>
              <a:r>
                <a:rPr lang="fr-FR" sz="600" dirty="0">
                  <a:latin typeface="Calibri"/>
                  <a:cs typeface="Calibri"/>
                </a:rPr>
                <a:t>! </a:t>
              </a:r>
              <a:r>
                <a:rPr lang="fr-FR" sz="600" dirty="0" err="1">
                  <a:latin typeface="Calibri"/>
                  <a:cs typeface="Calibri"/>
                </a:rPr>
                <a:t>Ennek</a:t>
              </a:r>
              <a:r>
                <a:rPr lang="fr-FR" sz="600" dirty="0">
                  <a:latin typeface="Calibri"/>
                  <a:cs typeface="Calibri"/>
                </a:rPr>
                <a:t> a </a:t>
              </a:r>
              <a:r>
                <a:rPr lang="fr-FR" sz="600" dirty="0" err="1">
                  <a:latin typeface="Calibri"/>
                  <a:cs typeface="Calibri"/>
                </a:rPr>
                <a:t>terméknek</a:t>
              </a:r>
              <a:r>
                <a:rPr lang="fr-FR" sz="600" dirty="0">
                  <a:latin typeface="Calibri"/>
                  <a:cs typeface="Calibri"/>
                </a:rPr>
                <a:t> a </a:t>
              </a:r>
              <a:r>
                <a:rPr lang="fr-FR" sz="600" dirty="0" err="1">
                  <a:latin typeface="Calibri"/>
                  <a:cs typeface="Calibri"/>
                </a:rPr>
                <a:t>javítása</a:t>
              </a:r>
              <a:r>
                <a:rPr lang="fr-FR" sz="600" dirty="0">
                  <a:latin typeface="Calibri"/>
                  <a:cs typeface="Calibri"/>
                </a:rPr>
                <a:t> </a:t>
              </a:r>
              <a:r>
                <a:rPr lang="fr-FR" sz="600" dirty="0" err="1">
                  <a:latin typeface="Calibri"/>
                  <a:cs typeface="Calibri"/>
                </a:rPr>
                <a:t>csak</a:t>
              </a:r>
              <a:r>
                <a:rPr lang="fr-FR" sz="600" dirty="0">
                  <a:latin typeface="Calibri"/>
                  <a:cs typeface="Calibri"/>
                </a:rPr>
                <a:t> </a:t>
              </a:r>
              <a:r>
                <a:rPr lang="fr-FR" sz="600" dirty="0" err="1">
                  <a:latin typeface="Calibri"/>
                  <a:cs typeface="Calibri"/>
                </a:rPr>
                <a:t>akkor</a:t>
              </a:r>
              <a:r>
                <a:rPr lang="fr-FR" sz="600" dirty="0">
                  <a:latin typeface="Calibri"/>
                  <a:cs typeface="Calibri"/>
                </a:rPr>
                <a:t> </a:t>
              </a:r>
              <a:r>
                <a:rPr lang="fr-FR" sz="600" dirty="0" err="1">
                  <a:latin typeface="Calibri"/>
                  <a:cs typeface="Calibri"/>
                </a:rPr>
                <a:t>megengedett</a:t>
              </a:r>
              <a:r>
                <a:rPr lang="fr-FR" sz="600" dirty="0">
                  <a:latin typeface="Calibri"/>
                  <a:cs typeface="Calibri"/>
                </a:rPr>
                <a:t>, ha a </a:t>
              </a:r>
              <a:r>
                <a:rPr lang="fr-FR" sz="600" dirty="0" err="1">
                  <a:latin typeface="Calibri"/>
                  <a:cs typeface="Calibri"/>
                </a:rPr>
                <a:t>ruházatra</a:t>
              </a:r>
              <a:r>
                <a:rPr lang="fr-FR" sz="600" dirty="0">
                  <a:latin typeface="Calibri"/>
                  <a:cs typeface="Calibri"/>
                </a:rPr>
                <a:t> </a:t>
              </a:r>
              <a:r>
                <a:rPr lang="fr-FR" sz="600" dirty="0" err="1">
                  <a:latin typeface="Calibri"/>
                  <a:cs typeface="Calibri"/>
                </a:rPr>
                <a:t>vonatkozó</a:t>
              </a:r>
              <a:r>
                <a:rPr lang="fr-FR" sz="600" dirty="0">
                  <a:latin typeface="Calibri"/>
                  <a:cs typeface="Calibri"/>
                </a:rPr>
                <a:t> </a:t>
              </a:r>
              <a:r>
                <a:rPr lang="fr-FR" sz="600" dirty="0" err="1">
                  <a:latin typeface="Calibri"/>
                  <a:cs typeface="Calibri"/>
                </a:rPr>
                <a:t>követelményeket</a:t>
              </a:r>
              <a:r>
                <a:rPr lang="fr-FR" sz="600" dirty="0">
                  <a:latin typeface="Calibri"/>
                  <a:cs typeface="Calibri"/>
                </a:rPr>
                <a:t> nem </a:t>
              </a:r>
              <a:r>
                <a:rPr lang="fr-FR" sz="600" dirty="0" err="1">
                  <a:latin typeface="Calibri"/>
                  <a:cs typeface="Calibri"/>
                </a:rPr>
                <a:t>befolyásolja</a:t>
              </a:r>
              <a:r>
                <a:rPr lang="fr-FR" sz="600" dirty="0">
                  <a:latin typeface="Calibri"/>
                  <a:cs typeface="Calibri"/>
                </a:rPr>
                <a:t>. </a:t>
              </a:r>
              <a:r>
                <a:rPr lang="fr-FR" sz="600" dirty="0" err="1">
                  <a:latin typeface="Calibri"/>
                  <a:cs typeface="Calibri"/>
                </a:rPr>
                <a:t>Kétség</a:t>
              </a:r>
              <a:r>
                <a:rPr lang="fr-FR" sz="600" dirty="0">
                  <a:latin typeface="Calibri"/>
                  <a:cs typeface="Calibri"/>
                </a:rPr>
                <a:t> </a:t>
              </a:r>
              <a:r>
                <a:rPr lang="fr-FR" sz="600" dirty="0" err="1">
                  <a:latin typeface="Calibri"/>
                  <a:cs typeface="Calibri"/>
                </a:rPr>
                <a:t>esetén</a:t>
              </a:r>
              <a:r>
                <a:rPr lang="fr-FR" sz="600" dirty="0">
                  <a:latin typeface="Calibri"/>
                  <a:cs typeface="Calibri"/>
                </a:rPr>
                <a:t> </a:t>
              </a:r>
              <a:r>
                <a:rPr lang="fr-FR" sz="600" dirty="0" err="1">
                  <a:latin typeface="Calibri"/>
                  <a:cs typeface="Calibri"/>
                </a:rPr>
                <a:t>vegye</a:t>
              </a:r>
              <a:r>
                <a:rPr lang="fr-FR" sz="600" dirty="0">
                  <a:latin typeface="Calibri"/>
                  <a:cs typeface="Calibri"/>
                </a:rPr>
                <a:t> </a:t>
              </a:r>
              <a:r>
                <a:rPr lang="fr-FR" sz="600" dirty="0" err="1">
                  <a:latin typeface="Calibri"/>
                  <a:cs typeface="Calibri"/>
                </a:rPr>
                <a:t>fel</a:t>
              </a:r>
              <a:r>
                <a:rPr lang="fr-FR" sz="600" dirty="0">
                  <a:latin typeface="Calibri"/>
                  <a:cs typeface="Calibri"/>
                </a:rPr>
                <a:t> a </a:t>
              </a:r>
              <a:r>
                <a:rPr lang="fr-FR" sz="600" dirty="0" err="1">
                  <a:latin typeface="Calibri"/>
                  <a:cs typeface="Calibri"/>
                </a:rPr>
                <a:t>kapcsolatot</a:t>
              </a:r>
              <a:r>
                <a:rPr lang="fr-FR" sz="600" dirty="0">
                  <a:latin typeface="Calibri"/>
                  <a:cs typeface="Calibri"/>
                </a:rPr>
                <a:t> </a:t>
              </a:r>
              <a:r>
                <a:rPr lang="fr-FR" sz="600" dirty="0" err="1">
                  <a:latin typeface="Calibri"/>
                  <a:cs typeface="Calibri"/>
                </a:rPr>
                <a:t>az</a:t>
              </a:r>
              <a:r>
                <a:rPr lang="fr-FR" sz="600" dirty="0">
                  <a:latin typeface="Calibri"/>
                  <a:cs typeface="Calibri"/>
                </a:rPr>
                <a:t> </a:t>
              </a:r>
              <a:r>
                <a:rPr lang="fr-FR" sz="600" dirty="0" err="1">
                  <a:latin typeface="Calibri"/>
                  <a:cs typeface="Calibri"/>
                </a:rPr>
                <a:t>alábbi</a:t>
              </a:r>
              <a:r>
                <a:rPr lang="fr-FR" sz="600" dirty="0">
                  <a:latin typeface="Calibri"/>
                  <a:cs typeface="Calibri"/>
                </a:rPr>
                <a:t> </a:t>
              </a:r>
              <a:r>
                <a:rPr lang="fr-FR" sz="600" dirty="0" err="1">
                  <a:latin typeface="Calibri"/>
                  <a:cs typeface="Calibri"/>
                </a:rPr>
                <a:t>gyártóval</a:t>
              </a:r>
              <a:r>
                <a:rPr lang="fr-FR" sz="600" dirty="0">
                  <a:latin typeface="Calibri"/>
                  <a:cs typeface="Calibri"/>
                </a:rPr>
                <a:t>, </a:t>
              </a:r>
              <a:r>
                <a:rPr lang="fr-FR" sz="600" dirty="0" err="1">
                  <a:latin typeface="Calibri"/>
                  <a:cs typeface="Calibri"/>
                </a:rPr>
                <a:t>mielőtt</a:t>
              </a:r>
              <a:r>
                <a:rPr lang="fr-FR" sz="600" dirty="0">
                  <a:latin typeface="Calibri"/>
                  <a:cs typeface="Calibri"/>
                </a:rPr>
                <a:t> </a:t>
              </a:r>
              <a:r>
                <a:rPr lang="fr-FR" sz="600" dirty="0" err="1">
                  <a:latin typeface="Calibri"/>
                  <a:cs typeface="Calibri"/>
                </a:rPr>
                <a:t>megpróbálja</a:t>
              </a:r>
              <a:r>
                <a:rPr lang="fr-FR" sz="600" dirty="0">
                  <a:latin typeface="Calibri"/>
                  <a:cs typeface="Calibri"/>
                </a:rPr>
                <a:t> </a:t>
              </a:r>
              <a:r>
                <a:rPr lang="fr-FR" sz="600" dirty="0" err="1">
                  <a:latin typeface="Calibri"/>
                  <a:cs typeface="Calibri"/>
                </a:rPr>
                <a:t>megjavítani</a:t>
              </a:r>
              <a:r>
                <a:rPr lang="fr-FR" sz="600" dirty="0">
                  <a:latin typeface="Calibri"/>
                  <a:cs typeface="Calibri"/>
                </a:rPr>
                <a:t> a </a:t>
              </a:r>
              <a:r>
                <a:rPr lang="fr-FR" sz="600" dirty="0" err="1">
                  <a:latin typeface="Calibri"/>
                  <a:cs typeface="Calibri"/>
                </a:rPr>
                <a:t>terméket</a:t>
              </a:r>
              <a:r>
                <a:rPr lang="fr-FR" sz="600" dirty="0">
                  <a:latin typeface="Calibri"/>
                  <a:cs typeface="Calibri"/>
                </a:rPr>
                <a:t>! A </a:t>
              </a:r>
              <a:r>
                <a:rPr lang="fr-FR" sz="600" dirty="0" err="1">
                  <a:latin typeface="Calibri"/>
                  <a:cs typeface="Calibri"/>
                </a:rPr>
                <a:t>ruhadarab</a:t>
              </a:r>
              <a:r>
                <a:rPr lang="fr-FR" sz="600" dirty="0">
                  <a:latin typeface="Calibri"/>
                  <a:cs typeface="Calibri"/>
                </a:rPr>
                <a:t> </a:t>
              </a:r>
              <a:r>
                <a:rPr lang="fr-FR" sz="600" dirty="0" err="1">
                  <a:latin typeface="Calibri"/>
                  <a:cs typeface="Calibri"/>
                </a:rPr>
                <a:t>megfelelő</a:t>
              </a:r>
              <a:r>
                <a:rPr lang="fr-FR" sz="600" dirty="0">
                  <a:latin typeface="Calibri"/>
                  <a:cs typeface="Calibri"/>
                </a:rPr>
                <a:t> </a:t>
              </a:r>
              <a:r>
                <a:rPr lang="fr-FR" sz="600" dirty="0" err="1">
                  <a:latin typeface="Calibri"/>
                  <a:cs typeface="Calibri"/>
                </a:rPr>
                <a:t>ártalmatlanítása</a:t>
              </a:r>
              <a:r>
                <a:rPr lang="fr-FR" sz="600" dirty="0">
                  <a:latin typeface="Calibri"/>
                  <a:cs typeface="Calibri"/>
                </a:rPr>
                <a:t> </a:t>
              </a:r>
              <a:r>
                <a:rPr lang="fr-FR" sz="600" dirty="0" err="1">
                  <a:latin typeface="Calibri"/>
                  <a:cs typeface="Calibri"/>
                </a:rPr>
                <a:t>céljából</a:t>
              </a:r>
              <a:r>
                <a:rPr lang="fr-FR" sz="600" dirty="0">
                  <a:latin typeface="Calibri"/>
                  <a:cs typeface="Calibri"/>
                </a:rPr>
                <a:t> </a:t>
              </a:r>
              <a:r>
                <a:rPr lang="fr-FR" sz="600" dirty="0" err="1">
                  <a:latin typeface="Calibri"/>
                  <a:cs typeface="Calibri"/>
                </a:rPr>
                <a:t>vegye</a:t>
              </a:r>
              <a:r>
                <a:rPr lang="fr-FR" sz="600" dirty="0">
                  <a:latin typeface="Calibri"/>
                  <a:cs typeface="Calibri"/>
                </a:rPr>
                <a:t> </a:t>
              </a:r>
              <a:r>
                <a:rPr lang="fr-FR" sz="600" dirty="0" err="1">
                  <a:latin typeface="Calibri"/>
                  <a:cs typeface="Calibri"/>
                </a:rPr>
                <a:t>fel</a:t>
              </a:r>
              <a:r>
                <a:rPr lang="fr-FR" sz="600" dirty="0">
                  <a:latin typeface="Calibri"/>
                  <a:cs typeface="Calibri"/>
                </a:rPr>
                <a:t> a </a:t>
              </a:r>
              <a:r>
                <a:rPr lang="fr-FR" sz="600" dirty="0" err="1">
                  <a:latin typeface="Calibri"/>
                  <a:cs typeface="Calibri"/>
                </a:rPr>
                <a:t>kapcsolatot</a:t>
              </a:r>
              <a:r>
                <a:rPr lang="fr-FR" sz="600" dirty="0">
                  <a:latin typeface="Calibri"/>
                  <a:cs typeface="Calibri"/>
                </a:rPr>
                <a:t> </a:t>
              </a:r>
              <a:r>
                <a:rPr lang="fr-FR" sz="600" dirty="0" err="1">
                  <a:latin typeface="Calibri"/>
                  <a:cs typeface="Calibri"/>
                </a:rPr>
                <a:t>hulladékkezelőjével</a:t>
              </a:r>
              <a:r>
                <a:rPr lang="fr-FR" sz="600" dirty="0">
                  <a:latin typeface="Calibri"/>
                  <a:cs typeface="Calibri"/>
                </a:rPr>
                <a:t>.</a:t>
              </a:r>
            </a:p>
            <a:p>
              <a:endParaRPr lang="fr-FR" sz="600" b="1" dirty="0">
                <a:latin typeface="Calibri"/>
                <a:cs typeface="Calibri"/>
              </a:endParaRPr>
            </a:p>
            <a:p>
              <a:pPr>
                <a:spcAft>
                  <a:spcPts val="0"/>
                </a:spcAft>
              </a:pPr>
              <a:r>
                <a:rPr lang="hu-HU" sz="600" b="1" dirty="0">
                  <a:latin typeface="Calibri" panose="020F0502020204030204" pitchFamily="34" charset="0"/>
                  <a:ea typeface="Calibri"/>
                  <a:cs typeface="Times New Roman"/>
                </a:rPr>
                <a:t>Újrahasznosítás </a:t>
              </a:r>
            </a:p>
            <a:p>
              <a:pPr>
                <a:spcAft>
                  <a:spcPts val="0"/>
                </a:spcAft>
              </a:pPr>
              <a:r>
                <a:rPr lang="hu-HU" sz="600" dirty="0">
                  <a:latin typeface="Calibri" panose="020F0502020204030204" pitchFamily="34" charset="0"/>
                  <a:ea typeface="Calibri"/>
                  <a:cs typeface="Times New Roman"/>
                </a:rPr>
                <a:t>Elhasználódást követően ne dobja a védőruházatot a hulladék közé. Ha a védőruházat nem szennyezett, akkor a textíliák esetében hagyományosan alkalmazott eljárással hasznosítható újra. Ha szennyezett, akkor a védőruházatnak a hatályos szabályozások szerinti megfelelő kezelés tárgyát kell képeznie.</a:t>
              </a:r>
              <a:endParaRPr lang="hu-HU" sz="600" dirty="0">
                <a:latin typeface="Calibri"/>
                <a:cs typeface="Calibri"/>
              </a:endParaRPr>
            </a:p>
            <a:p>
              <a:endParaRPr lang="hu-HU" sz="600" dirty="0">
                <a:latin typeface="Calibri"/>
                <a:cs typeface="Calibri"/>
              </a:endParaRPr>
            </a:p>
            <a:p>
              <a:r>
                <a:rPr lang="hu-HU" sz="600" b="1" dirty="0">
                  <a:latin typeface="Calibri"/>
                  <a:cs typeface="Calibri"/>
                </a:rPr>
                <a:t>Ajánlások:</a:t>
              </a:r>
            </a:p>
            <a:p>
              <a:r>
                <a:rPr lang="hu-HU" sz="600" dirty="0">
                  <a:latin typeface="Calibri"/>
                  <a:cs typeface="Calibri"/>
                </a:rPr>
                <a:t> Ezek a védőruhák csak a testnek azokat a részeit védik, amelyeket eltakarnak, ezért további védelem biztosítására lehet szükség. Ezeknek a védőruháknak a hatékonysága megszűnik, ha fölöttük nem megfelelő egyéb ruhadarabot visel. </a:t>
              </a:r>
              <a:endParaRPr lang="fr-FR" sz="600" dirty="0">
                <a:latin typeface="Calibri"/>
                <a:cs typeface="Calibri"/>
              </a:endParaRPr>
            </a:p>
            <a:p>
              <a:r>
                <a:rPr lang="hu-HU" altLang="fr-FR" sz="600" dirty="0">
                  <a:latin typeface="Calibri"/>
                  <a:cs typeface="Calibri"/>
                </a:rPr>
                <a:t>Ezek a térdvédők korlátozott védelmet kínálnak a tér számára azoknak, akiknek térdelő helyzetben kell dolgozniuk, és akiknél zsibbadást vagy kényelmetlen érzést okozhat, ha gyakran kell felállniuk. A terméket vízben nem szabad viselni. A felhasználónak tudnia kell, hogy a térdelő helyzetben végzett munka krónikus térdbetegségekhez vezethet, és gyakran fel kell állni e betegségek elkerülése érdekében. Ha megfelelően van felhelyezve, a terméknek gond nélkül illeszkednie kell a nadrág térdvédő zsebébe, és használat közben mindig a helyén marad. A jelzett oldalnak « INTERIEUR / INSIDE / INNERE / INTERIOR » kell érintkeznie a térddel. Megfelelően felhelyezve a nyílnak felfelé kell mutatnia.</a:t>
              </a:r>
              <a:r>
                <a:rPr lang="fr-FR" altLang="fr-FR" sz="600" dirty="0">
                  <a:latin typeface="Calibri"/>
                  <a:cs typeface="Calibri"/>
                </a:rPr>
                <a:t> </a:t>
              </a:r>
              <a:r>
                <a:rPr lang="en-US" sz="600" dirty="0" err="1">
                  <a:latin typeface="Calibri"/>
                  <a:cs typeface="Calibri"/>
                </a:rPr>
                <a:t>Ezeknek</a:t>
              </a:r>
              <a:r>
                <a:rPr lang="en-US" sz="600" dirty="0">
                  <a:latin typeface="Calibri"/>
                  <a:cs typeface="Calibri"/>
                </a:rPr>
                <a:t> a </a:t>
              </a:r>
              <a:r>
                <a:rPr lang="en-US" sz="600" dirty="0" err="1">
                  <a:latin typeface="Calibri"/>
                  <a:cs typeface="Calibri"/>
                </a:rPr>
                <a:t>ruháknak</a:t>
              </a:r>
              <a:r>
                <a:rPr lang="en-US" sz="600" dirty="0">
                  <a:latin typeface="Calibri"/>
                  <a:cs typeface="Calibri"/>
                </a:rPr>
                <a:t> </a:t>
              </a:r>
              <a:r>
                <a:rPr lang="en-US" sz="600" dirty="0" err="1">
                  <a:latin typeface="Calibri"/>
                  <a:cs typeface="Calibri"/>
                </a:rPr>
                <a:t>mindkét</a:t>
              </a:r>
              <a:r>
                <a:rPr lang="en-US" sz="600" dirty="0">
                  <a:latin typeface="Calibri"/>
                  <a:cs typeface="Calibri"/>
                </a:rPr>
                <a:t> </a:t>
              </a:r>
              <a:r>
                <a:rPr lang="en-US" sz="600" dirty="0" err="1">
                  <a:latin typeface="Calibri"/>
                  <a:cs typeface="Calibri"/>
                </a:rPr>
                <a:t>térdén</a:t>
              </a:r>
              <a:r>
                <a:rPr lang="en-US" sz="600" dirty="0">
                  <a:latin typeface="Calibri"/>
                  <a:cs typeface="Calibri"/>
                </a:rPr>
                <a:t> </a:t>
              </a:r>
              <a:r>
                <a:rPr lang="en-US" sz="600" dirty="0" err="1">
                  <a:latin typeface="Calibri"/>
                  <a:cs typeface="Calibri"/>
                </a:rPr>
                <a:t>egy</a:t>
              </a:r>
              <a:r>
                <a:rPr lang="en-US" sz="600" dirty="0">
                  <a:latin typeface="Calibri"/>
                  <a:cs typeface="Calibri"/>
                </a:rPr>
                <a:t> </a:t>
              </a:r>
              <a:r>
                <a:rPr lang="en-US" sz="600" dirty="0" err="1">
                  <a:latin typeface="Calibri"/>
                  <a:cs typeface="Calibri"/>
                </a:rPr>
                <a:t>javítózseb</a:t>
              </a:r>
              <a:r>
                <a:rPr lang="en-US" sz="600" dirty="0">
                  <a:latin typeface="Calibri"/>
                  <a:cs typeface="Calibri"/>
                </a:rPr>
                <a:t> </a:t>
              </a:r>
              <a:r>
                <a:rPr lang="en-US" sz="600" dirty="0" err="1">
                  <a:latin typeface="Calibri"/>
                  <a:cs typeface="Calibri"/>
                </a:rPr>
                <a:t>található</a:t>
              </a:r>
              <a:r>
                <a:rPr lang="en-US" sz="600" dirty="0">
                  <a:latin typeface="Calibri"/>
                  <a:cs typeface="Calibri"/>
                </a:rPr>
                <a:t>, </a:t>
              </a:r>
              <a:r>
                <a:rPr lang="en-US" sz="600" dirty="0" err="1">
                  <a:latin typeface="Calibri"/>
                  <a:cs typeface="Calibri"/>
                </a:rPr>
                <a:t>amely</a:t>
              </a:r>
              <a:r>
                <a:rPr lang="en-US" sz="600" dirty="0">
                  <a:latin typeface="Calibri"/>
                  <a:cs typeface="Calibri"/>
                </a:rPr>
                <a:t> </a:t>
              </a:r>
              <a:r>
                <a:rPr lang="en-US" sz="600" dirty="0" err="1">
                  <a:latin typeface="Calibri"/>
                  <a:cs typeface="Calibri"/>
                </a:rPr>
                <a:t>alkalmas</a:t>
              </a:r>
              <a:r>
                <a:rPr lang="en-US" sz="600" dirty="0">
                  <a:latin typeface="Calibri"/>
                  <a:cs typeface="Calibri"/>
                </a:rPr>
                <a:t> </a:t>
              </a:r>
              <a:r>
                <a:rPr lang="en-US" sz="600" dirty="0" err="1">
                  <a:latin typeface="Calibri"/>
                  <a:cs typeface="Calibri"/>
                </a:rPr>
                <a:t>egy</a:t>
              </a:r>
              <a:r>
                <a:rPr lang="en-US" sz="600" dirty="0">
                  <a:latin typeface="Calibri"/>
                  <a:cs typeface="Calibri"/>
                </a:rPr>
                <a:t> 2. </a:t>
              </a:r>
              <a:r>
                <a:rPr lang="en-US" sz="600" dirty="0" err="1">
                  <a:latin typeface="Calibri"/>
                  <a:cs typeface="Calibri"/>
                </a:rPr>
                <a:t>típusú</a:t>
              </a:r>
              <a:r>
                <a:rPr lang="en-US" sz="600" dirty="0">
                  <a:latin typeface="Calibri"/>
                  <a:cs typeface="Calibri"/>
                </a:rPr>
                <a:t>, </a:t>
              </a:r>
              <a:r>
                <a:rPr lang="en-US" sz="600" dirty="0" err="1">
                  <a:latin typeface="Calibri"/>
                  <a:cs typeface="Calibri"/>
                </a:rPr>
                <a:t>univerzális</a:t>
              </a:r>
              <a:r>
                <a:rPr lang="en-US" sz="600" dirty="0">
                  <a:latin typeface="Calibri"/>
                  <a:cs typeface="Calibri"/>
                </a:rPr>
                <a:t> </a:t>
              </a:r>
              <a:r>
                <a:rPr lang="en-US" sz="600" dirty="0" err="1">
                  <a:latin typeface="Calibri"/>
                  <a:cs typeface="Calibri"/>
                </a:rPr>
                <a:t>méretű</a:t>
              </a:r>
              <a:r>
                <a:rPr lang="en-US" sz="600" dirty="0">
                  <a:latin typeface="Calibri"/>
                  <a:cs typeface="Calibri"/>
                </a:rPr>
                <a:t> CE </a:t>
              </a:r>
              <a:r>
                <a:rPr lang="en-US" sz="600" dirty="0" err="1">
                  <a:latin typeface="Calibri"/>
                  <a:cs typeface="Calibri"/>
                </a:rPr>
                <a:t>térdvédő</a:t>
              </a:r>
              <a:r>
                <a:rPr lang="en-US" sz="600" dirty="0">
                  <a:latin typeface="Calibri"/>
                  <a:cs typeface="Calibri"/>
                </a:rPr>
                <a:t> </a:t>
              </a:r>
              <a:r>
                <a:rPr lang="en-US" sz="600" dirty="0" err="1">
                  <a:latin typeface="Calibri"/>
                  <a:cs typeface="Calibri"/>
                </a:rPr>
                <a:t>befogadására</a:t>
              </a:r>
              <a:r>
                <a:rPr lang="en-US" sz="600" dirty="0">
                  <a:latin typeface="Calibri"/>
                  <a:cs typeface="Calibri"/>
                </a:rPr>
                <a:t>. A </a:t>
              </a:r>
              <a:r>
                <a:rPr lang="en-US" sz="600" dirty="0" err="1">
                  <a:latin typeface="Calibri"/>
                  <a:cs typeface="Calibri"/>
                </a:rPr>
                <a:t>térdvédő</a:t>
              </a:r>
              <a:r>
                <a:rPr lang="en-US" sz="600" dirty="0">
                  <a:latin typeface="Calibri"/>
                  <a:cs typeface="Calibri"/>
                </a:rPr>
                <a:t> </a:t>
              </a:r>
              <a:r>
                <a:rPr lang="en-US" sz="600" dirty="0" err="1">
                  <a:latin typeface="Calibri"/>
                  <a:cs typeface="Calibri"/>
                </a:rPr>
                <a:t>méretei</a:t>
              </a:r>
              <a:r>
                <a:rPr lang="en-US" sz="600" dirty="0">
                  <a:latin typeface="Calibri"/>
                  <a:cs typeface="Calibri"/>
                </a:rPr>
                <a:t> </a:t>
              </a:r>
              <a:r>
                <a:rPr lang="en-US" sz="600" dirty="0" err="1">
                  <a:latin typeface="Calibri"/>
                  <a:cs typeface="Calibri"/>
                </a:rPr>
                <a:t>garantálják</a:t>
              </a:r>
              <a:r>
                <a:rPr lang="en-US" sz="600" dirty="0">
                  <a:latin typeface="Calibri"/>
                  <a:cs typeface="Calibri"/>
                </a:rPr>
                <a:t> a </a:t>
              </a:r>
              <a:r>
                <a:rPr lang="en-US" sz="600" dirty="0" err="1">
                  <a:latin typeface="Calibri"/>
                  <a:cs typeface="Calibri"/>
                </a:rPr>
                <a:t>térd</a:t>
              </a:r>
              <a:r>
                <a:rPr lang="en-US" sz="600" dirty="0">
                  <a:latin typeface="Calibri"/>
                  <a:cs typeface="Calibri"/>
                </a:rPr>
                <a:t> </a:t>
              </a:r>
              <a:r>
                <a:rPr lang="en-US" sz="600" dirty="0" err="1">
                  <a:latin typeface="Calibri"/>
                  <a:cs typeface="Calibri"/>
                </a:rPr>
                <a:t>mozgás</a:t>
              </a:r>
              <a:r>
                <a:rPr lang="en-US" sz="600" dirty="0">
                  <a:latin typeface="Calibri"/>
                  <a:cs typeface="Calibri"/>
                </a:rPr>
                <a:t> </a:t>
              </a:r>
              <a:r>
                <a:rPr lang="en-US" sz="600" dirty="0" err="1">
                  <a:latin typeface="Calibri"/>
                  <a:cs typeface="Calibri"/>
                </a:rPr>
                <a:t>közbeni</a:t>
              </a:r>
              <a:r>
                <a:rPr lang="en-US" sz="600" dirty="0">
                  <a:latin typeface="Calibri"/>
                  <a:cs typeface="Calibri"/>
                </a:rPr>
                <a:t> </a:t>
              </a:r>
              <a:r>
                <a:rPr lang="en-US" sz="600" dirty="0" err="1">
                  <a:latin typeface="Calibri"/>
                  <a:cs typeface="Calibri"/>
                </a:rPr>
                <a:t>védelmét</a:t>
              </a:r>
              <a:r>
                <a:rPr lang="en-US" sz="600" dirty="0">
                  <a:latin typeface="Calibri"/>
                  <a:cs typeface="Calibri"/>
                </a:rPr>
                <a:t>. </a:t>
              </a:r>
              <a:r>
                <a:rPr lang="en-US" sz="600" dirty="0" err="1">
                  <a:latin typeface="Calibri"/>
                  <a:cs typeface="Calibri"/>
                </a:rPr>
                <a:t>Hajlítsa</a:t>
              </a:r>
              <a:r>
                <a:rPr lang="en-US" sz="600" dirty="0">
                  <a:latin typeface="Calibri"/>
                  <a:cs typeface="Calibri"/>
                </a:rPr>
                <a:t> </a:t>
              </a:r>
              <a:r>
                <a:rPr lang="en-US" sz="600" dirty="0" err="1">
                  <a:latin typeface="Calibri"/>
                  <a:cs typeface="Calibri"/>
                </a:rPr>
                <a:t>össze</a:t>
              </a:r>
              <a:r>
                <a:rPr lang="en-US" sz="600" dirty="0">
                  <a:latin typeface="Calibri"/>
                  <a:cs typeface="Calibri"/>
                </a:rPr>
                <a:t> a </a:t>
              </a:r>
              <a:r>
                <a:rPr lang="en-US" sz="600" dirty="0" err="1">
                  <a:latin typeface="Calibri"/>
                  <a:cs typeface="Calibri"/>
                </a:rPr>
                <a:t>térdvédőt</a:t>
              </a:r>
              <a:r>
                <a:rPr lang="en-US" sz="600" dirty="0">
                  <a:latin typeface="Calibri"/>
                  <a:cs typeface="Calibri"/>
                </a:rPr>
                <a:t>, </a:t>
              </a:r>
              <a:r>
                <a:rPr lang="en-US" sz="600" dirty="0" err="1">
                  <a:latin typeface="Calibri"/>
                  <a:cs typeface="Calibri"/>
                </a:rPr>
                <a:t>csúsztassa</a:t>
              </a:r>
              <a:r>
                <a:rPr lang="en-US" sz="600" dirty="0">
                  <a:latin typeface="Calibri"/>
                  <a:cs typeface="Calibri"/>
                </a:rPr>
                <a:t> be a </a:t>
              </a:r>
              <a:r>
                <a:rPr lang="en-US" sz="600" dirty="0" err="1">
                  <a:latin typeface="Calibri"/>
                  <a:cs typeface="Calibri"/>
                </a:rPr>
                <a:t>térdzsebbe</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engedje</a:t>
              </a:r>
              <a:r>
                <a:rPr lang="en-US" sz="600" dirty="0">
                  <a:latin typeface="Calibri"/>
                  <a:cs typeface="Calibri"/>
                </a:rPr>
                <a:t> el a </a:t>
              </a:r>
              <a:r>
                <a:rPr lang="en-US" sz="600" dirty="0" err="1">
                  <a:latin typeface="Calibri"/>
                  <a:cs typeface="Calibri"/>
                </a:rPr>
                <a:t>széleit</a:t>
              </a:r>
              <a:r>
                <a:rPr lang="en-US" sz="600" dirty="0">
                  <a:latin typeface="Calibri"/>
                  <a:cs typeface="Calibri"/>
                </a:rPr>
                <a:t>!</a:t>
              </a:r>
              <a:endParaRPr lang="fr-FR" sz="600" dirty="0">
                <a:latin typeface="Calibri"/>
                <a:cs typeface="Calibri"/>
              </a:endParaRPr>
            </a:p>
            <a:p>
              <a:r>
                <a:rPr lang="en-US" sz="600" dirty="0">
                  <a:latin typeface="Calibri"/>
                  <a:cs typeface="Calibri"/>
                </a:rPr>
                <a:t>A </a:t>
              </a:r>
              <a:r>
                <a:rPr lang="en-US" sz="600" dirty="0" err="1">
                  <a:latin typeface="Calibri"/>
                  <a:cs typeface="Calibri"/>
                </a:rPr>
                <a:t>térdvédő</a:t>
              </a:r>
              <a:r>
                <a:rPr lang="en-US" sz="600" dirty="0">
                  <a:latin typeface="Calibri"/>
                  <a:cs typeface="Calibri"/>
                </a:rPr>
                <a:t> a </a:t>
              </a:r>
              <a:r>
                <a:rPr lang="en-US" sz="600" dirty="0" err="1">
                  <a:latin typeface="Calibri"/>
                  <a:cs typeface="Calibri"/>
                </a:rPr>
                <a:t>feltételezett</a:t>
              </a:r>
              <a:r>
                <a:rPr lang="en-US" sz="600" dirty="0">
                  <a:latin typeface="Calibri"/>
                  <a:cs typeface="Calibri"/>
                </a:rPr>
                <a:t> </a:t>
              </a:r>
              <a:r>
                <a:rPr lang="en-US" sz="600" dirty="0" err="1">
                  <a:latin typeface="Calibri"/>
                  <a:cs typeface="Calibri"/>
                </a:rPr>
                <a:t>szakmai</a:t>
              </a:r>
              <a:r>
                <a:rPr lang="en-US" sz="600" dirty="0">
                  <a:latin typeface="Calibri"/>
                  <a:cs typeface="Calibri"/>
                </a:rPr>
                <a:t> </a:t>
              </a:r>
              <a:r>
                <a:rPr lang="en-US" sz="600" dirty="0" err="1">
                  <a:latin typeface="Calibri"/>
                  <a:cs typeface="Calibri"/>
                </a:rPr>
                <a:t>mozdulatok</a:t>
              </a:r>
              <a:r>
                <a:rPr lang="en-US" sz="600" dirty="0">
                  <a:latin typeface="Calibri"/>
                  <a:cs typeface="Calibri"/>
                </a:rPr>
                <a:t> </a:t>
              </a:r>
              <a:r>
                <a:rPr lang="en-US" sz="600" dirty="0" err="1">
                  <a:latin typeface="Calibri"/>
                  <a:cs typeface="Calibri"/>
                </a:rPr>
                <a:t>során</a:t>
              </a:r>
              <a:r>
                <a:rPr lang="en-US" sz="600" dirty="0">
                  <a:latin typeface="Calibri"/>
                  <a:cs typeface="Calibri"/>
                </a:rPr>
                <a:t> (</a:t>
              </a:r>
              <a:r>
                <a:rPr lang="en-US" sz="600" dirty="0" err="1">
                  <a:latin typeface="Calibri"/>
                  <a:cs typeface="Calibri"/>
                </a:rPr>
                <a:t>térdelve</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négykézláb</a:t>
              </a:r>
              <a:r>
                <a:rPr lang="en-US" sz="600" dirty="0">
                  <a:latin typeface="Calibri"/>
                  <a:cs typeface="Calibri"/>
                </a:rPr>
                <a:t> </a:t>
              </a:r>
              <a:r>
                <a:rPr lang="en-US" sz="600" dirty="0" err="1">
                  <a:latin typeface="Calibri"/>
                  <a:cs typeface="Calibri"/>
                </a:rPr>
                <a:t>mászva</a:t>
              </a:r>
              <a:r>
                <a:rPr lang="en-US" sz="600" dirty="0">
                  <a:latin typeface="Calibri"/>
                  <a:cs typeface="Calibri"/>
                </a:rPr>
                <a:t>) </a:t>
              </a:r>
              <a:r>
                <a:rPr lang="en-US" sz="600" dirty="0" err="1">
                  <a:latin typeface="Calibri"/>
                  <a:cs typeface="Calibri"/>
                </a:rPr>
                <a:t>nem</a:t>
              </a:r>
              <a:r>
                <a:rPr lang="en-US" sz="600" dirty="0">
                  <a:latin typeface="Calibri"/>
                  <a:cs typeface="Calibri"/>
                </a:rPr>
                <a:t> </a:t>
              </a:r>
              <a:r>
                <a:rPr lang="en-US" sz="600" dirty="0" err="1">
                  <a:latin typeface="Calibri"/>
                  <a:cs typeface="Calibri"/>
                </a:rPr>
                <a:t>mozdul</a:t>
              </a:r>
              <a:r>
                <a:rPr lang="en-US" sz="600" dirty="0">
                  <a:latin typeface="Calibri"/>
                  <a:cs typeface="Calibri"/>
                </a:rPr>
                <a:t> el a </a:t>
              </a:r>
              <a:r>
                <a:rPr lang="en-US" sz="600" dirty="0" err="1">
                  <a:latin typeface="Calibri"/>
                  <a:cs typeface="Calibri"/>
                </a:rPr>
                <a:t>ruházatban</a:t>
              </a:r>
              <a:r>
                <a:rPr lang="en-US" sz="600" dirty="0">
                  <a:latin typeface="Calibri"/>
                  <a:cs typeface="Calibri"/>
                </a:rPr>
                <a:t>.</a:t>
              </a:r>
              <a:endParaRPr lang="fr-FR" sz="600" dirty="0">
                <a:latin typeface="Calibri"/>
                <a:cs typeface="Calibri"/>
              </a:endParaRPr>
            </a:p>
            <a:p>
              <a:pPr eaLnBrk="1" hangingPunct="1">
                <a:lnSpc>
                  <a:spcPct val="95000"/>
                </a:lnSpc>
              </a:pPr>
              <a:endParaRPr lang="fr-FR" altLang="fr-FR" sz="600" dirty="0">
                <a:latin typeface="Calibri"/>
                <a:cs typeface="Calibri"/>
              </a:endParaRPr>
            </a:p>
            <a:p>
              <a:pPr eaLnBrk="1" hangingPunct="1">
                <a:lnSpc>
                  <a:spcPct val="95000"/>
                </a:lnSpc>
              </a:pPr>
              <a:r>
                <a:rPr lang="hu-HU" altLang="fr-FR" sz="600" b="1" dirty="0">
                  <a:latin typeface="Calibri"/>
                  <a:cs typeface="Calibri"/>
                </a:rPr>
                <a:t>Vigyázat</a:t>
              </a:r>
              <a:r>
                <a:rPr lang="hu-HU" altLang="fr-FR" sz="600" u="sng" dirty="0"/>
                <a:t>:</a:t>
              </a:r>
              <a:r>
                <a:rPr lang="hu-HU" altLang="fr-FR" sz="600" dirty="0"/>
                <a:t> </a:t>
              </a:r>
              <a:endParaRPr lang="fr-FR" altLang="fr-FR" sz="600" dirty="0"/>
            </a:p>
            <a:p>
              <a:pPr eaLnBrk="1" hangingPunct="1">
                <a:lnSpc>
                  <a:spcPct val="95000"/>
                </a:lnSpc>
              </a:pPr>
              <a:r>
                <a:rPr lang="hu-HU" altLang="fr-FR" sz="600" dirty="0">
                  <a:latin typeface="Calibri"/>
                  <a:cs typeface="Calibri"/>
                </a:rPr>
                <a:t>Ezek a térdvédők nem biztosítanak korlátlan térdvédelmet; egyetlen PPE sem biztosíthat teljes védelmet a sérülések ellen. </a:t>
              </a:r>
              <a:endParaRPr lang="fr-FR" altLang="fr-FR" sz="600" dirty="0">
                <a:latin typeface="Calibri"/>
                <a:cs typeface="Calibri"/>
              </a:endParaRPr>
            </a:p>
            <a:p>
              <a:pPr eaLnBrk="1" hangingPunct="1">
                <a:lnSpc>
                  <a:spcPct val="95000"/>
                </a:lnSpc>
              </a:pPr>
              <a:r>
                <a:rPr lang="hu-HU" altLang="fr-FR" sz="600" dirty="0">
                  <a:latin typeface="Calibri"/>
                  <a:cs typeface="Calibri"/>
                </a:rPr>
                <a:t>Ezeket az eszközöket nem vágóeszközök elleni védelemre tervezték, és nem alkalmasak nehéz munkakörülményekhez, pl. kőzúzalékon térdelő helyzetben, illetve bányában vagy kőfejtőben végzett munkához. Szabadidős vagy sporttevékenységekhez nem használhatók. </a:t>
              </a:r>
              <a:endParaRPr lang="fr-FR" altLang="fr-FR" sz="600" dirty="0">
                <a:latin typeface="Calibri"/>
                <a:cs typeface="Calibri"/>
              </a:endParaRPr>
            </a:p>
            <a:p>
              <a:pPr>
                <a:lnSpc>
                  <a:spcPct val="95000"/>
                </a:lnSpc>
              </a:pPr>
              <a:r>
                <a:rPr lang="hu-HU" altLang="fr-FR" sz="600" dirty="0">
                  <a:latin typeface="Calibri"/>
                  <a:cs typeface="Calibri"/>
                </a:rPr>
                <a:t>A környezeti feltételek, például a hőmérséklet bármilyen változása jelentősen csökkentené a védelem teljesítményét. A szennyeződés, a védelem megsértése vagy nem megfelelő használata veszélyesen csökkenti a védelem teljesítményét.</a:t>
              </a:r>
            </a:p>
            <a:p>
              <a:r>
                <a:rPr lang="hu-HU" sz="600" dirty="0">
                  <a:latin typeface="Calibri"/>
                  <a:cs typeface="Calibri"/>
                </a:rPr>
                <a:t> </a:t>
              </a:r>
            </a:p>
            <a:p>
              <a:pPr algn="just">
                <a:spcBef>
                  <a:spcPts val="0"/>
                </a:spcBef>
                <a:spcAft>
                  <a:spcPts val="0"/>
                </a:spcAft>
              </a:pPr>
              <a:r>
                <a:rPr lang="hu-HU" sz="600" b="1" dirty="0">
                  <a:latin typeface="Calibri" panose="020F0502020204030204" pitchFamily="34" charset="0"/>
                  <a:ea typeface="Calibri"/>
                  <a:cs typeface="Calibri"/>
                </a:rPr>
                <a:t>Nyilatkozat:</a:t>
              </a:r>
            </a:p>
            <a:p>
              <a:r>
                <a:rPr lang="hu-HU" sz="600" dirty="0">
                  <a:latin typeface="Calibri" panose="020F0502020204030204" pitchFamily="34" charset="0"/>
                  <a:ea typeface="Calibri"/>
                  <a:cs typeface="Calibri"/>
                </a:rPr>
                <a:t>A kesztyűn feltüntetett CE-jelölés megfelel a 2016/425 / EGK európai rendelet rendelkezéseinek. európai irányelvnek.</a:t>
              </a:r>
              <a:r>
                <a:rPr lang="fr-FR" sz="600" dirty="0">
                  <a:latin typeface="Calibri" panose="020F0502020204030204" pitchFamily="34" charset="0"/>
                  <a:ea typeface="Calibri"/>
                  <a:cs typeface="Calibri"/>
                </a:rPr>
                <a:t> A </a:t>
              </a:r>
              <a:r>
                <a:rPr lang="fr-FR" sz="600" dirty="0" err="1">
                  <a:latin typeface="Calibri" panose="020F0502020204030204" pitchFamily="34" charset="0"/>
                  <a:ea typeface="Calibri"/>
                  <a:cs typeface="Calibri"/>
                </a:rPr>
                <a:t>megfelelőségi</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nyilatkozat</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elérhető</a:t>
              </a:r>
              <a:r>
                <a:rPr lang="fr-FR" sz="600" dirty="0">
                  <a:latin typeface="Calibri" panose="020F0502020204030204" pitchFamily="34" charset="0"/>
                  <a:ea typeface="Calibri"/>
                  <a:cs typeface="Calibri"/>
                </a:rPr>
                <a:t> a </a:t>
              </a:r>
              <a:r>
                <a:rPr lang="fr-FR" sz="600" dirty="0" err="1">
                  <a:latin typeface="Calibri" panose="020F0502020204030204" pitchFamily="34" charset="0"/>
                  <a:ea typeface="Calibri"/>
                  <a:cs typeface="Calibri"/>
                </a:rPr>
                <a:t>weboldalon</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lásd</a:t>
              </a:r>
              <a:r>
                <a:rPr lang="fr-FR" sz="600" dirty="0">
                  <a:latin typeface="Calibri" panose="020F0502020204030204" pitchFamily="34" charset="0"/>
                  <a:ea typeface="Calibri"/>
                  <a:cs typeface="Calibri"/>
                </a:rPr>
                <a:t> **.</a:t>
              </a:r>
              <a:endParaRPr lang="hu-HU" sz="600" dirty="0">
                <a:latin typeface="Calibri"/>
                <a:cs typeface="Calibri"/>
              </a:endParaRPr>
            </a:p>
          </p:txBody>
        </p:sp>
        <p:sp>
          <p:nvSpPr>
            <p:cNvPr id="23" name="Text Box 233"/>
            <p:cNvSpPr txBox="1">
              <a:spLocks noChangeArrowheads="1"/>
            </p:cNvSpPr>
            <p:nvPr/>
          </p:nvSpPr>
          <p:spPr bwMode="auto">
            <a:xfrm>
              <a:off x="6152727" y="1064568"/>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hu-HU" altLang="fr-FR" sz="800" b="1" dirty="0">
                  <a:solidFill>
                    <a:srgbClr val="FFFFFF"/>
                  </a:solidFill>
                </a:rPr>
                <a:t>HU</a:t>
              </a:r>
              <a:endParaRPr lang="hu-HU"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3538039860"/>
              </p:ext>
            </p:extLst>
          </p:nvPr>
        </p:nvGraphicFramePr>
        <p:xfrm>
          <a:off x="1445545" y="8097721"/>
          <a:ext cx="4119309" cy="457200"/>
        </p:xfrm>
        <a:graphic>
          <a:graphicData uri="http://schemas.openxmlformats.org/drawingml/2006/table">
            <a:tbl>
              <a:tblPr firstRow="1" bandRow="1">
                <a:effectLst/>
                <a:tableStyleId>{5C22544A-7EE6-4342-B048-85BDC9FD1C3A}</a:tableStyleId>
              </a:tblPr>
              <a:tblGrid>
                <a:gridCol w="2101552">
                  <a:extLst>
                    <a:ext uri="{9D8B030D-6E8A-4147-A177-3AD203B41FA5}">
                      <a16:colId xmlns:a16="http://schemas.microsoft.com/office/drawing/2014/main" val="20000"/>
                    </a:ext>
                  </a:extLst>
                </a:gridCol>
                <a:gridCol w="2017757">
                  <a:extLst>
                    <a:ext uri="{9D8B030D-6E8A-4147-A177-3AD203B41FA5}">
                      <a16:colId xmlns:a16="http://schemas.microsoft.com/office/drawing/2014/main" val="20001"/>
                    </a:ext>
                  </a:extLst>
                </a:gridCol>
              </a:tblGrid>
              <a:tr h="67489">
                <a:tc>
                  <a:txBody>
                    <a:bodyPr/>
                    <a:lstStyle/>
                    <a:p>
                      <a:pPr algn="ctr"/>
                      <a:r>
                        <a:rPr lang="fr-FR" sz="600" dirty="0">
                          <a:ln>
                            <a:noFill/>
                          </a:ln>
                          <a:solidFill>
                            <a:schemeClr val="tx1"/>
                          </a:solidFill>
                          <a:latin typeface="Calibri"/>
                          <a:cs typeface="Calibri"/>
                        </a:rPr>
                        <a:t>VÁLLALAT</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BEJELENTETT SZERVEZET – TERMÉKTANÚSÍTÁS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37447">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rue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buFontTx/>
                        <a:buNone/>
                      </a:pPr>
                      <a:r>
                        <a:rPr lang="en-GB" altLang="fr-FR" sz="600" b="1" kern="1200" dirty="0">
                          <a:ln>
                            <a:noFill/>
                          </a:ln>
                          <a:solidFill>
                            <a:schemeClr val="tx1"/>
                          </a:solidFill>
                          <a:latin typeface="Calibri"/>
                          <a:ea typeface="+mn-ea"/>
                          <a:cs typeface="Calibri"/>
                        </a:rPr>
                        <a:t>CENTEXBEL n°0493</a:t>
                      </a:r>
                    </a:p>
                    <a:p>
                      <a:pPr algn="ctr" eaLnBrk="1" hangingPunct="1">
                        <a:lnSpc>
                          <a:spcPct val="85000"/>
                        </a:lnSpc>
                        <a:buFontTx/>
                        <a:buNone/>
                      </a:pPr>
                      <a:r>
                        <a:rPr lang="en-US" altLang="fr-FR" sz="600" kern="1200" baseline="0" dirty="0" err="1">
                          <a:ln>
                            <a:noFill/>
                          </a:ln>
                          <a:solidFill>
                            <a:schemeClr val="tx1"/>
                          </a:solidFill>
                          <a:latin typeface="Calibri"/>
                          <a:ea typeface="+mn-ea"/>
                          <a:cs typeface="Calibri"/>
                        </a:rPr>
                        <a:t>Technologiepark</a:t>
                      </a:r>
                      <a:r>
                        <a:rPr lang="en-US" altLang="fr-FR" sz="600" kern="1200" baseline="0" dirty="0">
                          <a:ln>
                            <a:noFill/>
                          </a:ln>
                          <a:solidFill>
                            <a:schemeClr val="tx1"/>
                          </a:solidFill>
                          <a:latin typeface="Calibri"/>
                          <a:ea typeface="+mn-ea"/>
                          <a:cs typeface="Calibri"/>
                        </a:rPr>
                        <a:t> 7, BE9052 GENT, </a:t>
                      </a:r>
                    </a:p>
                    <a:p>
                      <a:pPr algn="ctr" eaLnBrk="1" hangingPunct="1">
                        <a:lnSpc>
                          <a:spcPct val="85000"/>
                        </a:lnSpc>
                        <a:buFontTx/>
                        <a:buNone/>
                      </a:pPr>
                      <a:r>
                        <a:rPr lang="en-US" altLang="fr-FR" sz="600" kern="1200" baseline="0" dirty="0">
                          <a:ln>
                            <a:noFill/>
                          </a:ln>
                          <a:solidFill>
                            <a:schemeClr val="tx1"/>
                          </a:solidFill>
                          <a:latin typeface="Calibri"/>
                          <a:ea typeface="+mn-ea"/>
                          <a:cs typeface="Calibri"/>
                        </a:rPr>
                        <a:t>BELGIUM</a:t>
                      </a: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a:t>v.20200715</a:t>
            </a:r>
            <a:endParaRPr lang="hu-HU" sz="800" dirty="0"/>
          </a:p>
        </p:txBody>
      </p:sp>
      <p:pic>
        <p:nvPicPr>
          <p:cNvPr id="39" name="Image 22" descr="Une image contenant clipart&#10;&#10;Description générée automatiquement">
            <a:extLst>
              <a:ext uri="{FF2B5EF4-FFF2-40B4-BE49-F238E27FC236}">
                <a16:creationId xmlns:a16="http://schemas.microsoft.com/office/drawing/2014/main" id="{E4C739CE-C040-45AC-8602-52F0DA500BD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ZoneTexte 39">
            <a:extLst>
              <a:ext uri="{FF2B5EF4-FFF2-40B4-BE49-F238E27FC236}">
                <a16:creationId xmlns:a16="http://schemas.microsoft.com/office/drawing/2014/main" id="{340B9B5A-2FD5-4FB6-8748-D6E70A2F644E}"/>
              </a:ext>
            </a:extLst>
          </p:cNvPr>
          <p:cNvSpPr txBox="1"/>
          <p:nvPr/>
        </p:nvSpPr>
        <p:spPr>
          <a:xfrm>
            <a:off x="2548013" y="67489"/>
            <a:ext cx="1762021" cy="276999"/>
          </a:xfrm>
          <a:prstGeom prst="rect">
            <a:avLst/>
          </a:prstGeom>
          <a:noFill/>
          <a:ln w="3175">
            <a:noFill/>
          </a:ln>
        </p:spPr>
        <p:txBody>
          <a:bodyPr wrap="none">
            <a:spAutoFit/>
          </a:bodyPr>
          <a:lstStyle/>
          <a:p>
            <a:pPr algn="ctr"/>
            <a:r>
              <a:rPr lang="fr-FR" sz="1200" b="1" dirty="0" err="1"/>
              <a:t>Deréknadrág</a:t>
            </a:r>
            <a:r>
              <a:rPr lang="en-GB" sz="1200" b="1" dirty="0"/>
              <a:t> HIBANA</a:t>
            </a:r>
            <a:endParaRPr lang="en-GB" sz="3600" dirty="0"/>
          </a:p>
        </p:txBody>
      </p:sp>
      <p:grpSp>
        <p:nvGrpSpPr>
          <p:cNvPr id="41" name="Group 49">
            <a:extLst>
              <a:ext uri="{FF2B5EF4-FFF2-40B4-BE49-F238E27FC236}">
                <a16:creationId xmlns:a16="http://schemas.microsoft.com/office/drawing/2014/main" id="{45791CAF-1BA5-40B1-BE05-642BE2DB127F}"/>
              </a:ext>
            </a:extLst>
          </p:cNvPr>
          <p:cNvGrpSpPr>
            <a:grpSpLocks/>
          </p:cNvGrpSpPr>
          <p:nvPr/>
        </p:nvGrpSpPr>
        <p:grpSpPr bwMode="auto">
          <a:xfrm>
            <a:off x="3341968" y="317119"/>
            <a:ext cx="431800" cy="394048"/>
            <a:chOff x="5638" y="2735"/>
            <a:chExt cx="680" cy="654"/>
          </a:xfrm>
        </p:grpSpPr>
        <p:pic>
          <p:nvPicPr>
            <p:cNvPr id="42" name="Picture 20" descr="ce">
              <a:extLst>
                <a:ext uri="{FF2B5EF4-FFF2-40B4-BE49-F238E27FC236}">
                  <a16:creationId xmlns:a16="http://schemas.microsoft.com/office/drawing/2014/main" id="{12DDC3F6-7ECE-4704-8104-BC65FF4BECC6}"/>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Text Box 48">
              <a:extLst>
                <a:ext uri="{FF2B5EF4-FFF2-40B4-BE49-F238E27FC236}">
                  <a16:creationId xmlns:a16="http://schemas.microsoft.com/office/drawing/2014/main" id="{BC136814-7D14-4DA1-8B78-6D63BEF7DDBF}"/>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sp>
        <p:nvSpPr>
          <p:cNvPr id="3" name="Rectangle 2">
            <a:extLst>
              <a:ext uri="{FF2B5EF4-FFF2-40B4-BE49-F238E27FC236}">
                <a16:creationId xmlns:a16="http://schemas.microsoft.com/office/drawing/2014/main" id="{55E61EF0-D918-404A-9CEC-B2DEF2743B02}"/>
              </a:ext>
            </a:extLst>
          </p:cNvPr>
          <p:cNvSpPr>
            <a:spLocks noChangeArrowheads="1"/>
          </p:cNvSpPr>
          <p:nvPr/>
        </p:nvSpPr>
        <p:spPr bwMode="auto">
          <a:xfrm>
            <a:off x="152400" y="2117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hu-HU" altLang="fr-FR" sz="400" b="0" i="0" u="none" strike="noStrike" cap="none" normalizeH="0" baseline="0" dirty="0">
                <a:ln>
                  <a:noFill/>
                </a:ln>
                <a:solidFill>
                  <a:schemeClr val="tx1"/>
                </a:solidFill>
                <a:effectLst/>
              </a:rPr>
            </a:br>
            <a:endParaRPr kumimoji="0" lang="hu-HU" altLang="fr-FR" sz="1800" b="0" i="0" u="none" strike="noStrike" cap="none" normalizeH="0" baseline="0" dirty="0">
              <a:ln>
                <a:noFill/>
              </a:ln>
              <a:solidFill>
                <a:schemeClr val="tx1"/>
              </a:solidFill>
              <a:effectLst/>
              <a:latin typeface="Arial" panose="020B0604020202020204" pitchFamily="34" charset="0"/>
            </a:endParaRPr>
          </a:p>
        </p:txBody>
      </p:sp>
      <p:pic>
        <p:nvPicPr>
          <p:cNvPr id="36" name="Image 35">
            <a:extLst>
              <a:ext uri="{FF2B5EF4-FFF2-40B4-BE49-F238E27FC236}">
                <a16:creationId xmlns:a16="http://schemas.microsoft.com/office/drawing/2014/main" id="{09B36CDF-2C92-4D8D-9A94-AB2C1345BB5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8694" y="8443999"/>
            <a:ext cx="916851" cy="1376814"/>
          </a:xfrm>
          <a:prstGeom prst="rect">
            <a:avLst/>
          </a:prstGeom>
        </p:spPr>
      </p:pic>
      <p:graphicFrame>
        <p:nvGraphicFramePr>
          <p:cNvPr id="33" name="Tableau 32">
            <a:extLst>
              <a:ext uri="{FF2B5EF4-FFF2-40B4-BE49-F238E27FC236}">
                <a16:creationId xmlns:a16="http://schemas.microsoft.com/office/drawing/2014/main" id="{BBB69468-49DF-46B0-B793-2C2A1AFF9DE8}"/>
              </a:ext>
            </a:extLst>
          </p:cNvPr>
          <p:cNvGraphicFramePr>
            <a:graphicFrameLocks noGrp="1"/>
          </p:cNvGraphicFramePr>
          <p:nvPr>
            <p:extLst>
              <p:ext uri="{D42A27DB-BD31-4B8C-83A1-F6EECF244321}">
                <p14:modId xmlns:p14="http://schemas.microsoft.com/office/powerpoint/2010/main" val="1390001281"/>
              </p:ext>
            </p:extLst>
          </p:nvPr>
        </p:nvGraphicFramePr>
        <p:xfrm>
          <a:off x="1445545" y="8617980"/>
          <a:ext cx="5179151" cy="1170009"/>
        </p:xfrm>
        <a:graphic>
          <a:graphicData uri="http://schemas.openxmlformats.org/drawingml/2006/table">
            <a:tbl>
              <a:tblPr/>
              <a:tblGrid>
                <a:gridCol w="386504">
                  <a:extLst>
                    <a:ext uri="{9D8B030D-6E8A-4147-A177-3AD203B41FA5}">
                      <a16:colId xmlns:a16="http://schemas.microsoft.com/office/drawing/2014/main" val="20000"/>
                    </a:ext>
                  </a:extLst>
                </a:gridCol>
                <a:gridCol w="695707">
                  <a:extLst>
                    <a:ext uri="{9D8B030D-6E8A-4147-A177-3AD203B41FA5}">
                      <a16:colId xmlns:a16="http://schemas.microsoft.com/office/drawing/2014/main" val="20002"/>
                    </a:ext>
                  </a:extLst>
                </a:gridCol>
                <a:gridCol w="695707">
                  <a:extLst>
                    <a:ext uri="{9D8B030D-6E8A-4147-A177-3AD203B41FA5}">
                      <a16:colId xmlns:a16="http://schemas.microsoft.com/office/drawing/2014/main" val="20003"/>
                    </a:ext>
                  </a:extLst>
                </a:gridCol>
                <a:gridCol w="695707">
                  <a:extLst>
                    <a:ext uri="{9D8B030D-6E8A-4147-A177-3AD203B41FA5}">
                      <a16:colId xmlns:a16="http://schemas.microsoft.com/office/drawing/2014/main" val="20004"/>
                    </a:ext>
                  </a:extLst>
                </a:gridCol>
                <a:gridCol w="695707">
                  <a:extLst>
                    <a:ext uri="{9D8B030D-6E8A-4147-A177-3AD203B41FA5}">
                      <a16:colId xmlns:a16="http://schemas.microsoft.com/office/drawing/2014/main" val="20005"/>
                    </a:ext>
                  </a:extLst>
                </a:gridCol>
                <a:gridCol w="695707">
                  <a:extLst>
                    <a:ext uri="{9D8B030D-6E8A-4147-A177-3AD203B41FA5}">
                      <a16:colId xmlns:a16="http://schemas.microsoft.com/office/drawing/2014/main" val="20006"/>
                    </a:ext>
                  </a:extLst>
                </a:gridCol>
                <a:gridCol w="676014">
                  <a:extLst>
                    <a:ext uri="{9D8B030D-6E8A-4147-A177-3AD203B41FA5}">
                      <a16:colId xmlns:a16="http://schemas.microsoft.com/office/drawing/2014/main" val="4107214334"/>
                    </a:ext>
                  </a:extLst>
                </a:gridCol>
                <a:gridCol w="638098">
                  <a:extLst>
                    <a:ext uri="{9D8B030D-6E8A-4147-A177-3AD203B41FA5}">
                      <a16:colId xmlns:a16="http://schemas.microsoft.com/office/drawing/2014/main" val="2933418286"/>
                    </a:ext>
                  </a:extLst>
                </a:gridCol>
              </a:tblGrid>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4XL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5HBA17000S</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81071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5HBA13000S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22265738"/>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9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C</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graphicFrame>
        <p:nvGraphicFramePr>
          <p:cNvPr id="34" name="Group 318">
            <a:extLst>
              <a:ext uri="{FF2B5EF4-FFF2-40B4-BE49-F238E27FC236}">
                <a16:creationId xmlns:a16="http://schemas.microsoft.com/office/drawing/2014/main" id="{FA03D085-667D-42FC-BA41-C8C211906A17}"/>
              </a:ext>
            </a:extLst>
          </p:cNvPr>
          <p:cNvGraphicFramePr>
            <a:graphicFrameLocks noGrp="1"/>
          </p:cNvGraphicFramePr>
          <p:nvPr>
            <p:extLst>
              <p:ext uri="{D42A27DB-BD31-4B8C-83A1-F6EECF244321}">
                <p14:modId xmlns:p14="http://schemas.microsoft.com/office/powerpoint/2010/main" val="4149850446"/>
              </p:ext>
            </p:extLst>
          </p:nvPr>
        </p:nvGraphicFramePr>
        <p:xfrm>
          <a:off x="1981200" y="3006020"/>
          <a:ext cx="1446813" cy="876299"/>
        </p:xfrm>
        <a:graphic>
          <a:graphicData uri="http://schemas.openxmlformats.org/drawingml/2006/table">
            <a:tbl>
              <a:tblPr/>
              <a:tblGrid>
                <a:gridCol w="208280">
                  <a:extLst>
                    <a:ext uri="{9D8B030D-6E8A-4147-A177-3AD203B41FA5}">
                      <a16:colId xmlns:a16="http://schemas.microsoft.com/office/drawing/2014/main" val="20000"/>
                    </a:ext>
                  </a:extLst>
                </a:gridCol>
                <a:gridCol w="438385">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419148">
                  <a:extLst>
                    <a:ext uri="{9D8B030D-6E8A-4147-A177-3AD203B41FA5}">
                      <a16:colId xmlns:a16="http://schemas.microsoft.com/office/drawing/2014/main" val="20003"/>
                    </a:ext>
                  </a:extLst>
                </a:gridCol>
              </a:tblGrid>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Arial" charset="0"/>
                      </a:endParaRP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3</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2</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Classe 1</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9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0.80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0.50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0.14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B</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0.13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344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7" name="Rectangle 345">
            <a:extLst>
              <a:ext uri="{FF2B5EF4-FFF2-40B4-BE49-F238E27FC236}">
                <a16:creationId xmlns:a16="http://schemas.microsoft.com/office/drawing/2014/main" id="{70809701-994D-4563-8A58-5B7F6F0849C7}"/>
              </a:ext>
            </a:extLst>
          </p:cNvPr>
          <p:cNvSpPr>
            <a:spLocks noChangeArrowheads="1"/>
          </p:cNvSpPr>
          <p:nvPr/>
        </p:nvSpPr>
        <p:spPr bwMode="auto">
          <a:xfrm>
            <a:off x="3477945" y="2989338"/>
            <a:ext cx="3047139" cy="1662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A : matière de base ; </a:t>
            </a:r>
            <a:r>
              <a:rPr lang="fr-FR" altLang="fr-FR" sz="600" dirty="0" err="1">
                <a:latin typeface="Calibri" panose="020F0502020204030204" pitchFamily="34" charset="0"/>
                <a:cs typeface="Calibri" panose="020F0502020204030204" pitchFamily="34" charset="0"/>
              </a:rPr>
              <a:t>Obermaterial</a:t>
            </a:r>
            <a:r>
              <a:rPr lang="fr-FR" altLang="fr-FR" sz="600" dirty="0">
                <a:latin typeface="Calibri" panose="020F0502020204030204" pitchFamily="34" charset="0"/>
                <a:cs typeface="Calibri" panose="020F0502020204030204" pitchFamily="34" charset="0"/>
              </a:rPr>
              <a:t> ; Background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háttéranyag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de base ; </a:t>
            </a:r>
            <a:r>
              <a:rPr lang="pt-PT" altLang="fr-FR" sz="600" dirty="0">
                <a:latin typeface="Calibri" panose="020F0502020204030204" pitchFamily="34" charset="0"/>
                <a:cs typeface="Calibri" panose="020F0502020204030204" pitchFamily="34" charset="0"/>
              </a:rPr>
              <a:t>material base ; </a:t>
            </a:r>
            <a:r>
              <a:rPr lang="sv-SE" altLang="fr-FR" sz="600" dirty="0">
                <a:latin typeface="Calibri" panose="020F0502020204030204" pitchFamily="34" charset="0"/>
                <a:cs typeface="Calibri" panose="020F0502020204030204" pitchFamily="34" charset="0"/>
              </a:rPr>
              <a:t>Råmaterial ; </a:t>
            </a:r>
            <a:r>
              <a:rPr lang="nl-NL" altLang="fr-FR" sz="600" dirty="0">
                <a:latin typeface="Calibri" panose="020F0502020204030204" pitchFamily="34" charset="0"/>
                <a:cs typeface="Calibri" panose="020F0502020204030204" pitchFamily="34" charset="0"/>
              </a:rPr>
              <a:t>basismateriaal ; </a:t>
            </a:r>
            <a:r>
              <a:rPr lang="fr-FR" altLang="fr-FR" sz="600" dirty="0" err="1">
                <a:latin typeface="Calibri" panose="020F0502020204030204" pitchFamily="34" charset="0"/>
                <a:cs typeface="Calibri" panose="020F0502020204030204" pitchFamily="34" charset="0"/>
              </a:rPr>
              <a:t>Perusmateriaali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bæremateriale. </a:t>
            </a:r>
            <a:r>
              <a:rPr lang="pl-PL" altLang="fr-FR" sz="600" dirty="0">
                <a:latin typeface="Calibri" panose="020F0502020204030204" pitchFamily="34" charset="0"/>
                <a:cs typeface="Calibri" panose="020F0502020204030204" pitchFamily="34" charset="0"/>
              </a:rPr>
              <a:t>materiał podstawowy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Alusmaterjal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основна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светлоотразителна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de bază</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základní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osnovna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základný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βασικό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مادة أساسي</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базовый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pt-PT"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B : matière rétroréfléchissante ; </a:t>
            </a:r>
            <a:r>
              <a:rPr lang="fr-FR" altLang="fr-FR" sz="600" dirty="0" err="1">
                <a:latin typeface="Calibri" panose="020F0502020204030204" pitchFamily="34" charset="0"/>
                <a:cs typeface="Calibri" panose="020F0502020204030204" pitchFamily="34" charset="0"/>
              </a:rPr>
              <a:t>Reflexmaterial</a:t>
            </a:r>
            <a:r>
              <a:rPr lang="fr-FR" altLang="fr-FR" sz="600" dirty="0">
                <a:latin typeface="Calibri" panose="020F0502020204030204" pitchFamily="34" charset="0"/>
                <a:cs typeface="Calibri" panose="020F0502020204030204" pitchFamily="34" charset="0"/>
              </a:rPr>
              <a:t> ; Retro </a:t>
            </a:r>
            <a:r>
              <a:rPr lang="fr-FR" altLang="fr-FR" sz="600" dirty="0" err="1">
                <a:latin typeface="Calibri" panose="020F0502020204030204" pitchFamily="34" charset="0"/>
                <a:cs typeface="Calibri" panose="020F0502020204030204" pitchFamily="34" charset="0"/>
              </a:rPr>
              <a:t>reflective</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fényvisszaverő</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retro reflectante ; </a:t>
            </a:r>
            <a:r>
              <a:rPr lang="pt-PT" altLang="fr-FR" sz="600" dirty="0">
                <a:latin typeface="Calibri" panose="020F0502020204030204" pitchFamily="34" charset="0"/>
                <a:cs typeface="Calibri" panose="020F0502020204030204" pitchFamily="34" charset="0"/>
              </a:rPr>
              <a:t>material retro-reflector</a:t>
            </a:r>
            <a:r>
              <a:rPr lang="fr-FR" altLang="fr-FR" sz="600" dirty="0">
                <a:latin typeface="Calibri" panose="020F0502020204030204" pitchFamily="34" charset="0"/>
                <a:cs typeface="Calibri" panose="020F0502020204030204" pitchFamily="34" charset="0"/>
              </a:rPr>
              <a:t> ; </a:t>
            </a:r>
            <a:r>
              <a:rPr lang="sv-SE" altLang="fr-FR" sz="600" dirty="0">
                <a:latin typeface="Calibri" panose="020F0502020204030204" pitchFamily="34" charset="0"/>
                <a:cs typeface="Calibri" panose="020F0502020204030204" pitchFamily="34" charset="0"/>
              </a:rPr>
              <a:t>retro-reflektivt material ; </a:t>
            </a:r>
            <a:r>
              <a:rPr lang="nl-NL" altLang="fr-FR" sz="600" dirty="0">
                <a:latin typeface="Calibri" panose="020F0502020204030204" pitchFamily="34" charset="0"/>
                <a:cs typeface="Calibri" panose="020F0502020204030204" pitchFamily="34" charset="0"/>
              </a:rPr>
              <a:t>reflecterend materiaal; </a:t>
            </a:r>
            <a:r>
              <a:rPr lang="fr-FR" altLang="fr-FR" sz="600" dirty="0" err="1">
                <a:latin typeface="Calibri" panose="020F0502020204030204" pitchFamily="34" charset="0"/>
                <a:cs typeface="Calibri" panose="020F0502020204030204" pitchFamily="34" charset="0"/>
              </a:rPr>
              <a:t>Heijastava</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retroreflekterende materiale. </a:t>
            </a:r>
            <a:r>
              <a:rPr lang="pl-PL" altLang="fr-FR" sz="600" dirty="0">
                <a:latin typeface="Calibri" panose="020F0502020204030204" pitchFamily="34" charset="0"/>
                <a:cs typeface="Calibri" panose="020F0502020204030204" pitchFamily="34" charset="0"/>
              </a:rPr>
              <a:t>materiał odblaskowy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Helkurmaterjal</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retro-reflectorizant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materiál se zpětným odrazem</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retroodsevna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materiál so spätným odrazom</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αντανακλώμενο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العاكسة للخلف</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светоотражающий материал</a:t>
            </a:r>
            <a:r>
              <a:rPr lang="fr-FR" altLang="fr-FR" sz="600" dirty="0">
                <a:latin typeface="Calibri" panose="020F0502020204030204" pitchFamily="34" charset="0"/>
                <a:cs typeface="Calibri" panose="020F0502020204030204" pitchFamily="34" charset="0"/>
              </a:rPr>
              <a:t>      	   </a:t>
            </a: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C : matière combinée ; </a:t>
            </a:r>
            <a:r>
              <a:rPr lang="de-DE" altLang="fr-FR" sz="600" dirty="0">
                <a:latin typeface="Calibri" panose="020F0502020204030204" pitchFamily="34" charset="0"/>
                <a:cs typeface="Calibri" panose="020F0502020204030204" pitchFamily="34" charset="0"/>
              </a:rPr>
              <a:t>Material mit 2 Stoffschichten</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Combined</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kombinált</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tulajdonságú</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conjunta ; </a:t>
            </a:r>
            <a:r>
              <a:rPr lang="pt-PT" altLang="fr-FR" sz="600" dirty="0">
                <a:latin typeface="Calibri" panose="020F0502020204030204" pitchFamily="34" charset="0"/>
                <a:cs typeface="Calibri" panose="020F0502020204030204" pitchFamily="34" charset="0"/>
              </a:rPr>
              <a:t>material combinado ; </a:t>
            </a:r>
            <a:r>
              <a:rPr lang="sv-SE" altLang="fr-FR" sz="600" dirty="0">
                <a:latin typeface="Calibri" panose="020F0502020204030204" pitchFamily="34" charset="0"/>
                <a:cs typeface="Calibri" panose="020F0502020204030204" pitchFamily="34" charset="0"/>
              </a:rPr>
              <a:t>kombinerat material ; </a:t>
            </a:r>
            <a:r>
              <a:rPr lang="nl-NL" altLang="fr-FR" sz="600" dirty="0">
                <a:latin typeface="Calibri" panose="020F0502020204030204" pitchFamily="34" charset="0"/>
                <a:cs typeface="Calibri" panose="020F0502020204030204" pitchFamily="34" charset="0"/>
              </a:rPr>
              <a:t>gecombineerd materiaal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Yhdistetty</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  </a:t>
            </a:r>
            <a:r>
              <a:rPr lang="da-DK" altLang="fr-FR" sz="600" dirty="0">
                <a:latin typeface="Calibri" panose="020F0502020204030204" pitchFamily="34" charset="0"/>
                <a:cs typeface="Calibri" panose="020F0502020204030204" pitchFamily="34" charset="0"/>
              </a:rPr>
              <a:t>materiale med kombineret advarselsfunktion. </a:t>
            </a:r>
            <a:r>
              <a:rPr lang="pl-PL" altLang="fr-FR" sz="600" dirty="0">
                <a:latin typeface="Calibri" panose="020F0502020204030204" pitchFamily="34" charset="0"/>
                <a:cs typeface="Calibri" panose="020F0502020204030204" pitchFamily="34" charset="0"/>
              </a:rPr>
              <a:t>materiał kombinowany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kombineeritud 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комбинирана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M</a:t>
            </a:r>
            <a:r>
              <a:rPr lang="ro-RO" altLang="fr-FR" sz="600" dirty="0">
                <a:latin typeface="Calibri" panose="020F0502020204030204" pitchFamily="34" charset="0"/>
                <a:cs typeface="Calibri" panose="020F0502020204030204" pitchFamily="34" charset="0"/>
              </a:rPr>
              <a:t>aterial combinat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kombinirana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συνδυασμένο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المركبة</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комбинированный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 </a:t>
            </a:r>
            <a:r>
              <a:rPr lang="fr-FR" altLang="fr-FR" sz="600" dirty="0">
                <a:solidFill>
                  <a:srgbClr val="000000"/>
                </a:solidFill>
              </a:rPr>
              <a:t>	</a:t>
            </a:r>
            <a:r>
              <a:rPr lang="fr-FR" altLang="fr-FR" sz="600" dirty="0"/>
              <a:t>       </a:t>
            </a:r>
          </a:p>
        </p:txBody>
      </p:sp>
      <p:grpSp>
        <p:nvGrpSpPr>
          <p:cNvPr id="44" name="Groupe 43">
            <a:extLst>
              <a:ext uri="{FF2B5EF4-FFF2-40B4-BE49-F238E27FC236}">
                <a16:creationId xmlns:a16="http://schemas.microsoft.com/office/drawing/2014/main" id="{6B309519-D136-4F9E-AB9B-10AA51321A3D}"/>
              </a:ext>
            </a:extLst>
          </p:cNvPr>
          <p:cNvGrpSpPr/>
          <p:nvPr/>
        </p:nvGrpSpPr>
        <p:grpSpPr>
          <a:xfrm>
            <a:off x="381875" y="2765226"/>
            <a:ext cx="1549393" cy="923771"/>
            <a:chOff x="561000" y="2871361"/>
            <a:chExt cx="1549393" cy="923771"/>
          </a:xfrm>
        </p:grpSpPr>
        <p:pic>
          <p:nvPicPr>
            <p:cNvPr id="45" name="Image 44">
              <a:extLst>
                <a:ext uri="{FF2B5EF4-FFF2-40B4-BE49-F238E27FC236}">
                  <a16:creationId xmlns:a16="http://schemas.microsoft.com/office/drawing/2014/main" id="{198E3B27-AD71-4EA7-9749-7EC6646A9F7F}"/>
                </a:ext>
              </a:extLst>
            </p:cNvPr>
            <p:cNvPicPr>
              <a:picLocks noChangeAspect="1"/>
            </p:cNvPicPr>
            <p:nvPr/>
          </p:nvPicPr>
          <p:blipFill>
            <a:blip r:embed="rId6"/>
            <a:stretch>
              <a:fillRect/>
            </a:stretch>
          </p:blipFill>
          <p:spPr>
            <a:xfrm>
              <a:off x="561000" y="2871361"/>
              <a:ext cx="1549393" cy="923771"/>
            </a:xfrm>
            <a:prstGeom prst="rect">
              <a:avLst/>
            </a:prstGeom>
          </p:spPr>
        </p:pic>
        <p:sp>
          <p:nvSpPr>
            <p:cNvPr id="49" name="ZoneTexte 48">
              <a:extLst>
                <a:ext uri="{FF2B5EF4-FFF2-40B4-BE49-F238E27FC236}">
                  <a16:creationId xmlns:a16="http://schemas.microsoft.com/office/drawing/2014/main" id="{A08525D4-374A-4EA0-BC98-BAC575A9FB8C}"/>
                </a:ext>
              </a:extLst>
            </p:cNvPr>
            <p:cNvSpPr txBox="1"/>
            <p:nvPr/>
          </p:nvSpPr>
          <p:spPr>
            <a:xfrm>
              <a:off x="1066800" y="3349082"/>
              <a:ext cx="152400" cy="215444"/>
            </a:xfrm>
            <a:prstGeom prst="rect">
              <a:avLst/>
            </a:prstGeom>
            <a:solidFill>
              <a:schemeClr val="bg1"/>
            </a:solidFill>
          </p:spPr>
          <p:txBody>
            <a:bodyPr wrap="square" rtlCol="0">
              <a:spAutoFit/>
            </a:bodyPr>
            <a:lstStyle/>
            <a:p>
              <a:r>
                <a:rPr lang="fr-FR" sz="800" b="1" dirty="0"/>
                <a:t>1</a:t>
              </a:r>
            </a:p>
          </p:txBody>
        </p:sp>
        <p:sp>
          <p:nvSpPr>
            <p:cNvPr id="50" name="ZoneTexte 49">
              <a:extLst>
                <a:ext uri="{FF2B5EF4-FFF2-40B4-BE49-F238E27FC236}">
                  <a16:creationId xmlns:a16="http://schemas.microsoft.com/office/drawing/2014/main" id="{2207B06B-1725-4992-8CA2-BD552AC5D153}"/>
                </a:ext>
              </a:extLst>
            </p:cNvPr>
            <p:cNvSpPr txBox="1"/>
            <p:nvPr/>
          </p:nvSpPr>
          <p:spPr>
            <a:xfrm>
              <a:off x="1892705" y="3349082"/>
              <a:ext cx="152400" cy="215444"/>
            </a:xfrm>
            <a:prstGeom prst="rect">
              <a:avLst/>
            </a:prstGeom>
            <a:solidFill>
              <a:schemeClr val="bg1"/>
            </a:solidFill>
          </p:spPr>
          <p:txBody>
            <a:bodyPr wrap="square" rtlCol="0">
              <a:spAutoFit/>
            </a:bodyPr>
            <a:lstStyle/>
            <a:p>
              <a:r>
                <a:rPr lang="fr-FR" sz="800" b="1" dirty="0"/>
                <a:t>2</a:t>
              </a:r>
            </a:p>
          </p:txBody>
        </p:sp>
      </p:grpSp>
      <p:grpSp>
        <p:nvGrpSpPr>
          <p:cNvPr id="51" name="Groupe 50">
            <a:extLst>
              <a:ext uri="{FF2B5EF4-FFF2-40B4-BE49-F238E27FC236}">
                <a16:creationId xmlns:a16="http://schemas.microsoft.com/office/drawing/2014/main" id="{DEF0B370-23BC-41D4-80B3-0984E62608AA}"/>
              </a:ext>
            </a:extLst>
          </p:cNvPr>
          <p:cNvGrpSpPr/>
          <p:nvPr/>
        </p:nvGrpSpPr>
        <p:grpSpPr>
          <a:xfrm>
            <a:off x="240871" y="4210456"/>
            <a:ext cx="1349158" cy="225783"/>
            <a:chOff x="5065713" y="8589963"/>
            <a:chExt cx="1546225" cy="258762"/>
          </a:xfrm>
        </p:grpSpPr>
        <p:pic>
          <p:nvPicPr>
            <p:cNvPr id="53" name="Image 60">
              <a:extLst>
                <a:ext uri="{FF2B5EF4-FFF2-40B4-BE49-F238E27FC236}">
                  <a16:creationId xmlns:a16="http://schemas.microsoft.com/office/drawing/2014/main" id="{169127D9-D82A-4BDC-B8AB-816BF6F90EEC}"/>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 name="Image 72">
              <a:extLst>
                <a:ext uri="{FF2B5EF4-FFF2-40B4-BE49-F238E27FC236}">
                  <a16:creationId xmlns:a16="http://schemas.microsoft.com/office/drawing/2014/main" id="{96C4BD45-5DFA-4E50-B452-0F88C647C7B5}"/>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 name="Image 73">
              <a:extLst>
                <a:ext uri="{FF2B5EF4-FFF2-40B4-BE49-F238E27FC236}">
                  <a16:creationId xmlns:a16="http://schemas.microsoft.com/office/drawing/2014/main" id="{E871955B-E9C1-4435-87AD-25AFA621CE65}"/>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 name="Image 74">
              <a:extLst>
                <a:ext uri="{FF2B5EF4-FFF2-40B4-BE49-F238E27FC236}">
                  <a16:creationId xmlns:a16="http://schemas.microsoft.com/office/drawing/2014/main" id="{8B1E9C10-23D1-4E75-9C7F-EB6E79409D8D}"/>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 name="Image 2">
              <a:extLst>
                <a:ext uri="{FF2B5EF4-FFF2-40B4-BE49-F238E27FC236}">
                  <a16:creationId xmlns:a16="http://schemas.microsoft.com/office/drawing/2014/main" id="{9FE9AF04-8E80-4E05-A3F1-5F599FC117AD}"/>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0" name="Groupe 69">
            <a:extLst>
              <a:ext uri="{FF2B5EF4-FFF2-40B4-BE49-F238E27FC236}">
                <a16:creationId xmlns:a16="http://schemas.microsoft.com/office/drawing/2014/main" id="{2E6F6D11-0DFA-405A-ADD6-C38EAB300E54}"/>
              </a:ext>
            </a:extLst>
          </p:cNvPr>
          <p:cNvGrpSpPr/>
          <p:nvPr/>
        </p:nvGrpSpPr>
        <p:grpSpPr>
          <a:xfrm>
            <a:off x="1693701" y="4202466"/>
            <a:ext cx="653111" cy="215444"/>
            <a:chOff x="1489413" y="2664321"/>
            <a:chExt cx="537471" cy="177297"/>
          </a:xfrm>
        </p:grpSpPr>
        <p:sp>
          <p:nvSpPr>
            <p:cNvPr id="71" name="Text Box 21">
              <a:extLst>
                <a:ext uri="{FF2B5EF4-FFF2-40B4-BE49-F238E27FC236}">
                  <a16:creationId xmlns:a16="http://schemas.microsoft.com/office/drawing/2014/main" id="{799C453E-DDFB-4C27-8A53-DA93923EBFE1}"/>
                </a:ext>
              </a:extLst>
            </p:cNvPr>
            <p:cNvSpPr txBox="1">
              <a:spLocks noChangeArrowheads="1"/>
            </p:cNvSpPr>
            <p:nvPr/>
          </p:nvSpPr>
          <p:spPr bwMode="auto">
            <a:xfrm>
              <a:off x="1489413" y="2664321"/>
              <a:ext cx="537471" cy="177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11163">
                <a:spcBef>
                  <a:spcPct val="20000"/>
                </a:spcBef>
                <a:buChar char="•"/>
                <a:defRPr sz="1400">
                  <a:solidFill>
                    <a:schemeClr val="tx1"/>
                  </a:solidFill>
                  <a:latin typeface="Arial" panose="020B0604020202020204" pitchFamily="34" charset="0"/>
                </a:defRPr>
              </a:lvl1pPr>
              <a:lvl2pPr marL="742950" indent="-285750" defTabSz="411163">
                <a:spcBef>
                  <a:spcPct val="20000"/>
                </a:spcBef>
                <a:buChar char="–"/>
                <a:defRPr sz="1300">
                  <a:solidFill>
                    <a:schemeClr val="tx1"/>
                  </a:solidFill>
                  <a:latin typeface="Arial" panose="020B0604020202020204" pitchFamily="34" charset="0"/>
                </a:defRPr>
              </a:lvl2pPr>
              <a:lvl3pPr marL="1143000" indent="-228600" defTabSz="411163">
                <a:spcBef>
                  <a:spcPct val="20000"/>
                </a:spcBef>
                <a:buChar char="•"/>
                <a:defRPr sz="1100">
                  <a:solidFill>
                    <a:schemeClr val="tx1"/>
                  </a:solidFill>
                  <a:latin typeface="Arial" panose="020B0604020202020204" pitchFamily="34" charset="0"/>
                </a:defRPr>
              </a:lvl3pPr>
              <a:lvl4pPr marL="1600200" indent="-228600" defTabSz="411163">
                <a:spcBef>
                  <a:spcPct val="20000"/>
                </a:spcBef>
                <a:buChar char="–"/>
                <a:defRPr sz="900">
                  <a:solidFill>
                    <a:schemeClr val="tx1"/>
                  </a:solidFill>
                  <a:latin typeface="Arial" panose="020B0604020202020204" pitchFamily="34" charset="0"/>
                </a:defRPr>
              </a:lvl4pPr>
              <a:lvl5pPr marL="2057400" indent="-228600" defTabSz="411163">
                <a:spcBef>
                  <a:spcPct val="20000"/>
                </a:spcBef>
                <a:buChar char="»"/>
                <a:defRPr sz="9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900">
                  <a:solidFill>
                    <a:schemeClr val="tx1"/>
                  </a:solidFill>
                  <a:latin typeface="Arial" panose="020B0604020202020204" pitchFamily="34" charset="0"/>
                </a:defRPr>
              </a:lvl9pPr>
            </a:lstStyle>
            <a:p>
              <a:pPr algn="ctr" eaLnBrk="1" hangingPunct="1">
                <a:spcBef>
                  <a:spcPct val="50000"/>
                </a:spcBef>
                <a:buFontTx/>
                <a:buNone/>
              </a:pPr>
              <a:r>
                <a:rPr lang="fr-FR" altLang="fr-FR" sz="800" dirty="0"/>
                <a:t>Max. 25 X</a:t>
              </a:r>
            </a:p>
          </p:txBody>
        </p:sp>
        <p:sp>
          <p:nvSpPr>
            <p:cNvPr id="72" name="Rectangle 135">
              <a:extLst>
                <a:ext uri="{FF2B5EF4-FFF2-40B4-BE49-F238E27FC236}">
                  <a16:creationId xmlns:a16="http://schemas.microsoft.com/office/drawing/2014/main" id="{02199535-7210-4EF2-9F5C-8FA707DD99D9}"/>
                </a:ext>
              </a:extLst>
            </p:cNvPr>
            <p:cNvSpPr>
              <a:spLocks noChangeArrowheads="1"/>
            </p:cNvSpPr>
            <p:nvPr/>
          </p:nvSpPr>
          <p:spPr bwMode="auto">
            <a:xfrm>
              <a:off x="1550423" y="2689147"/>
              <a:ext cx="419120" cy="14289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300">
                  <a:solidFill>
                    <a:schemeClr val="tx1"/>
                  </a:solidFill>
                  <a:latin typeface="Arial" panose="020B0604020202020204" pitchFamily="34" charset="0"/>
                </a:defRPr>
              </a:lvl2pPr>
              <a:lvl3pPr marL="1143000" indent="-228600">
                <a:spcBef>
                  <a:spcPct val="20000"/>
                </a:spcBef>
                <a:buChar char="•"/>
                <a:defRPr sz="1100">
                  <a:solidFill>
                    <a:schemeClr val="tx1"/>
                  </a:solidFill>
                  <a:latin typeface="Arial" panose="020B0604020202020204" pitchFamily="34" charset="0"/>
                </a:defRPr>
              </a:lvl3pPr>
              <a:lvl4pPr marL="1600200" indent="-228600">
                <a:spcBef>
                  <a:spcPct val="20000"/>
                </a:spcBef>
                <a:buChar char="–"/>
                <a:defRPr sz="900">
                  <a:solidFill>
                    <a:schemeClr val="tx1"/>
                  </a:solidFill>
                  <a:latin typeface="Arial" panose="020B0604020202020204" pitchFamily="34" charset="0"/>
                </a:defRPr>
              </a:lvl4pPr>
              <a:lvl5pPr marL="2057400" indent="-228600">
                <a:spcBef>
                  <a:spcPct val="20000"/>
                </a:spcBef>
                <a:buChar char="»"/>
                <a:defRPr sz="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defRPr>
              </a:lvl9pPr>
            </a:lstStyle>
            <a:p>
              <a:pPr eaLnBrk="1" hangingPunct="1">
                <a:spcBef>
                  <a:spcPct val="0"/>
                </a:spcBef>
                <a:buFontTx/>
                <a:buNone/>
              </a:pPr>
              <a:endParaRPr lang="zh-CN" altLang="en-US" sz="800">
                <a:ea typeface="宋体" panose="02010600030101010101" pitchFamily="2" charset="-122"/>
              </a:endParaRPr>
            </a:p>
          </p:txBody>
        </p:sp>
      </p:grpSp>
      <p:pic>
        <p:nvPicPr>
          <p:cNvPr id="32" name="Picture 37">
            <a:extLst>
              <a:ext uri="{FF2B5EF4-FFF2-40B4-BE49-F238E27FC236}">
                <a16:creationId xmlns:a16="http://schemas.microsoft.com/office/drawing/2014/main" id="{781DF71B-899A-4EEF-8DB5-DE24EAD6735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5591" y="3726561"/>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37">
            <a:extLst>
              <a:ext uri="{FF2B5EF4-FFF2-40B4-BE49-F238E27FC236}">
                <a16:creationId xmlns:a16="http://schemas.microsoft.com/office/drawing/2014/main" id="{2EFD66F0-C824-4787-9545-7CBB5DF7C71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05875" y="3734706"/>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9407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3032" y="560424"/>
            <a:ext cx="3050451" cy="630942"/>
          </a:xfrm>
          <a:prstGeom prst="rect">
            <a:avLst/>
          </a:prstGeom>
          <a:noFill/>
        </p:spPr>
        <p:txBody>
          <a:bodyPr wrap="square">
            <a:spAutoFit/>
          </a:bodyPr>
          <a:lstStyle/>
          <a:p>
            <a:r>
              <a:rPr lang="fr-FR" sz="500" b="1" u="sng" dirty="0">
                <a:latin typeface="+mj-lt"/>
              </a:rPr>
              <a:t>Note informative per l'utente</a:t>
            </a:r>
          </a:p>
          <a:p>
            <a:r>
              <a:rPr lang="en-US" sz="500" b="1" dirty="0">
                <a:latin typeface="+mj-lt"/>
                <a:ea typeface="Calibri" charset="0"/>
                <a:cs typeface="Calibri" charset="0"/>
              </a:rPr>
              <a:t>Queste informazioni devono essere fornite all'utente finale che sarà poi tenuto a leggerne il contenuto</a:t>
            </a:r>
            <a:endParaRPr lang="fr-FR" sz="500" b="1" dirty="0">
              <a:latin typeface="+mj-lt"/>
            </a:endParaRPr>
          </a:p>
          <a:p>
            <a:r>
              <a:rPr lang="fr-FR" sz="500" dirty="0" err="1"/>
              <a:t>Pantaloni</a:t>
            </a:r>
            <a:r>
              <a:rPr lang="fr-FR" sz="500" dirty="0"/>
              <a:t> HIBANA </a:t>
            </a:r>
            <a:r>
              <a:rPr lang="fr-FR" sz="500" dirty="0" err="1"/>
              <a:t>Ref</a:t>
            </a:r>
            <a:r>
              <a:rPr lang="fr-FR" sz="500" dirty="0"/>
              <a:t>. 5HBA160 (HV Giallo); </a:t>
            </a:r>
            <a:r>
              <a:rPr lang="fr-FR" sz="500" dirty="0" err="1"/>
              <a:t>Ref</a:t>
            </a:r>
            <a:r>
              <a:rPr lang="fr-FR" sz="500" dirty="0"/>
              <a:t>. 5HBA170 (HV </a:t>
            </a:r>
            <a:r>
              <a:rPr lang="fr-FR" sz="500" dirty="0" err="1"/>
              <a:t>Arancione</a:t>
            </a:r>
            <a:r>
              <a:rPr lang="fr-FR" sz="500" dirty="0"/>
              <a:t>); 5HBA130 (HV Rosso)</a:t>
            </a:r>
          </a:p>
          <a:p>
            <a:r>
              <a:rPr lang="fr-FR" sz="500" b="1" dirty="0"/>
              <a:t>60% </a:t>
            </a:r>
            <a:r>
              <a:rPr lang="fr-FR" sz="500" b="1" dirty="0" err="1"/>
              <a:t>Cotone</a:t>
            </a:r>
            <a:r>
              <a:rPr lang="fr-FR" sz="500" b="1" dirty="0"/>
              <a:t> + 40% </a:t>
            </a:r>
            <a:r>
              <a:rPr lang="fr-FR" sz="500" b="1" dirty="0" err="1"/>
              <a:t>Poliestere</a:t>
            </a:r>
            <a:r>
              <a:rPr lang="fr-FR" sz="500" b="1" dirty="0"/>
              <a:t>, 270g/m²</a:t>
            </a:r>
          </a:p>
          <a:p>
            <a:r>
              <a:rPr lang="fr-FR" sz="500" b="1" dirty="0" err="1"/>
              <a:t>Potenziamento</a:t>
            </a:r>
            <a:r>
              <a:rPr lang="fr-FR" sz="500" b="1" dirty="0"/>
              <a:t> : 300D Oxford</a:t>
            </a:r>
          </a:p>
          <a:p>
            <a:endParaRPr lang="fr-FR" sz="500" dirty="0">
              <a:latin typeface="+mj-lt"/>
            </a:endParaRPr>
          </a:p>
        </p:txBody>
      </p:sp>
      <p:grpSp>
        <p:nvGrpSpPr>
          <p:cNvPr id="21" name="Groupe 20"/>
          <p:cNvGrpSpPr/>
          <p:nvPr/>
        </p:nvGrpSpPr>
        <p:grpSpPr>
          <a:xfrm>
            <a:off x="149884" y="1089038"/>
            <a:ext cx="6552882" cy="7135818"/>
            <a:chOff x="986973" y="703493"/>
            <a:chExt cx="5399999" cy="8653028"/>
          </a:xfrm>
        </p:grpSpPr>
        <p:sp>
          <p:nvSpPr>
            <p:cNvPr id="22" name="Rectangle 21"/>
            <p:cNvSpPr/>
            <p:nvPr/>
          </p:nvSpPr>
          <p:spPr>
            <a:xfrm>
              <a:off x="986973" y="703493"/>
              <a:ext cx="5399999" cy="8653028"/>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DPI </a:t>
              </a:r>
              <a:r>
                <a:rPr lang="en-GB" sz="600" b="1" u="sng" dirty="0" err="1">
                  <a:latin typeface="Calibri"/>
                  <a:cs typeface="Calibri"/>
                </a:rPr>
                <a:t>categoria</a:t>
              </a:r>
              <a:r>
                <a:rPr lang="en-GB" sz="600" b="1" u="sng" dirty="0">
                  <a:latin typeface="Calibri"/>
                  <a:cs typeface="Calibri"/>
                </a:rPr>
                <a:t> 2 - secondo le </a:t>
              </a:r>
              <a:r>
                <a:rPr lang="en-GB" sz="600" b="1" u="sng" dirty="0" err="1">
                  <a:latin typeface="Calibri"/>
                  <a:cs typeface="Calibri"/>
                </a:rPr>
                <a:t>norme</a:t>
              </a:r>
              <a:r>
                <a:rPr lang="en-GB" sz="600" b="1" u="sng" dirty="0">
                  <a:latin typeface="Calibri"/>
                  <a:cs typeface="Calibri"/>
                </a:rPr>
                <a:t> </a:t>
              </a:r>
              <a:r>
                <a:rPr lang="en-GB" sz="600" b="1" u="sng" dirty="0" err="1">
                  <a:latin typeface="Calibri"/>
                  <a:cs typeface="Calibri"/>
                </a:rPr>
                <a:t>vigenti</a:t>
              </a:r>
              <a:endParaRPr lang="en-GB" sz="600" b="1" u="sng" dirty="0">
                <a:latin typeface="Calibri"/>
                <a:cs typeface="Calibri"/>
              </a:endParaRPr>
            </a:p>
            <a:p>
              <a:pPr algn="ctr"/>
              <a:endParaRPr lang="en-GB" sz="600" b="1" u="sng" dirty="0">
                <a:latin typeface="Calibri"/>
                <a:cs typeface="Calibri"/>
              </a:endParaRPr>
            </a:p>
            <a:p>
              <a:endParaRPr lang="en-GB" sz="300" b="1" dirty="0">
                <a:latin typeface="Calibri"/>
                <a:cs typeface="Calibri"/>
              </a:endParaRPr>
            </a:p>
            <a:p>
              <a:pPr marL="266700"/>
              <a:r>
                <a:rPr lang="en-GB" sz="600" b="1" dirty="0">
                  <a:solidFill>
                    <a:srgbClr val="000000"/>
                  </a:solidFill>
                  <a:latin typeface="Calibri"/>
                  <a:cs typeface="Calibri"/>
                </a:rPr>
                <a:t>EN ISO 13688:2013 (EN340:2003) – Indumenti protettivi: Requisiti generali</a:t>
              </a:r>
            </a:p>
            <a:p>
              <a:pPr marL="266700"/>
              <a:endParaRPr lang="en-GB" sz="300" b="1" dirty="0">
                <a:latin typeface="Calibri"/>
                <a:cs typeface="Calibri"/>
              </a:endParaRPr>
            </a:p>
            <a:p>
              <a:pPr marL="266700"/>
              <a:r>
                <a:rPr lang="en-GB" sz="600" b="1" dirty="0">
                  <a:latin typeface="Calibri"/>
                  <a:cs typeface="Calibri"/>
                </a:rPr>
                <a:t>EN 14404: 2004+A1: 2010 (</a:t>
              </a:r>
              <a:r>
                <a:rPr lang="en-GB" sz="600" b="1" dirty="0" err="1">
                  <a:latin typeface="Calibri"/>
                  <a:cs typeface="Calibri"/>
                </a:rPr>
                <a:t>pantaloni</a:t>
              </a:r>
              <a:r>
                <a:rPr lang="en-GB" sz="600" b="1" dirty="0">
                  <a:latin typeface="Calibri"/>
                  <a:cs typeface="Calibri"/>
                </a:rPr>
                <a:t>)  - Tipo 2 - Livello 0 - Ginocchio Protezioni per il lavoro in una posizione in ginocchio </a:t>
              </a:r>
              <a:r>
                <a:rPr lang="en-GB" sz="600" dirty="0">
                  <a:latin typeface="Calibri"/>
                  <a:cs typeface="Calibri"/>
                </a:rPr>
                <a:t>(Applicabile su tuta e pantaloni con ginocchiere 8KNEE)</a:t>
              </a:r>
            </a:p>
            <a:p>
              <a:pPr marL="266700"/>
              <a:r>
                <a:rPr lang="en-GB" sz="600" dirty="0">
                  <a:latin typeface="Calibri"/>
                  <a:cs typeface="Calibri"/>
                </a:rPr>
                <a:t>Il pre-trattamento - 5 lavaggi a </a:t>
              </a:r>
              <a:r>
                <a:rPr lang="it-IT" sz="600" dirty="0">
                  <a:latin typeface="Calibri"/>
                  <a:cs typeface="Calibri"/>
                </a:rPr>
                <a:t>40°C secondo la norma ISO 6330: metodi di lavaggio e asciugatura domestici.</a:t>
              </a:r>
              <a:endParaRPr lang="en-GB" sz="600" dirty="0"/>
            </a:p>
            <a:p>
              <a:pPr>
                <a:tabLst>
                  <a:tab pos="266700" algn="l"/>
                </a:tabLst>
              </a:pPr>
              <a:r>
                <a:rPr lang="en-GB" sz="600" dirty="0">
                  <a:latin typeface="Calibri"/>
                  <a:cs typeface="Calibri"/>
                </a:rPr>
                <a:t>	</a:t>
              </a:r>
              <a:r>
                <a:rPr lang="en-GB" sz="600" dirty="0" err="1">
                  <a:latin typeface="Calibri"/>
                  <a:cs typeface="Calibri"/>
                </a:rPr>
                <a:t>Prestazioni</a:t>
              </a:r>
              <a:r>
                <a:rPr lang="en-GB" sz="600" dirty="0">
                  <a:latin typeface="Calibri"/>
                  <a:cs typeface="Calibri"/>
                </a:rPr>
                <a:t> : </a:t>
              </a:r>
              <a:r>
                <a:rPr lang="fr-FR" sz="600" dirty="0" err="1">
                  <a:latin typeface="Calibri"/>
                  <a:cs typeface="Calibri"/>
                </a:rPr>
                <a:t>Pantaloni</a:t>
              </a:r>
              <a:r>
                <a:rPr lang="fr-FR" sz="600" dirty="0">
                  <a:latin typeface="Calibri"/>
                  <a:cs typeface="Calibri"/>
                </a:rPr>
                <a:t> 5HBA160 (HV Giallo); 5HBA170 (HV </a:t>
              </a:r>
              <a:r>
                <a:rPr lang="fr-FR" sz="600" dirty="0" err="1">
                  <a:latin typeface="Calibri"/>
                  <a:cs typeface="Calibri"/>
                </a:rPr>
                <a:t>Arancione</a:t>
              </a:r>
              <a:r>
                <a:rPr lang="fr-FR" sz="600" dirty="0">
                  <a:latin typeface="Calibri"/>
                  <a:cs typeface="Calibri"/>
                </a:rPr>
                <a:t>); 5HBA130 (HV Rosso) </a:t>
              </a:r>
              <a:r>
                <a:rPr lang="en-GB" sz="600" dirty="0">
                  <a:latin typeface="Calibri"/>
                  <a:cs typeface="Calibri"/>
                </a:rPr>
                <a:t>- </a:t>
              </a:r>
              <a:r>
                <a:rPr lang="en-GB" sz="600" b="1" dirty="0" err="1">
                  <a:latin typeface="Calibri"/>
                  <a:cs typeface="Calibri"/>
                </a:rPr>
                <a:t>Digitare</a:t>
              </a:r>
              <a:r>
                <a:rPr lang="en-GB" sz="600" b="1" dirty="0">
                  <a:latin typeface="Calibri"/>
                  <a:cs typeface="Calibri"/>
                </a:rPr>
                <a:t> 2 </a:t>
              </a:r>
              <a:r>
                <a:rPr lang="en-GB" sz="600" b="1" dirty="0" err="1">
                  <a:latin typeface="Calibri"/>
                  <a:cs typeface="Calibri"/>
                </a:rPr>
                <a:t>Livello</a:t>
              </a:r>
              <a:r>
                <a:rPr lang="en-GB" sz="600" b="1" dirty="0">
                  <a:latin typeface="Calibri"/>
                  <a:cs typeface="Calibri"/>
                </a:rPr>
                <a:t> 0 </a:t>
              </a:r>
              <a:r>
                <a:rPr lang="en-GB" sz="600" dirty="0">
                  <a:latin typeface="Calibri"/>
                  <a:cs typeface="Calibri"/>
                </a:rPr>
                <a:t>(</a:t>
              </a:r>
              <a:r>
                <a:rPr lang="en-GB" sz="600" dirty="0" err="1">
                  <a:latin typeface="Calibri"/>
                  <a:cs typeface="Calibri"/>
                </a:rPr>
                <a:t>Applicabile</a:t>
              </a:r>
              <a:r>
                <a:rPr lang="en-GB" sz="600" dirty="0">
                  <a:latin typeface="Calibri"/>
                  <a:cs typeface="Calibri"/>
                </a:rPr>
                <a:t> con </a:t>
              </a:r>
              <a:r>
                <a:rPr lang="en-GB" sz="600" dirty="0" err="1">
                  <a:latin typeface="Calibri"/>
                  <a:cs typeface="Calibri"/>
                </a:rPr>
                <a:t>Ginocchiere</a:t>
              </a:r>
              <a:r>
                <a:rPr lang="en-GB" sz="600" dirty="0">
                  <a:latin typeface="Calibri"/>
                  <a:cs typeface="Calibri"/>
                </a:rPr>
                <a:t> </a:t>
              </a:r>
              <a:r>
                <a:rPr lang="en-GB" sz="600" dirty="0" err="1">
                  <a:latin typeface="Calibri"/>
                  <a:cs typeface="Calibri"/>
                </a:rPr>
                <a:t>rif</a:t>
              </a:r>
              <a:r>
                <a:rPr lang="en-GB" sz="600" dirty="0">
                  <a:latin typeface="Calibri"/>
                  <a:cs typeface="Calibri"/>
                </a:rPr>
                <a:t>. 8KNEE)</a:t>
              </a:r>
            </a:p>
            <a:p>
              <a:r>
                <a:rPr lang="en-GB" sz="600" dirty="0">
                  <a:latin typeface="Calibri" panose="020F0502020204030204" pitchFamily="34" charset="0"/>
                  <a:cs typeface="Calibri" panose="020F0502020204030204" pitchFamily="34" charset="0"/>
                </a:rPr>
                <a:t>                Le </a:t>
              </a:r>
              <a:r>
                <a:rPr lang="en-GB" sz="600" dirty="0" err="1">
                  <a:latin typeface="Calibri" panose="020F0502020204030204" pitchFamily="34" charset="0"/>
                  <a:cs typeface="Calibri" panose="020F0502020204030204" pitchFamily="34" charset="0"/>
                </a:rPr>
                <a:t>protezioni</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delle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ginocchia</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sono</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classificate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nella</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seguente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maniera</a:t>
              </a:r>
              <a:r>
                <a:rPr lang="en-GB" sz="600" dirty="0">
                  <a:latin typeface="Calibri" panose="020F0502020204030204" pitchFamily="34" charset="0"/>
                  <a:cs typeface="Calibri" panose="020F0502020204030204" pitchFamily="34" charset="0"/>
                </a:rPr>
                <a:t>:</a:t>
              </a:r>
            </a:p>
            <a:p>
              <a:pPr marL="266700"/>
              <a:r>
                <a:rPr lang="en-GB" sz="600" b="1" dirty="0">
                  <a:latin typeface="Calibri" panose="020F0502020204030204" pitchFamily="34" charset="0"/>
                  <a:cs typeface="Calibri" panose="020F0502020204030204" pitchFamily="34" charset="0"/>
                </a:rPr>
                <a:t>Tipo 1: </a:t>
              </a:r>
              <a:r>
                <a:rPr lang="en-GB" sz="600" dirty="0">
                  <a:latin typeface="Calibri" panose="020F0502020204030204" pitchFamily="34" charset="0"/>
                  <a:cs typeface="Calibri" panose="020F0502020204030204" pitchFamily="34" charset="0"/>
                </a:rPr>
                <a:t>Ginocchiere indipendenti dagli altri capi di abbigliamento, fissate attorno alle gambe.	</a:t>
              </a:r>
            </a:p>
            <a:p>
              <a:pPr marL="266700"/>
              <a:r>
                <a:rPr lang="en-GB" sz="600" b="1" dirty="0">
                  <a:latin typeface="Calibri" panose="020F0502020204030204" pitchFamily="34" charset="0"/>
                  <a:cs typeface="Calibri" panose="020F0502020204030204" pitchFamily="34" charset="0"/>
                </a:rPr>
                <a:t>Tipo 2: </a:t>
              </a:r>
              <a:r>
                <a:rPr lang="en-GB" sz="600" dirty="0">
                  <a:latin typeface="Calibri" panose="020F0502020204030204" pitchFamily="34" charset="0"/>
                  <a:cs typeface="Calibri" panose="020F0502020204030204" pitchFamily="34" charset="0"/>
                </a:rPr>
                <a:t>Ginocchiere di schiuma/gomma o altra imbottitura, fissate su tasche sulle gambe, o fissate in modo permanente ai pantaloni.	</a:t>
              </a:r>
            </a:p>
            <a:p>
              <a:pPr marL="266700"/>
              <a:r>
                <a:rPr lang="en-GB" sz="600" b="1" dirty="0">
                  <a:latin typeface="Calibri" panose="020F0502020204030204" pitchFamily="34" charset="0"/>
                  <a:cs typeface="Calibri" panose="020F0502020204030204" pitchFamily="34" charset="0"/>
                </a:rPr>
                <a:t>Tipo 3: </a:t>
              </a:r>
              <a:r>
                <a:rPr lang="en-GB" sz="600" dirty="0">
                  <a:latin typeface="Calibri" panose="020F0502020204030204" pitchFamily="34" charset="0"/>
                  <a:cs typeface="Calibri" panose="020F0502020204030204" pitchFamily="34" charset="0"/>
                </a:rPr>
                <a:t>Ginocchiere non fissate al corpo, ma che si adattano alla posizione mentre l'utente si sposta.	</a:t>
              </a:r>
            </a:p>
            <a:p>
              <a:pPr marL="266700"/>
              <a:r>
                <a:rPr lang="en-GB" sz="600" b="1" dirty="0">
                  <a:latin typeface="Calibri" panose="020F0502020204030204" pitchFamily="34" charset="0"/>
                  <a:cs typeface="Calibri" panose="020F0502020204030204" pitchFamily="34" charset="0"/>
                </a:rPr>
                <a:t>Tipo 4: </a:t>
              </a:r>
              <a:r>
                <a:rPr lang="en-GB" sz="600" dirty="0">
                  <a:latin typeface="Calibri" panose="020F0502020204030204" pitchFamily="34" charset="0"/>
                  <a:cs typeface="Calibri" panose="020F0502020204030204" pitchFamily="34" charset="0"/>
                </a:rPr>
                <a:t>Ginocchiere che fanno parte di un'unità con funzionalità aggiuntive, come una struttura di sostegno per stare in piedi, o seduti in ginocchio. Può essere indossato sul corpo, o essere indipendente.</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Protezione Classe 0: </a:t>
              </a:r>
              <a:r>
                <a:rPr lang="en-GB" sz="600" dirty="0">
                  <a:latin typeface="Calibri" panose="020F0502020204030204" pitchFamily="34" charset="0"/>
                  <a:cs typeface="Calibri" panose="020F0502020204030204" pitchFamily="34" charset="0"/>
                </a:rPr>
                <a:t>Pavimento piano	</a:t>
              </a:r>
            </a:p>
            <a:p>
              <a:pPr marL="266700"/>
              <a:r>
                <a:rPr lang="en-GB" sz="600" b="1" dirty="0">
                  <a:latin typeface="Calibri" panose="020F0502020204030204" pitchFamily="34" charset="0"/>
                  <a:cs typeface="Calibri" panose="020F0502020204030204" pitchFamily="34" charset="0"/>
                </a:rPr>
                <a:t>Classe di protezione 1: </a:t>
              </a:r>
              <a:r>
                <a:rPr lang="en-GB" sz="600" dirty="0">
                  <a:latin typeface="Calibri" panose="020F0502020204030204" pitchFamily="34" charset="0"/>
                  <a:cs typeface="Calibri" panose="020F0502020204030204" pitchFamily="34" charset="0"/>
                </a:rPr>
                <a:t>Pavimenti piani o irregolari. Proteggono contro la penetrazione di una forza corrispondente ad almeno (100 ± 5) N	</a:t>
              </a:r>
            </a:p>
            <a:p>
              <a:pPr marL="266700"/>
              <a:r>
                <a:rPr lang="en-GB" sz="600" b="1" dirty="0">
                  <a:latin typeface="Calibri" panose="020F0502020204030204" pitchFamily="34" charset="0"/>
                  <a:cs typeface="Calibri" panose="020F0502020204030204" pitchFamily="34" charset="0"/>
                </a:rPr>
                <a:t>Classe di protezione 2: </a:t>
              </a:r>
              <a:r>
                <a:rPr lang="en-GB" sz="600" dirty="0">
                  <a:latin typeface="Calibri" panose="020F0502020204030204" pitchFamily="34" charset="0"/>
                  <a:cs typeface="Calibri" panose="020F0502020204030204" pitchFamily="34" charset="0"/>
                </a:rPr>
                <a:t>Pavimenti piani o irregolari in condizioni gravi. Proteggono contro la penetrazione di una forza corrispondente ad almeno (250 ± 10) N.</a:t>
              </a: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r>
                <a:rPr lang="en-GB" sz="600" b="1" dirty="0" err="1">
                  <a:latin typeface="Calibri"/>
                  <a:cs typeface="Calibri"/>
                </a:rPr>
                <a:t>Istruzioni</a:t>
              </a:r>
              <a:r>
                <a:rPr lang="en-GB" sz="600" b="1" dirty="0">
                  <a:latin typeface="Calibri"/>
                  <a:cs typeface="Calibri"/>
                </a:rPr>
                <a:t> per il lavaggio</a:t>
              </a:r>
              <a:endParaRPr lang="en-GB" sz="600" dirty="0">
                <a:latin typeface="Calibri"/>
                <a:cs typeface="Calibri"/>
              </a:endParaRPr>
            </a:p>
            <a:p>
              <a:r>
                <a:rPr lang="it-IT" sz="600" dirty="0">
                  <a:latin typeface="Calibri"/>
                  <a:cs typeface="Calibri"/>
                </a:rPr>
                <a:t>Lavare a 40°C secondo la norma ISO 6330: metodi di lavaggio e asciugatura domestici.</a:t>
              </a:r>
              <a:endParaRPr lang="fr-FR" sz="600" dirty="0">
                <a:latin typeface="Calibri"/>
                <a:cs typeface="Calibri"/>
              </a:endParaRPr>
            </a:p>
            <a:p>
              <a:r>
                <a:rPr lang="it-IT" sz="600" dirty="0">
                  <a:latin typeface="Calibri"/>
                  <a:cs typeface="Calibri"/>
                </a:rPr>
                <a:t>Non asciugare, non stirare.</a:t>
              </a:r>
            </a:p>
            <a:p>
              <a:r>
                <a:rPr lang="it-IT" sz="600" dirty="0">
                  <a:latin typeface="Calibri"/>
                  <a:cs typeface="Calibri"/>
                </a:rPr>
                <a:t>Non candeggiare, non lavare a secco. </a:t>
              </a:r>
            </a:p>
            <a:p>
              <a:endParaRPr lang="fr-FR" sz="600" dirty="0">
                <a:latin typeface="Calibri"/>
                <a:cs typeface="Calibri"/>
              </a:endParaRPr>
            </a:p>
            <a:p>
              <a:r>
                <a:rPr lang="it-IT" sz="600" dirty="0">
                  <a:latin typeface="Calibri"/>
                  <a:cs typeface="Calibri"/>
                </a:rPr>
                <a:t>Gli indumenti di protezione devono essere puliti regolarmente, secondo le istruzioni consigliate. Dopo aver pulito l'indumento, si consiglia di controllarlo prima del riutilizzo. Asciugare e stirare l'indumento dopo ogni lavaggio per garantire prestazioni ottimali. La vita dell'indumento dipende dalle condizioni di utilizzo e manutenzione.</a:t>
              </a:r>
            </a:p>
            <a:p>
              <a:endParaRPr lang="en-GB" sz="600" dirty="0">
                <a:latin typeface="Calibri"/>
                <a:cs typeface="Calibri"/>
              </a:endParaRPr>
            </a:p>
            <a:p>
              <a:r>
                <a:rPr lang="en-GB" sz="600" b="1" dirty="0">
                  <a:latin typeface="Calibri"/>
                  <a:cs typeface="Calibri"/>
                </a:rPr>
                <a:t>Conservazione:</a:t>
              </a:r>
            </a:p>
            <a:p>
              <a:r>
                <a:rPr lang="en-GB" sz="600" dirty="0">
                  <a:latin typeface="Calibri"/>
                  <a:cs typeface="Calibri"/>
                </a:rPr>
                <a:t>È importante assicurarsi che gli indumenti non siano conservati in luoghi umidi o sotto la luce diretta del sole, il che potrebbe causarne lo scolorimento. </a:t>
              </a:r>
            </a:p>
            <a:p>
              <a:r>
                <a:rPr lang="it-IT" sz="600" dirty="0">
                  <a:latin typeface="Calibri"/>
                  <a:cs typeface="Calibri"/>
                </a:rPr>
                <a:t>Trasportare il prodotto così come consegnato dal produttore. </a:t>
              </a:r>
            </a:p>
            <a:p>
              <a:endParaRPr lang="it-IT" sz="600" dirty="0">
                <a:latin typeface="Calibri"/>
                <a:cs typeface="Calibri"/>
              </a:endParaRPr>
            </a:p>
            <a:p>
              <a:r>
                <a:rPr lang="en-GB" sz="600" b="1" dirty="0" err="1">
                  <a:latin typeface="Calibri"/>
                  <a:cs typeface="Calibri"/>
                </a:rPr>
                <a:t>Riparazione</a:t>
              </a:r>
              <a:r>
                <a:rPr lang="en-GB" sz="600" dirty="0">
                  <a:latin typeface="Calibri"/>
                  <a:cs typeface="Calibri"/>
                </a:rPr>
                <a:t> :</a:t>
              </a:r>
            </a:p>
            <a:p>
              <a:r>
                <a:rPr lang="it-IT" sz="600" dirty="0">
                  <a:latin typeface="Calibri" panose="020F0502020204030204" pitchFamily="34" charset="0"/>
                  <a:cs typeface="Times New Roman"/>
                </a:rPr>
                <a:t>Se il prodotto è danneggiato, l'indumento lacerato, la ginocchiera strappata, non potrà fornire il massimo livello di protezione e dovrà essere riparato o sostituito immediatamente. Non utilizzare mai un prodotto danneggiato. La riparazione di questo prodotto è consentita solo nel caso in cui le rivendicazioni su questo indumento non siano interessate. In caso di dubbio, contattare il seguente produttore prima di tentare di riparare il prodotto. Contattare il fornitore del servizio di smaltimento dei rifiuti per il corretto smaltimento dell'indumento.</a:t>
              </a:r>
              <a:endParaRPr lang="fr-FR" sz="600" dirty="0">
                <a:latin typeface="Calibri" panose="020F0502020204030204" pitchFamily="34" charset="0"/>
                <a:cs typeface="Times New Roman"/>
              </a:endParaRPr>
            </a:p>
            <a:p>
              <a:endParaRPr lang="en-GB" sz="600" dirty="0">
                <a:latin typeface="Calibri"/>
                <a:cs typeface="Calibri"/>
              </a:endParaRPr>
            </a:p>
            <a:p>
              <a:pPr>
                <a:spcAft>
                  <a:spcPts val="0"/>
                </a:spcAft>
              </a:pPr>
              <a:r>
                <a:rPr lang="en-US" sz="600" b="1" dirty="0">
                  <a:latin typeface="Calibri" panose="020F0502020204030204" pitchFamily="34" charset="0"/>
                  <a:ea typeface="Calibri"/>
                  <a:cs typeface="Times New Roman"/>
                </a:rPr>
                <a:t>Riciclaggio </a:t>
              </a:r>
            </a:p>
            <a:p>
              <a:pPr>
                <a:spcAft>
                  <a:spcPts val="0"/>
                </a:spcAft>
              </a:pPr>
              <a:r>
                <a:rPr lang="en-US" sz="600" dirty="0">
                  <a:latin typeface="Calibri" panose="020F0502020204030204" pitchFamily="34" charset="0"/>
                  <a:ea typeface="Calibri"/>
                  <a:cs typeface="Times New Roman"/>
                </a:rPr>
                <a:t>Non disperdere l'indumento usato. Se l'indumento non è contaminato, si può seguire il ciclo di riciclaggio tessile convenzionale . Se contaminato con sostanze inquinanti, l'indumento deve seguire un adeguato ciclo di ritrattamento nel rispetto della normativa vigente.</a:t>
              </a:r>
              <a:endParaRPr lang="en-GB" sz="600" dirty="0">
                <a:latin typeface="Calibri"/>
                <a:cs typeface="Calibri"/>
              </a:endParaRPr>
            </a:p>
            <a:p>
              <a:endParaRPr lang="en-GB" sz="600" dirty="0">
                <a:latin typeface="Calibri"/>
                <a:cs typeface="Calibri"/>
              </a:endParaRPr>
            </a:p>
            <a:p>
              <a:r>
                <a:rPr lang="en-GB" sz="600" b="1" dirty="0">
                  <a:latin typeface="Calibri"/>
                  <a:cs typeface="Calibri"/>
                </a:rPr>
                <a:t>Raccomandazioni:</a:t>
              </a:r>
            </a:p>
            <a:p>
              <a:r>
                <a:rPr lang="it-IT" sz="600" dirty="0">
                  <a:latin typeface="Calibri"/>
                  <a:cs typeface="Calibri"/>
                </a:rPr>
                <a:t>Questi indumenti garantiscono protezione solo alle parti del corpo coperte, potrebbero essere necessarie altre protezioni parziali del corpo. Gli indumenti non conformi, quando indossati sopra indumenti di protezione eliminano l'efficacia delle protezioni. </a:t>
              </a:r>
            </a:p>
            <a:p>
              <a:r>
                <a:rPr lang="it-IT" altLang="fr-FR" sz="600" dirty="0">
                  <a:latin typeface="Calibri"/>
                  <a:cs typeface="Calibri"/>
                </a:rPr>
                <a:t>queste ginocchiere sono intese a offrire una protezione limitata delle ginocchia di coloro che, per motivi di lavoro, si devono inginocchiare e devono quindi proteggere le ginocchia su terreni in piano, lisci e asciutti. Non utilizzare il prodotto in presenza d</a:t>
              </a:r>
              <a:r>
                <a:rPr lang="it-IT" altLang="en-US" sz="600" dirty="0">
                  <a:latin typeface="Calibri"/>
                  <a:cs typeface="Calibri"/>
                </a:rPr>
                <a:t>’</a:t>
              </a:r>
              <a:r>
                <a:rPr lang="it-IT" altLang="fr-FR" sz="600" dirty="0">
                  <a:latin typeface="Calibri"/>
                  <a:cs typeface="Calibri"/>
                </a:rPr>
                <a:t>acqua. Coloro che indossano queste ginocchiere devono essere consapevoli che i lavori svolti in ginocchio implicano un rischio di malattie croniche alle ginocchia e che devono alzarsi frequentemente per ridurre tali effetti.  Indossare le ginocchiere per tutta la durata d</a:t>
              </a:r>
              <a:r>
                <a:rPr lang="it-IT" altLang="en-US" sz="600" dirty="0">
                  <a:latin typeface="Calibri"/>
                  <a:cs typeface="Calibri"/>
                </a:rPr>
                <a:t>’</a:t>
              </a:r>
              <a:r>
                <a:rPr lang="it-IT" altLang="fr-FR" sz="600" dirty="0">
                  <a:latin typeface="Calibri"/>
                  <a:cs typeface="Calibri"/>
                </a:rPr>
                <a:t>esposizione a eventuali rischi per le ginocchia. Quando indossato, il prodotto deve inserirsi senza difficoltà nella posizione preposta e rimanere in tale posizione per tutta la durata dell</a:t>
              </a:r>
              <a:r>
                <a:rPr lang="it-IT" altLang="en-US" sz="600" dirty="0">
                  <a:latin typeface="Calibri"/>
                  <a:cs typeface="Calibri"/>
                </a:rPr>
                <a:t>’</a:t>
              </a:r>
              <a:r>
                <a:rPr lang="it-IT" altLang="fr-FR" sz="600" dirty="0">
                  <a:latin typeface="Calibri"/>
                  <a:cs typeface="Calibri"/>
                </a:rPr>
                <a:t>utilizzo. Il lato con l</a:t>
              </a:r>
              <a:r>
                <a:rPr lang="it-IT" altLang="en-US" sz="600" dirty="0">
                  <a:latin typeface="Calibri"/>
                  <a:cs typeface="Calibri"/>
                </a:rPr>
                <a:t>’</a:t>
              </a:r>
              <a:r>
                <a:rPr lang="it-IT" altLang="fr-FR" sz="600" dirty="0">
                  <a:latin typeface="Calibri"/>
                  <a:cs typeface="Calibri"/>
                </a:rPr>
                <a:t>indicazione «INTERNO / INSIDE / INNERE / INTERIOR» deve essere a contatto del ginocchio. Una volta posizionato il prodotto, la freccia apposta sullo stesso dovrà essere rivolta verso l</a:t>
              </a:r>
              <a:r>
                <a:rPr lang="it-IT" altLang="en-US" sz="600" dirty="0">
                  <a:latin typeface="Calibri"/>
                  <a:cs typeface="Calibri"/>
                </a:rPr>
                <a:t>’</a:t>
              </a:r>
              <a:r>
                <a:rPr lang="it-IT" altLang="fr-FR" sz="600" dirty="0">
                  <a:latin typeface="Calibri"/>
                  <a:cs typeface="Calibri"/>
                </a:rPr>
                <a:t>alto.</a:t>
              </a:r>
              <a:r>
                <a:rPr lang="fr-FR" altLang="fr-FR" sz="600" dirty="0">
                  <a:latin typeface="Calibri"/>
                  <a:cs typeface="Calibri"/>
                </a:rPr>
                <a:t> </a:t>
              </a:r>
              <a:endParaRPr lang="it-IT" sz="600" dirty="0">
                <a:latin typeface="Calibri"/>
                <a:cs typeface="Calibri"/>
              </a:endParaRPr>
            </a:p>
            <a:p>
              <a:r>
                <a:rPr lang="it-IT" sz="600" dirty="0">
                  <a:latin typeface="Calibri"/>
                  <a:cs typeface="Calibri"/>
                </a:rPr>
                <a:t>Questi indumenti hanno una tasca applicata su ciascun ginocchio, adatta per l’inserimento di una ginocchiera (protezione CE), tipo 2, in taglia unica. Le dimensioni della ginocchiera garantiscono la protezione delle ginocchia durante i movimenti. Piegare la ginocchiera, farla scorrere nella tasca del ginocchio e rilasciare i bordi.</a:t>
              </a:r>
              <a:endParaRPr lang="fr-FR" sz="600" dirty="0">
                <a:latin typeface="Calibri"/>
                <a:cs typeface="Calibri"/>
              </a:endParaRPr>
            </a:p>
            <a:p>
              <a:r>
                <a:rPr lang="it-IT" sz="600" dirty="0">
                  <a:latin typeface="Calibri"/>
                  <a:cs typeface="Calibri"/>
                </a:rPr>
                <a:t>Il ginocchio rimane in posizione nell'indumento durante i presupposti movimenti professionali (inginocchiarsi e spostarsi sulle ginocchia).</a:t>
              </a:r>
              <a:endParaRPr lang="fr-FR" sz="600" dirty="0">
                <a:latin typeface="Calibri"/>
                <a:cs typeface="Calibri"/>
              </a:endParaRPr>
            </a:p>
            <a:p>
              <a:endParaRPr lang="it-IT" sz="600" dirty="0"/>
            </a:p>
            <a:p>
              <a:pPr eaLnBrk="1" hangingPunct="1">
                <a:lnSpc>
                  <a:spcPct val="95000"/>
                </a:lnSpc>
              </a:pPr>
              <a:r>
                <a:rPr lang="it-IT" altLang="fr-FR" sz="600" b="1" dirty="0">
                  <a:latin typeface="Calibri"/>
                  <a:cs typeface="Calibri"/>
                </a:rPr>
                <a:t>Attenzione: </a:t>
              </a:r>
            </a:p>
            <a:p>
              <a:pPr eaLnBrk="1" hangingPunct="1">
                <a:lnSpc>
                  <a:spcPct val="95000"/>
                </a:lnSpc>
              </a:pPr>
              <a:r>
                <a:rPr lang="it-IT" altLang="fr-FR" sz="600" dirty="0">
                  <a:latin typeface="Calibri"/>
                  <a:cs typeface="Calibri"/>
                </a:rPr>
                <a:t>Queste ginocchiere non garantiscono una protezione illimitata delle ginocchia nel corso d</a:t>
              </a:r>
              <a:r>
                <a:rPr lang="it-IT" altLang="en-US" sz="600" dirty="0">
                  <a:latin typeface="Calibri"/>
                  <a:cs typeface="Calibri"/>
                </a:rPr>
                <a:t>’</a:t>
              </a:r>
              <a:r>
                <a:rPr lang="it-IT" altLang="fr-FR" sz="600" dirty="0">
                  <a:latin typeface="Calibri"/>
                  <a:cs typeface="Calibri"/>
                </a:rPr>
                <a:t>esecuzione di lavori in ginocchio. Non vi sono protezioni </a:t>
              </a:r>
            </a:p>
            <a:p>
              <a:pPr>
                <a:lnSpc>
                  <a:spcPct val="95000"/>
                </a:lnSpc>
              </a:pPr>
              <a:r>
                <a:rPr lang="it-IT" altLang="fr-FR" sz="600" dirty="0">
                  <a:latin typeface="Calibri"/>
                  <a:cs typeface="Calibri"/>
                </a:rPr>
                <a:t>che possano garantire un tale livello di protezione contro il rischio di ferite. Non sono destinate alla protezione da oggetti taglienti e non sono idonee da indossare in condizioni di lavoro difficoltose, ad esempio durante lo svolgimento di lavori in ginocchio su rocce frantumate, nelle miniere e nelle cave. Non sono appropriate per essere indossate durante lo svolgimento di attività ricreative o sportive </a:t>
              </a:r>
              <a:r>
                <a:rPr lang="it-IT" sz="600" dirty="0">
                  <a:latin typeface="Calibri"/>
                  <a:cs typeface="Calibri"/>
                </a:rPr>
                <a:t>o </a:t>
              </a:r>
              <a:r>
                <a:rPr lang="it-IT" sz="600" dirty="0">
                  <a:latin typeface="Calibri" panose="020F0502020204030204" pitchFamily="34" charset="0"/>
                  <a:cs typeface="Calibri" panose="020F0502020204030204" pitchFamily="34" charset="0"/>
                </a:rPr>
                <a:t>applicazioni in campo medico.</a:t>
              </a:r>
            </a:p>
            <a:p>
              <a:pPr>
                <a:lnSpc>
                  <a:spcPct val="95000"/>
                </a:lnSpc>
              </a:pPr>
              <a:r>
                <a:rPr lang="it-IT" altLang="fr-FR" sz="600" u="sng" dirty="0">
                  <a:latin typeface="Calibri" panose="020F0502020204030204" pitchFamily="34" charset="0"/>
                  <a:cs typeface="Calibri" panose="020F0502020204030204" pitchFamily="34" charset="0"/>
                </a:rPr>
                <a:t>Eventuali variazioni delle condizioni ambientali, ad esempio in termini di temperatura, riduzione significativa delle prestazioni della protezione. Contaminazione, manomissione della protezione o uso improprio ridurranno le prestazioni della protezione.</a:t>
              </a:r>
            </a:p>
            <a:p>
              <a:pPr>
                <a:lnSpc>
                  <a:spcPct val="95000"/>
                </a:lnSpc>
              </a:pPr>
              <a:endParaRPr lang="it-IT" sz="600" dirty="0">
                <a:latin typeface="Calibri"/>
                <a:cs typeface="Calibri"/>
              </a:endParaRPr>
            </a:p>
            <a:p>
              <a:r>
                <a:rPr lang="en-GB" sz="600" b="1" dirty="0" err="1">
                  <a:latin typeface="Calibri" panose="020F0502020204030204" pitchFamily="34" charset="0"/>
                  <a:ea typeface="Calibri"/>
                  <a:cs typeface="Calibri"/>
                </a:rPr>
                <a:t>Dichiarazione</a:t>
              </a:r>
              <a:r>
                <a:rPr lang="en-GB" sz="600" b="1" dirty="0">
                  <a:latin typeface="Calibri" panose="020F0502020204030204" pitchFamily="34" charset="0"/>
                  <a:ea typeface="Calibri"/>
                  <a:cs typeface="Calibri"/>
                </a:rPr>
                <a:t>:</a:t>
              </a:r>
            </a:p>
            <a:p>
              <a:pPr algn="just">
                <a:spcBef>
                  <a:spcPts val="0"/>
                </a:spcBef>
                <a:spcAft>
                  <a:spcPts val="0"/>
                </a:spcAft>
              </a:pPr>
              <a:r>
                <a:rPr lang="it-IT" sz="600" dirty="0">
                  <a:latin typeface="Calibri" panose="020F0502020204030204" pitchFamily="34" charset="0"/>
                  <a:ea typeface="Calibri"/>
                  <a:cs typeface="Calibri"/>
                </a:rPr>
                <a:t>La marcatura CE apposta su questo guanto significa conformità con i requisiti essenziali del Regolamento Europeo 2016/425. La dichiarazione di conformità è disponibile sul sito internet : vedere **.</a:t>
              </a:r>
              <a:endParaRPr lang="en-US" altLang="en-US" sz="600" dirty="0">
                <a:latin typeface="Calibri" panose="020F0502020204030204" pitchFamily="34" charset="0"/>
                <a:ea typeface="Times New Roman" pitchFamily="18" charset="0"/>
                <a:cs typeface="Calibri" pitchFamily="34" charset="0"/>
              </a:endParaRPr>
            </a:p>
          </p:txBody>
        </p:sp>
        <p:sp>
          <p:nvSpPr>
            <p:cNvPr id="23" name="Text Box 233"/>
            <p:cNvSpPr txBox="1">
              <a:spLocks noChangeArrowheads="1"/>
            </p:cNvSpPr>
            <p:nvPr/>
          </p:nvSpPr>
          <p:spPr bwMode="auto">
            <a:xfrm>
              <a:off x="6158372" y="703493"/>
              <a:ext cx="228600" cy="20735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IT</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4036174485"/>
              </p:ext>
            </p:extLst>
          </p:nvPr>
        </p:nvGraphicFramePr>
        <p:xfrm>
          <a:off x="1448499" y="8246901"/>
          <a:ext cx="4238404" cy="428887"/>
        </p:xfrm>
        <a:graphic>
          <a:graphicData uri="http://schemas.openxmlformats.org/drawingml/2006/table">
            <a:tbl>
              <a:tblPr firstRow="1" bandRow="1">
                <a:effectLst/>
                <a:tableStyleId>{5C22544A-7EE6-4342-B048-85BDC9FD1C3A}</a:tableStyleId>
              </a:tblPr>
              <a:tblGrid>
                <a:gridCol w="2153947">
                  <a:extLst>
                    <a:ext uri="{9D8B030D-6E8A-4147-A177-3AD203B41FA5}">
                      <a16:colId xmlns:a16="http://schemas.microsoft.com/office/drawing/2014/main" val="20000"/>
                    </a:ext>
                  </a:extLst>
                </a:gridCol>
                <a:gridCol w="2084457">
                  <a:extLst>
                    <a:ext uri="{9D8B030D-6E8A-4147-A177-3AD203B41FA5}">
                      <a16:colId xmlns:a16="http://schemas.microsoft.com/office/drawing/2014/main" val="20001"/>
                    </a:ext>
                  </a:extLst>
                </a:gridCol>
              </a:tblGrid>
              <a:tr h="67489">
                <a:tc>
                  <a:txBody>
                    <a:bodyPr/>
                    <a:lstStyle/>
                    <a:p>
                      <a:pPr algn="ctr"/>
                      <a:r>
                        <a:rPr lang="fr-FR" sz="600" dirty="0">
                          <a:ln>
                            <a:noFill/>
                          </a:ln>
                          <a:solidFill>
                            <a:schemeClr val="tx1"/>
                          </a:solidFill>
                          <a:latin typeface="Calibri"/>
                          <a:cs typeface="Calibri"/>
                        </a:rPr>
                        <a:t>SOCIETÀ</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ORGANISMO NOTIFICATO – CERTIFICAZIONE DEL PRODOTTO</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37447">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rue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buFontTx/>
                        <a:buNone/>
                      </a:pPr>
                      <a:r>
                        <a:rPr lang="en-GB" altLang="fr-FR" sz="600" b="1" kern="1200" dirty="0">
                          <a:ln>
                            <a:noFill/>
                          </a:ln>
                          <a:solidFill>
                            <a:schemeClr val="tx1"/>
                          </a:solidFill>
                          <a:latin typeface="Calibri"/>
                          <a:ea typeface="+mn-ea"/>
                          <a:cs typeface="Calibri"/>
                        </a:rPr>
                        <a:t>CENTEXBEL n°0493</a:t>
                      </a:r>
                    </a:p>
                    <a:p>
                      <a:pPr algn="ctr" eaLnBrk="1" hangingPunct="1">
                        <a:lnSpc>
                          <a:spcPct val="85000"/>
                        </a:lnSpc>
                        <a:buFontTx/>
                        <a:buNone/>
                      </a:pPr>
                      <a:r>
                        <a:rPr lang="en-US" altLang="fr-FR" sz="600" kern="1200" baseline="0" dirty="0" err="1">
                          <a:ln>
                            <a:noFill/>
                          </a:ln>
                          <a:solidFill>
                            <a:schemeClr val="tx1"/>
                          </a:solidFill>
                          <a:latin typeface="Calibri"/>
                          <a:ea typeface="+mn-ea"/>
                          <a:cs typeface="Calibri"/>
                        </a:rPr>
                        <a:t>Technologiepark</a:t>
                      </a:r>
                      <a:r>
                        <a:rPr lang="en-US" altLang="fr-FR" sz="600" kern="1200" baseline="0" dirty="0">
                          <a:ln>
                            <a:noFill/>
                          </a:ln>
                          <a:solidFill>
                            <a:schemeClr val="tx1"/>
                          </a:solidFill>
                          <a:latin typeface="Calibri"/>
                          <a:ea typeface="+mn-ea"/>
                          <a:cs typeface="Calibri"/>
                        </a:rPr>
                        <a:t> 7, BE9052 GENT, </a:t>
                      </a:r>
                    </a:p>
                    <a:p>
                      <a:pPr algn="ctr" eaLnBrk="1" hangingPunct="1">
                        <a:lnSpc>
                          <a:spcPct val="85000"/>
                        </a:lnSpc>
                        <a:buFontTx/>
                        <a:buNone/>
                      </a:pPr>
                      <a:r>
                        <a:rPr lang="en-US" altLang="fr-FR" sz="600" kern="1200" baseline="0" dirty="0">
                          <a:ln>
                            <a:noFill/>
                          </a:ln>
                          <a:solidFill>
                            <a:schemeClr val="tx1"/>
                          </a:solidFill>
                          <a:latin typeface="Calibri"/>
                          <a:ea typeface="+mn-ea"/>
                          <a:cs typeface="Calibri"/>
                        </a:rPr>
                        <a:t>BELGIUM</a:t>
                      </a: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a:t>v.20210527</a:t>
            </a:r>
          </a:p>
        </p:txBody>
      </p:sp>
      <p:sp>
        <p:nvSpPr>
          <p:cNvPr id="24" name="ZoneTexte 23">
            <a:extLst>
              <a:ext uri="{FF2B5EF4-FFF2-40B4-BE49-F238E27FC236}">
                <a16:creationId xmlns:a16="http://schemas.microsoft.com/office/drawing/2014/main" id="{8CD3F17A-0B6D-4DD5-8849-9C258BDB3786}"/>
              </a:ext>
            </a:extLst>
          </p:cNvPr>
          <p:cNvSpPr txBox="1"/>
          <p:nvPr/>
        </p:nvSpPr>
        <p:spPr>
          <a:xfrm>
            <a:off x="2669833" y="67489"/>
            <a:ext cx="1518364" cy="276999"/>
          </a:xfrm>
          <a:prstGeom prst="rect">
            <a:avLst/>
          </a:prstGeom>
          <a:noFill/>
          <a:ln w="3175">
            <a:noFill/>
          </a:ln>
        </p:spPr>
        <p:txBody>
          <a:bodyPr wrap="none">
            <a:spAutoFit/>
          </a:bodyPr>
          <a:lstStyle/>
          <a:p>
            <a:pPr algn="ctr"/>
            <a:r>
              <a:rPr lang="it-IT" sz="1200" b="1" dirty="0"/>
              <a:t>Pantaloni</a:t>
            </a:r>
            <a:r>
              <a:rPr lang="en-GB" sz="1200" b="1" dirty="0"/>
              <a:t> HIBANA</a:t>
            </a:r>
            <a:endParaRPr lang="en-GB" sz="3600" dirty="0"/>
          </a:p>
        </p:txBody>
      </p:sp>
      <p:grpSp>
        <p:nvGrpSpPr>
          <p:cNvPr id="28" name="Group 49">
            <a:extLst>
              <a:ext uri="{FF2B5EF4-FFF2-40B4-BE49-F238E27FC236}">
                <a16:creationId xmlns:a16="http://schemas.microsoft.com/office/drawing/2014/main" id="{FD1D40C4-A467-4523-B694-6A84E89609C5}"/>
              </a:ext>
            </a:extLst>
          </p:cNvPr>
          <p:cNvGrpSpPr>
            <a:grpSpLocks/>
          </p:cNvGrpSpPr>
          <p:nvPr/>
        </p:nvGrpSpPr>
        <p:grpSpPr bwMode="auto">
          <a:xfrm>
            <a:off x="3341968" y="587404"/>
            <a:ext cx="431800" cy="394048"/>
            <a:chOff x="5638" y="2735"/>
            <a:chExt cx="680" cy="654"/>
          </a:xfrm>
        </p:grpSpPr>
        <p:pic>
          <p:nvPicPr>
            <p:cNvPr id="29" name="Picture 20" descr="ce">
              <a:extLst>
                <a:ext uri="{FF2B5EF4-FFF2-40B4-BE49-F238E27FC236}">
                  <a16:creationId xmlns:a16="http://schemas.microsoft.com/office/drawing/2014/main" id="{2956E67B-D8CA-4743-BC2A-D8B8D8DE7BF1}"/>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 Box 48">
              <a:extLst>
                <a:ext uri="{FF2B5EF4-FFF2-40B4-BE49-F238E27FC236}">
                  <a16:creationId xmlns:a16="http://schemas.microsoft.com/office/drawing/2014/main" id="{1D4B2862-6C23-44BC-A764-E585B9835054}"/>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31" name="Image 22" descr="Une image contenant clipart&#10;&#10;Description générée automatiquement">
            <a:extLst>
              <a:ext uri="{FF2B5EF4-FFF2-40B4-BE49-F238E27FC236}">
                <a16:creationId xmlns:a16="http://schemas.microsoft.com/office/drawing/2014/main" id="{77706AB0-D232-4A69-83F6-D95473A1271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a:extLst>
              <a:ext uri="{FF2B5EF4-FFF2-40B4-BE49-F238E27FC236}">
                <a16:creationId xmlns:a16="http://schemas.microsoft.com/office/drawing/2014/main" id="{7845C493-7AF5-4C70-9CD6-6A1593FBCB40}"/>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it-IT" altLang="fr-FR" sz="400" b="0" i="0" u="none" strike="noStrike" cap="none" normalizeH="0" baseline="0" dirty="0">
                <a:ln>
                  <a:noFill/>
                </a:ln>
                <a:solidFill>
                  <a:schemeClr val="tx1"/>
                </a:solidFill>
                <a:effectLst/>
              </a:rPr>
            </a:br>
            <a:endParaRPr kumimoji="0" lang="it-IT" altLang="fr-FR" sz="1800" b="0" i="0" u="none" strike="noStrike" cap="none" normalizeH="0" baseline="0" dirty="0">
              <a:ln>
                <a:noFill/>
              </a:ln>
              <a:solidFill>
                <a:schemeClr val="tx1"/>
              </a:solidFill>
              <a:effectLst/>
              <a:latin typeface="Arial" panose="020B0604020202020204" pitchFamily="34" charset="0"/>
            </a:endParaRPr>
          </a:p>
        </p:txBody>
      </p:sp>
      <p:pic>
        <p:nvPicPr>
          <p:cNvPr id="36" name="Image 35">
            <a:extLst>
              <a:ext uri="{FF2B5EF4-FFF2-40B4-BE49-F238E27FC236}">
                <a16:creationId xmlns:a16="http://schemas.microsoft.com/office/drawing/2014/main" id="{4E5775F6-9B90-46EF-AD94-E7923B13099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4749" y="8458176"/>
            <a:ext cx="916851" cy="1376814"/>
          </a:xfrm>
          <a:prstGeom prst="rect">
            <a:avLst/>
          </a:prstGeom>
        </p:spPr>
      </p:pic>
      <p:graphicFrame>
        <p:nvGraphicFramePr>
          <p:cNvPr id="33" name="Tableau 32">
            <a:extLst>
              <a:ext uri="{FF2B5EF4-FFF2-40B4-BE49-F238E27FC236}">
                <a16:creationId xmlns:a16="http://schemas.microsoft.com/office/drawing/2014/main" id="{CFB4C98A-7E83-4323-B1A7-FCAB56BB63A9}"/>
              </a:ext>
            </a:extLst>
          </p:cNvPr>
          <p:cNvGraphicFramePr>
            <a:graphicFrameLocks noGrp="1"/>
          </p:cNvGraphicFramePr>
          <p:nvPr>
            <p:extLst>
              <p:ext uri="{D42A27DB-BD31-4B8C-83A1-F6EECF244321}">
                <p14:modId xmlns:p14="http://schemas.microsoft.com/office/powerpoint/2010/main" val="2136254827"/>
              </p:ext>
            </p:extLst>
          </p:nvPr>
        </p:nvGraphicFramePr>
        <p:xfrm>
          <a:off x="1446041" y="8709208"/>
          <a:ext cx="5179151" cy="1179566"/>
        </p:xfrm>
        <a:graphic>
          <a:graphicData uri="http://schemas.openxmlformats.org/drawingml/2006/table">
            <a:tbl>
              <a:tblPr/>
              <a:tblGrid>
                <a:gridCol w="386504">
                  <a:extLst>
                    <a:ext uri="{9D8B030D-6E8A-4147-A177-3AD203B41FA5}">
                      <a16:colId xmlns:a16="http://schemas.microsoft.com/office/drawing/2014/main" val="20000"/>
                    </a:ext>
                  </a:extLst>
                </a:gridCol>
                <a:gridCol w="695707">
                  <a:extLst>
                    <a:ext uri="{9D8B030D-6E8A-4147-A177-3AD203B41FA5}">
                      <a16:colId xmlns:a16="http://schemas.microsoft.com/office/drawing/2014/main" val="20002"/>
                    </a:ext>
                  </a:extLst>
                </a:gridCol>
                <a:gridCol w="695707">
                  <a:extLst>
                    <a:ext uri="{9D8B030D-6E8A-4147-A177-3AD203B41FA5}">
                      <a16:colId xmlns:a16="http://schemas.microsoft.com/office/drawing/2014/main" val="20003"/>
                    </a:ext>
                  </a:extLst>
                </a:gridCol>
                <a:gridCol w="695707">
                  <a:extLst>
                    <a:ext uri="{9D8B030D-6E8A-4147-A177-3AD203B41FA5}">
                      <a16:colId xmlns:a16="http://schemas.microsoft.com/office/drawing/2014/main" val="20004"/>
                    </a:ext>
                  </a:extLst>
                </a:gridCol>
                <a:gridCol w="695707">
                  <a:extLst>
                    <a:ext uri="{9D8B030D-6E8A-4147-A177-3AD203B41FA5}">
                      <a16:colId xmlns:a16="http://schemas.microsoft.com/office/drawing/2014/main" val="20005"/>
                    </a:ext>
                  </a:extLst>
                </a:gridCol>
                <a:gridCol w="695707">
                  <a:extLst>
                    <a:ext uri="{9D8B030D-6E8A-4147-A177-3AD203B41FA5}">
                      <a16:colId xmlns:a16="http://schemas.microsoft.com/office/drawing/2014/main" val="20006"/>
                    </a:ext>
                  </a:extLst>
                </a:gridCol>
                <a:gridCol w="676014">
                  <a:extLst>
                    <a:ext uri="{9D8B030D-6E8A-4147-A177-3AD203B41FA5}">
                      <a16:colId xmlns:a16="http://schemas.microsoft.com/office/drawing/2014/main" val="4107214334"/>
                    </a:ext>
                  </a:extLst>
                </a:gridCol>
                <a:gridCol w="638098">
                  <a:extLst>
                    <a:ext uri="{9D8B030D-6E8A-4147-A177-3AD203B41FA5}">
                      <a16:colId xmlns:a16="http://schemas.microsoft.com/office/drawing/2014/main" val="2933418286"/>
                    </a:ext>
                  </a:extLst>
                </a:gridCol>
              </a:tblGrid>
              <a:tr h="22132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4XL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5HBA17000S</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81071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5HBA13000S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42626383"/>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9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C</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graphicFrame>
        <p:nvGraphicFramePr>
          <p:cNvPr id="34" name="Group 318">
            <a:extLst>
              <a:ext uri="{FF2B5EF4-FFF2-40B4-BE49-F238E27FC236}">
                <a16:creationId xmlns:a16="http://schemas.microsoft.com/office/drawing/2014/main" id="{A98558B7-DCC3-428C-A1A4-43E7545E79FE}"/>
              </a:ext>
            </a:extLst>
          </p:cNvPr>
          <p:cNvGraphicFramePr>
            <a:graphicFrameLocks noGrp="1"/>
          </p:cNvGraphicFramePr>
          <p:nvPr>
            <p:extLst>
              <p:ext uri="{D42A27DB-BD31-4B8C-83A1-F6EECF244321}">
                <p14:modId xmlns:p14="http://schemas.microsoft.com/office/powerpoint/2010/main" val="1376909180"/>
              </p:ext>
            </p:extLst>
          </p:nvPr>
        </p:nvGraphicFramePr>
        <p:xfrm>
          <a:off x="1862222" y="2867208"/>
          <a:ext cx="1446813" cy="876299"/>
        </p:xfrm>
        <a:graphic>
          <a:graphicData uri="http://schemas.openxmlformats.org/drawingml/2006/table">
            <a:tbl>
              <a:tblPr/>
              <a:tblGrid>
                <a:gridCol w="208280">
                  <a:extLst>
                    <a:ext uri="{9D8B030D-6E8A-4147-A177-3AD203B41FA5}">
                      <a16:colId xmlns:a16="http://schemas.microsoft.com/office/drawing/2014/main" val="20000"/>
                    </a:ext>
                  </a:extLst>
                </a:gridCol>
                <a:gridCol w="438385">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419148">
                  <a:extLst>
                    <a:ext uri="{9D8B030D-6E8A-4147-A177-3AD203B41FA5}">
                      <a16:colId xmlns:a16="http://schemas.microsoft.com/office/drawing/2014/main" val="20003"/>
                    </a:ext>
                  </a:extLst>
                </a:gridCol>
              </a:tblGrid>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Arial" charset="0"/>
                      </a:endParaRP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3</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2</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Classe 1</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9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0.80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0.50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0.14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B</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0.13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344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7" name="Rectangle 345">
            <a:extLst>
              <a:ext uri="{FF2B5EF4-FFF2-40B4-BE49-F238E27FC236}">
                <a16:creationId xmlns:a16="http://schemas.microsoft.com/office/drawing/2014/main" id="{EB632B0C-4F47-4DB8-8DE7-43CEFA67E0F3}"/>
              </a:ext>
            </a:extLst>
          </p:cNvPr>
          <p:cNvSpPr>
            <a:spLocks noChangeArrowheads="1"/>
          </p:cNvSpPr>
          <p:nvPr/>
        </p:nvSpPr>
        <p:spPr bwMode="auto">
          <a:xfrm>
            <a:off x="3371372" y="2849227"/>
            <a:ext cx="3047139" cy="1662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A : matière de base ; </a:t>
            </a:r>
            <a:r>
              <a:rPr lang="fr-FR" altLang="fr-FR" sz="600" dirty="0" err="1">
                <a:latin typeface="Calibri" panose="020F0502020204030204" pitchFamily="34" charset="0"/>
                <a:cs typeface="Calibri" panose="020F0502020204030204" pitchFamily="34" charset="0"/>
              </a:rPr>
              <a:t>Obermaterial</a:t>
            </a:r>
            <a:r>
              <a:rPr lang="fr-FR" altLang="fr-FR" sz="600" dirty="0">
                <a:latin typeface="Calibri" panose="020F0502020204030204" pitchFamily="34" charset="0"/>
                <a:cs typeface="Calibri" panose="020F0502020204030204" pitchFamily="34" charset="0"/>
              </a:rPr>
              <a:t> ; Background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háttéranyag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de base ; </a:t>
            </a:r>
            <a:r>
              <a:rPr lang="pt-PT" altLang="fr-FR" sz="600" dirty="0">
                <a:latin typeface="Calibri" panose="020F0502020204030204" pitchFamily="34" charset="0"/>
                <a:cs typeface="Calibri" panose="020F0502020204030204" pitchFamily="34" charset="0"/>
              </a:rPr>
              <a:t>material base ; </a:t>
            </a:r>
            <a:r>
              <a:rPr lang="sv-SE" altLang="fr-FR" sz="600" dirty="0">
                <a:latin typeface="Calibri" panose="020F0502020204030204" pitchFamily="34" charset="0"/>
                <a:cs typeface="Calibri" panose="020F0502020204030204" pitchFamily="34" charset="0"/>
              </a:rPr>
              <a:t>Råmaterial ; </a:t>
            </a:r>
            <a:r>
              <a:rPr lang="nl-NL" altLang="fr-FR" sz="600" dirty="0">
                <a:latin typeface="Calibri" panose="020F0502020204030204" pitchFamily="34" charset="0"/>
                <a:cs typeface="Calibri" panose="020F0502020204030204" pitchFamily="34" charset="0"/>
              </a:rPr>
              <a:t>basismateriaal ; </a:t>
            </a:r>
            <a:r>
              <a:rPr lang="fr-FR" altLang="fr-FR" sz="600" dirty="0" err="1">
                <a:latin typeface="Calibri" panose="020F0502020204030204" pitchFamily="34" charset="0"/>
                <a:cs typeface="Calibri" panose="020F0502020204030204" pitchFamily="34" charset="0"/>
              </a:rPr>
              <a:t>Perusmateriaali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bæremateriale. </a:t>
            </a:r>
            <a:r>
              <a:rPr lang="pl-PL" altLang="fr-FR" sz="600" dirty="0">
                <a:latin typeface="Calibri" panose="020F0502020204030204" pitchFamily="34" charset="0"/>
                <a:cs typeface="Calibri" panose="020F0502020204030204" pitchFamily="34" charset="0"/>
              </a:rPr>
              <a:t>materiał podstawowy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Alusmaterjal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основна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светлоотразителна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de bază</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základní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osnovna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základný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βασικό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مادة أساسي</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базовый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pt-PT"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B : matière rétroréfléchissante ; </a:t>
            </a:r>
            <a:r>
              <a:rPr lang="fr-FR" altLang="fr-FR" sz="600" dirty="0" err="1">
                <a:latin typeface="Calibri" panose="020F0502020204030204" pitchFamily="34" charset="0"/>
                <a:cs typeface="Calibri" panose="020F0502020204030204" pitchFamily="34" charset="0"/>
              </a:rPr>
              <a:t>Reflexmaterial</a:t>
            </a:r>
            <a:r>
              <a:rPr lang="fr-FR" altLang="fr-FR" sz="600" dirty="0">
                <a:latin typeface="Calibri" panose="020F0502020204030204" pitchFamily="34" charset="0"/>
                <a:cs typeface="Calibri" panose="020F0502020204030204" pitchFamily="34" charset="0"/>
              </a:rPr>
              <a:t> ; Retro </a:t>
            </a:r>
            <a:r>
              <a:rPr lang="fr-FR" altLang="fr-FR" sz="600" dirty="0" err="1">
                <a:latin typeface="Calibri" panose="020F0502020204030204" pitchFamily="34" charset="0"/>
                <a:cs typeface="Calibri" panose="020F0502020204030204" pitchFamily="34" charset="0"/>
              </a:rPr>
              <a:t>reflective</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fényvisszaverő</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retro reflectante ; </a:t>
            </a:r>
            <a:r>
              <a:rPr lang="pt-PT" altLang="fr-FR" sz="600" dirty="0">
                <a:latin typeface="Calibri" panose="020F0502020204030204" pitchFamily="34" charset="0"/>
                <a:cs typeface="Calibri" panose="020F0502020204030204" pitchFamily="34" charset="0"/>
              </a:rPr>
              <a:t>material retro-reflector</a:t>
            </a:r>
            <a:r>
              <a:rPr lang="fr-FR" altLang="fr-FR" sz="600" dirty="0">
                <a:latin typeface="Calibri" panose="020F0502020204030204" pitchFamily="34" charset="0"/>
                <a:cs typeface="Calibri" panose="020F0502020204030204" pitchFamily="34" charset="0"/>
              </a:rPr>
              <a:t> ; </a:t>
            </a:r>
            <a:r>
              <a:rPr lang="sv-SE" altLang="fr-FR" sz="600" dirty="0">
                <a:latin typeface="Calibri" panose="020F0502020204030204" pitchFamily="34" charset="0"/>
                <a:cs typeface="Calibri" panose="020F0502020204030204" pitchFamily="34" charset="0"/>
              </a:rPr>
              <a:t>retro-reflektivt material ; </a:t>
            </a:r>
            <a:r>
              <a:rPr lang="nl-NL" altLang="fr-FR" sz="600" dirty="0">
                <a:latin typeface="Calibri" panose="020F0502020204030204" pitchFamily="34" charset="0"/>
                <a:cs typeface="Calibri" panose="020F0502020204030204" pitchFamily="34" charset="0"/>
              </a:rPr>
              <a:t>reflecterend materiaal; </a:t>
            </a:r>
            <a:r>
              <a:rPr lang="fr-FR" altLang="fr-FR" sz="600" dirty="0" err="1">
                <a:latin typeface="Calibri" panose="020F0502020204030204" pitchFamily="34" charset="0"/>
                <a:cs typeface="Calibri" panose="020F0502020204030204" pitchFamily="34" charset="0"/>
              </a:rPr>
              <a:t>Heijastava</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retroreflekterende materiale. </a:t>
            </a:r>
            <a:r>
              <a:rPr lang="pl-PL" altLang="fr-FR" sz="600" dirty="0">
                <a:latin typeface="Calibri" panose="020F0502020204030204" pitchFamily="34" charset="0"/>
                <a:cs typeface="Calibri" panose="020F0502020204030204" pitchFamily="34" charset="0"/>
              </a:rPr>
              <a:t>materiał odblaskowy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Helkurmaterjal</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retro-reflectorizant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materiál se zpětným odrazem</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retroodsevna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materiál so spätným odrazom</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αντανακλώμενο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العاكسة للخلف</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светоотражающий материал</a:t>
            </a:r>
            <a:r>
              <a:rPr lang="fr-FR" altLang="fr-FR" sz="600" dirty="0">
                <a:latin typeface="Calibri" panose="020F0502020204030204" pitchFamily="34" charset="0"/>
                <a:cs typeface="Calibri" panose="020F0502020204030204" pitchFamily="34" charset="0"/>
              </a:rPr>
              <a:t>      	   </a:t>
            </a: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C : matière combinée ; </a:t>
            </a:r>
            <a:r>
              <a:rPr lang="de-DE" altLang="fr-FR" sz="600" dirty="0">
                <a:latin typeface="Calibri" panose="020F0502020204030204" pitchFamily="34" charset="0"/>
                <a:cs typeface="Calibri" panose="020F0502020204030204" pitchFamily="34" charset="0"/>
              </a:rPr>
              <a:t>Material mit 2 Stoffschichten</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Combined</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kombinált</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tulajdonságú</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conjunta ; </a:t>
            </a:r>
            <a:r>
              <a:rPr lang="pt-PT" altLang="fr-FR" sz="600" dirty="0">
                <a:latin typeface="Calibri" panose="020F0502020204030204" pitchFamily="34" charset="0"/>
                <a:cs typeface="Calibri" panose="020F0502020204030204" pitchFamily="34" charset="0"/>
              </a:rPr>
              <a:t>material combinado ; </a:t>
            </a:r>
            <a:r>
              <a:rPr lang="sv-SE" altLang="fr-FR" sz="600" dirty="0">
                <a:latin typeface="Calibri" panose="020F0502020204030204" pitchFamily="34" charset="0"/>
                <a:cs typeface="Calibri" panose="020F0502020204030204" pitchFamily="34" charset="0"/>
              </a:rPr>
              <a:t>kombinerat material ; </a:t>
            </a:r>
            <a:r>
              <a:rPr lang="nl-NL" altLang="fr-FR" sz="600" dirty="0">
                <a:latin typeface="Calibri" panose="020F0502020204030204" pitchFamily="34" charset="0"/>
                <a:cs typeface="Calibri" panose="020F0502020204030204" pitchFamily="34" charset="0"/>
              </a:rPr>
              <a:t>gecombineerd materiaal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Yhdistetty</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  </a:t>
            </a:r>
            <a:r>
              <a:rPr lang="da-DK" altLang="fr-FR" sz="600" dirty="0">
                <a:latin typeface="Calibri" panose="020F0502020204030204" pitchFamily="34" charset="0"/>
                <a:cs typeface="Calibri" panose="020F0502020204030204" pitchFamily="34" charset="0"/>
              </a:rPr>
              <a:t>materiale med kombineret advarselsfunktion. </a:t>
            </a:r>
            <a:r>
              <a:rPr lang="pl-PL" altLang="fr-FR" sz="600" dirty="0">
                <a:latin typeface="Calibri" panose="020F0502020204030204" pitchFamily="34" charset="0"/>
                <a:cs typeface="Calibri" panose="020F0502020204030204" pitchFamily="34" charset="0"/>
              </a:rPr>
              <a:t>materiał kombinowany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kombineeritud 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комбинирана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M</a:t>
            </a:r>
            <a:r>
              <a:rPr lang="ro-RO" altLang="fr-FR" sz="600" dirty="0">
                <a:latin typeface="Calibri" panose="020F0502020204030204" pitchFamily="34" charset="0"/>
                <a:cs typeface="Calibri" panose="020F0502020204030204" pitchFamily="34" charset="0"/>
              </a:rPr>
              <a:t>aterial combinat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kombinirana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συνδυασμένο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المركبة</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комбинированный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 </a:t>
            </a:r>
            <a:r>
              <a:rPr lang="fr-FR" altLang="fr-FR" sz="600" dirty="0">
                <a:solidFill>
                  <a:srgbClr val="000000"/>
                </a:solidFill>
              </a:rPr>
              <a:t>	</a:t>
            </a:r>
            <a:r>
              <a:rPr lang="fr-FR" altLang="fr-FR" sz="600" dirty="0"/>
              <a:t>       </a:t>
            </a:r>
          </a:p>
        </p:txBody>
      </p:sp>
      <p:grpSp>
        <p:nvGrpSpPr>
          <p:cNvPr id="39" name="Groupe 38">
            <a:extLst>
              <a:ext uri="{FF2B5EF4-FFF2-40B4-BE49-F238E27FC236}">
                <a16:creationId xmlns:a16="http://schemas.microsoft.com/office/drawing/2014/main" id="{BB3A4FE6-550F-4CCD-9D41-C0C90252F45D}"/>
              </a:ext>
            </a:extLst>
          </p:cNvPr>
          <p:cNvGrpSpPr/>
          <p:nvPr/>
        </p:nvGrpSpPr>
        <p:grpSpPr>
          <a:xfrm>
            <a:off x="262897" y="2793682"/>
            <a:ext cx="1549393" cy="923771"/>
            <a:chOff x="561000" y="2871361"/>
            <a:chExt cx="1549393" cy="923771"/>
          </a:xfrm>
        </p:grpSpPr>
        <p:pic>
          <p:nvPicPr>
            <p:cNvPr id="49" name="Image 48">
              <a:extLst>
                <a:ext uri="{FF2B5EF4-FFF2-40B4-BE49-F238E27FC236}">
                  <a16:creationId xmlns:a16="http://schemas.microsoft.com/office/drawing/2014/main" id="{20193274-3778-46BD-96B1-0196DE1E0402}"/>
                </a:ext>
              </a:extLst>
            </p:cNvPr>
            <p:cNvPicPr>
              <a:picLocks noChangeAspect="1"/>
            </p:cNvPicPr>
            <p:nvPr/>
          </p:nvPicPr>
          <p:blipFill>
            <a:blip r:embed="rId6"/>
            <a:stretch>
              <a:fillRect/>
            </a:stretch>
          </p:blipFill>
          <p:spPr>
            <a:xfrm>
              <a:off x="561000" y="2871361"/>
              <a:ext cx="1549393" cy="923771"/>
            </a:xfrm>
            <a:prstGeom prst="rect">
              <a:avLst/>
            </a:prstGeom>
          </p:spPr>
        </p:pic>
        <p:sp>
          <p:nvSpPr>
            <p:cNvPr id="50" name="ZoneTexte 49">
              <a:extLst>
                <a:ext uri="{FF2B5EF4-FFF2-40B4-BE49-F238E27FC236}">
                  <a16:creationId xmlns:a16="http://schemas.microsoft.com/office/drawing/2014/main" id="{00D4B7D0-32F1-4619-AA76-BE0C11E1DC40}"/>
                </a:ext>
              </a:extLst>
            </p:cNvPr>
            <p:cNvSpPr txBox="1"/>
            <p:nvPr/>
          </p:nvSpPr>
          <p:spPr>
            <a:xfrm>
              <a:off x="1066800" y="3349082"/>
              <a:ext cx="152400" cy="215444"/>
            </a:xfrm>
            <a:prstGeom prst="rect">
              <a:avLst/>
            </a:prstGeom>
            <a:solidFill>
              <a:schemeClr val="bg1"/>
            </a:solidFill>
          </p:spPr>
          <p:txBody>
            <a:bodyPr wrap="square" rtlCol="0">
              <a:spAutoFit/>
            </a:bodyPr>
            <a:lstStyle/>
            <a:p>
              <a:r>
                <a:rPr lang="fr-FR" sz="800" b="1" dirty="0"/>
                <a:t>1</a:t>
              </a:r>
            </a:p>
          </p:txBody>
        </p:sp>
        <p:sp>
          <p:nvSpPr>
            <p:cNvPr id="51" name="ZoneTexte 50">
              <a:extLst>
                <a:ext uri="{FF2B5EF4-FFF2-40B4-BE49-F238E27FC236}">
                  <a16:creationId xmlns:a16="http://schemas.microsoft.com/office/drawing/2014/main" id="{F920258A-5EB9-4BF2-AD7A-FEF4D192752A}"/>
                </a:ext>
              </a:extLst>
            </p:cNvPr>
            <p:cNvSpPr txBox="1"/>
            <p:nvPr/>
          </p:nvSpPr>
          <p:spPr>
            <a:xfrm>
              <a:off x="1892705" y="3349082"/>
              <a:ext cx="152400" cy="215444"/>
            </a:xfrm>
            <a:prstGeom prst="rect">
              <a:avLst/>
            </a:prstGeom>
            <a:solidFill>
              <a:schemeClr val="bg1"/>
            </a:solidFill>
          </p:spPr>
          <p:txBody>
            <a:bodyPr wrap="square" rtlCol="0">
              <a:spAutoFit/>
            </a:bodyPr>
            <a:lstStyle/>
            <a:p>
              <a:r>
                <a:rPr lang="fr-FR" sz="800" b="1" dirty="0"/>
                <a:t>2</a:t>
              </a:r>
            </a:p>
          </p:txBody>
        </p:sp>
      </p:grpSp>
      <p:grpSp>
        <p:nvGrpSpPr>
          <p:cNvPr id="53" name="Groupe 52">
            <a:extLst>
              <a:ext uri="{FF2B5EF4-FFF2-40B4-BE49-F238E27FC236}">
                <a16:creationId xmlns:a16="http://schemas.microsoft.com/office/drawing/2014/main" id="{CC77E02F-90B7-472A-8ECF-615164300358}"/>
              </a:ext>
            </a:extLst>
          </p:cNvPr>
          <p:cNvGrpSpPr/>
          <p:nvPr/>
        </p:nvGrpSpPr>
        <p:grpSpPr>
          <a:xfrm>
            <a:off x="257487" y="4187319"/>
            <a:ext cx="1188554" cy="198906"/>
            <a:chOff x="5065713" y="8589963"/>
            <a:chExt cx="1546225" cy="258762"/>
          </a:xfrm>
        </p:grpSpPr>
        <p:pic>
          <p:nvPicPr>
            <p:cNvPr id="60" name="Image 60">
              <a:extLst>
                <a:ext uri="{FF2B5EF4-FFF2-40B4-BE49-F238E27FC236}">
                  <a16:creationId xmlns:a16="http://schemas.microsoft.com/office/drawing/2014/main" id="{EEECE1CF-3EF4-4598-9013-04813A8AA157}"/>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Image 72">
              <a:extLst>
                <a:ext uri="{FF2B5EF4-FFF2-40B4-BE49-F238E27FC236}">
                  <a16:creationId xmlns:a16="http://schemas.microsoft.com/office/drawing/2014/main" id="{2EA90637-664E-4AD4-B7F9-CDC65080861C}"/>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 name="Image 73">
              <a:extLst>
                <a:ext uri="{FF2B5EF4-FFF2-40B4-BE49-F238E27FC236}">
                  <a16:creationId xmlns:a16="http://schemas.microsoft.com/office/drawing/2014/main" id="{41D38330-FB35-47CE-9676-03250FDAB1D2}"/>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 name="Image 74">
              <a:extLst>
                <a:ext uri="{FF2B5EF4-FFF2-40B4-BE49-F238E27FC236}">
                  <a16:creationId xmlns:a16="http://schemas.microsoft.com/office/drawing/2014/main" id="{9E7F244F-F6A8-43BD-B96C-A042C2203AA5}"/>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 name="Image 2">
              <a:extLst>
                <a:ext uri="{FF2B5EF4-FFF2-40B4-BE49-F238E27FC236}">
                  <a16:creationId xmlns:a16="http://schemas.microsoft.com/office/drawing/2014/main" id="{B633E2DD-D962-459F-BB43-A8033285194F}"/>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5" name="Groupe 64">
            <a:extLst>
              <a:ext uri="{FF2B5EF4-FFF2-40B4-BE49-F238E27FC236}">
                <a16:creationId xmlns:a16="http://schemas.microsoft.com/office/drawing/2014/main" id="{F61B3D55-1152-430B-A198-3316FB2C3F6C}"/>
              </a:ext>
            </a:extLst>
          </p:cNvPr>
          <p:cNvGrpSpPr/>
          <p:nvPr/>
        </p:nvGrpSpPr>
        <p:grpSpPr>
          <a:xfrm>
            <a:off x="1448373" y="4194439"/>
            <a:ext cx="640388" cy="184666"/>
            <a:chOff x="1515339" y="2673719"/>
            <a:chExt cx="537471" cy="154988"/>
          </a:xfrm>
        </p:grpSpPr>
        <p:sp>
          <p:nvSpPr>
            <p:cNvPr id="66" name="Text Box 21">
              <a:extLst>
                <a:ext uri="{FF2B5EF4-FFF2-40B4-BE49-F238E27FC236}">
                  <a16:creationId xmlns:a16="http://schemas.microsoft.com/office/drawing/2014/main" id="{32D12663-D72D-45F1-B9BB-584DC9729D14}"/>
                </a:ext>
              </a:extLst>
            </p:cNvPr>
            <p:cNvSpPr txBox="1">
              <a:spLocks noChangeArrowheads="1"/>
            </p:cNvSpPr>
            <p:nvPr/>
          </p:nvSpPr>
          <p:spPr bwMode="auto">
            <a:xfrm>
              <a:off x="1515339" y="2673719"/>
              <a:ext cx="537471" cy="15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11163">
                <a:spcBef>
                  <a:spcPct val="20000"/>
                </a:spcBef>
                <a:buChar char="•"/>
                <a:defRPr sz="1400">
                  <a:solidFill>
                    <a:schemeClr val="tx1"/>
                  </a:solidFill>
                  <a:latin typeface="Arial" panose="020B0604020202020204" pitchFamily="34" charset="0"/>
                </a:defRPr>
              </a:lvl1pPr>
              <a:lvl2pPr marL="742950" indent="-285750" defTabSz="411163">
                <a:spcBef>
                  <a:spcPct val="20000"/>
                </a:spcBef>
                <a:buChar char="–"/>
                <a:defRPr sz="1300">
                  <a:solidFill>
                    <a:schemeClr val="tx1"/>
                  </a:solidFill>
                  <a:latin typeface="Arial" panose="020B0604020202020204" pitchFamily="34" charset="0"/>
                </a:defRPr>
              </a:lvl2pPr>
              <a:lvl3pPr marL="1143000" indent="-228600" defTabSz="411163">
                <a:spcBef>
                  <a:spcPct val="20000"/>
                </a:spcBef>
                <a:buChar char="•"/>
                <a:defRPr sz="1100">
                  <a:solidFill>
                    <a:schemeClr val="tx1"/>
                  </a:solidFill>
                  <a:latin typeface="Arial" panose="020B0604020202020204" pitchFamily="34" charset="0"/>
                </a:defRPr>
              </a:lvl3pPr>
              <a:lvl4pPr marL="1600200" indent="-228600" defTabSz="411163">
                <a:spcBef>
                  <a:spcPct val="20000"/>
                </a:spcBef>
                <a:buChar char="–"/>
                <a:defRPr sz="900">
                  <a:solidFill>
                    <a:schemeClr val="tx1"/>
                  </a:solidFill>
                  <a:latin typeface="Arial" panose="020B0604020202020204" pitchFamily="34" charset="0"/>
                </a:defRPr>
              </a:lvl4pPr>
              <a:lvl5pPr marL="2057400" indent="-228600" defTabSz="411163">
                <a:spcBef>
                  <a:spcPct val="20000"/>
                </a:spcBef>
                <a:buChar char="»"/>
                <a:defRPr sz="9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900">
                  <a:solidFill>
                    <a:schemeClr val="tx1"/>
                  </a:solidFill>
                  <a:latin typeface="Arial" panose="020B0604020202020204" pitchFamily="34" charset="0"/>
                </a:defRPr>
              </a:lvl9pPr>
            </a:lstStyle>
            <a:p>
              <a:pPr algn="ctr" eaLnBrk="1" hangingPunct="1">
                <a:spcBef>
                  <a:spcPct val="50000"/>
                </a:spcBef>
                <a:buFontTx/>
                <a:buNone/>
              </a:pPr>
              <a:r>
                <a:rPr lang="fr-FR" altLang="fr-FR" sz="600" dirty="0"/>
                <a:t>Max. 25 X</a:t>
              </a:r>
            </a:p>
          </p:txBody>
        </p:sp>
        <p:sp>
          <p:nvSpPr>
            <p:cNvPr id="67" name="Rectangle 135">
              <a:extLst>
                <a:ext uri="{FF2B5EF4-FFF2-40B4-BE49-F238E27FC236}">
                  <a16:creationId xmlns:a16="http://schemas.microsoft.com/office/drawing/2014/main" id="{53CBB88B-477C-4152-B8F1-4C2BA68B7F46}"/>
                </a:ext>
              </a:extLst>
            </p:cNvPr>
            <p:cNvSpPr>
              <a:spLocks noChangeArrowheads="1"/>
            </p:cNvSpPr>
            <p:nvPr/>
          </p:nvSpPr>
          <p:spPr bwMode="auto">
            <a:xfrm>
              <a:off x="1603453" y="2689148"/>
              <a:ext cx="375158" cy="12790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300">
                  <a:solidFill>
                    <a:schemeClr val="tx1"/>
                  </a:solidFill>
                  <a:latin typeface="Arial" panose="020B0604020202020204" pitchFamily="34" charset="0"/>
                </a:defRPr>
              </a:lvl2pPr>
              <a:lvl3pPr marL="1143000" indent="-228600">
                <a:spcBef>
                  <a:spcPct val="20000"/>
                </a:spcBef>
                <a:buChar char="•"/>
                <a:defRPr sz="1100">
                  <a:solidFill>
                    <a:schemeClr val="tx1"/>
                  </a:solidFill>
                  <a:latin typeface="Arial" panose="020B0604020202020204" pitchFamily="34" charset="0"/>
                </a:defRPr>
              </a:lvl3pPr>
              <a:lvl4pPr marL="1600200" indent="-228600">
                <a:spcBef>
                  <a:spcPct val="20000"/>
                </a:spcBef>
                <a:buChar char="–"/>
                <a:defRPr sz="900">
                  <a:solidFill>
                    <a:schemeClr val="tx1"/>
                  </a:solidFill>
                  <a:latin typeface="Arial" panose="020B0604020202020204" pitchFamily="34" charset="0"/>
                </a:defRPr>
              </a:lvl4pPr>
              <a:lvl5pPr marL="2057400" indent="-228600">
                <a:spcBef>
                  <a:spcPct val="20000"/>
                </a:spcBef>
                <a:buChar char="»"/>
                <a:defRPr sz="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defRPr>
              </a:lvl9pPr>
            </a:lstStyle>
            <a:p>
              <a:pPr eaLnBrk="1" hangingPunct="1">
                <a:spcBef>
                  <a:spcPct val="0"/>
                </a:spcBef>
                <a:buFontTx/>
                <a:buNone/>
              </a:pPr>
              <a:endParaRPr lang="zh-CN" altLang="en-US" sz="800">
                <a:ea typeface="宋体" panose="02010600030101010101" pitchFamily="2" charset="-122"/>
              </a:endParaRPr>
            </a:p>
          </p:txBody>
        </p:sp>
      </p:grpSp>
      <p:pic>
        <p:nvPicPr>
          <p:cNvPr id="32" name="Picture 37">
            <a:extLst>
              <a:ext uri="{FF2B5EF4-FFF2-40B4-BE49-F238E27FC236}">
                <a16:creationId xmlns:a16="http://schemas.microsoft.com/office/drawing/2014/main" id="{3AF760B1-15B1-4DF3-9C8E-139D230582B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5183" y="3725790"/>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37">
            <a:extLst>
              <a:ext uri="{FF2B5EF4-FFF2-40B4-BE49-F238E27FC236}">
                <a16:creationId xmlns:a16="http://schemas.microsoft.com/office/drawing/2014/main" id="{50270CC3-A957-471C-85A1-4FDBE229BEC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185467" y="3733935"/>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33834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ZoneTexte 47"/>
          <p:cNvSpPr txBox="1"/>
          <p:nvPr/>
        </p:nvSpPr>
        <p:spPr>
          <a:xfrm>
            <a:off x="116632" y="653619"/>
            <a:ext cx="3159968" cy="553998"/>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1" i="0" u="sng" strike="noStrike" kern="1200" cap="none" spc="0" normalizeH="0" baseline="0" noProof="0" dirty="0">
                <a:ln>
                  <a:noFill/>
                </a:ln>
                <a:solidFill>
                  <a:srgbClr val="000000"/>
                </a:solidFill>
                <a:effectLst/>
                <a:uLnTx/>
                <a:uFillTx/>
                <a:latin typeface="+mj-lt"/>
                <a:ea typeface="+mn-ea"/>
                <a:cs typeface="Calibri"/>
              </a:rPr>
              <a:t>PODRĘCZNIK UŻYTKOWNIKA</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Informacje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te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muszą</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zostać</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przekazane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użytkownikowi</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końcowemu</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który</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powinien</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się</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z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nimi</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zapoznać</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a:p>
            <a:r>
              <a:rPr lang="en-GB" sz="500" dirty="0" err="1">
                <a:solidFill>
                  <a:srgbClr val="000000"/>
                </a:solidFill>
                <a:cs typeface="Calibri"/>
              </a:rPr>
              <a:t>Spodnie</a:t>
            </a:r>
            <a:r>
              <a:rPr lang="en-GB" sz="500" dirty="0">
                <a:solidFill>
                  <a:srgbClr val="000000"/>
                </a:solidFill>
                <a:cs typeface="Calibri"/>
              </a:rPr>
              <a:t> </a:t>
            </a:r>
            <a:r>
              <a:rPr lang="fr-FR" sz="500" dirty="0"/>
              <a:t>HIBANA </a:t>
            </a:r>
            <a:r>
              <a:rPr lang="fr-FR" sz="500" dirty="0" err="1"/>
              <a:t>Ref</a:t>
            </a:r>
            <a:r>
              <a:rPr lang="fr-FR" sz="500" dirty="0"/>
              <a:t>. 5HBA160 (HV </a:t>
            </a:r>
            <a:r>
              <a:rPr lang="fr-FR" sz="500" dirty="0" err="1"/>
              <a:t>Żółty</a:t>
            </a:r>
            <a:r>
              <a:rPr lang="fr-FR" sz="500" dirty="0"/>
              <a:t>); </a:t>
            </a:r>
            <a:r>
              <a:rPr lang="fr-FR" sz="500" dirty="0" err="1"/>
              <a:t>Ref</a:t>
            </a:r>
            <a:r>
              <a:rPr lang="fr-FR" sz="500" dirty="0"/>
              <a:t>. 5HBA0170 (HV Orange); </a:t>
            </a:r>
            <a:r>
              <a:rPr lang="fr-FR" sz="500" dirty="0" err="1"/>
              <a:t>Ref</a:t>
            </a:r>
            <a:r>
              <a:rPr lang="fr-FR" sz="500" dirty="0"/>
              <a:t>. 5HBA130 (</a:t>
            </a:r>
            <a:r>
              <a:rPr lang="fr-FR" sz="500" dirty="0" err="1"/>
              <a:t>czerwony</a:t>
            </a:r>
            <a:r>
              <a:rPr lang="fr-FR" sz="500" dirty="0"/>
              <a:t> HV)</a:t>
            </a:r>
          </a:p>
          <a:p>
            <a:r>
              <a:rPr lang="fr-FR" sz="500" b="1" dirty="0"/>
              <a:t>60% </a:t>
            </a:r>
            <a:r>
              <a:rPr lang="fr-FR" sz="500" b="1" dirty="0" err="1"/>
              <a:t>Bawełna</a:t>
            </a:r>
            <a:r>
              <a:rPr lang="fr-FR" sz="500" b="1" dirty="0"/>
              <a:t> + 40% </a:t>
            </a:r>
            <a:r>
              <a:rPr lang="fr-FR" sz="500" b="1" dirty="0" err="1"/>
              <a:t>Poliester</a:t>
            </a:r>
            <a:r>
              <a:rPr lang="fr-FR" sz="500" b="1" dirty="0"/>
              <a:t>, 270g/m²</a:t>
            </a:r>
          </a:p>
          <a:p>
            <a:pPr lvl="0">
              <a:defRPr/>
            </a:pPr>
            <a:r>
              <a:rPr lang="fr-FR" altLang="fr-FR" sz="500" b="1" dirty="0">
                <a:solidFill>
                  <a:srgbClr val="000000"/>
                </a:solidFill>
                <a:latin typeface="+mj-lt"/>
                <a:cs typeface="Calibri"/>
              </a:rPr>
              <a:t>W</a:t>
            </a:r>
            <a:r>
              <a:rPr lang="pl-PL" altLang="fr-FR" sz="500" b="1" dirty="0">
                <a:solidFill>
                  <a:srgbClr val="000000"/>
                </a:solidFill>
                <a:latin typeface="+mj-lt"/>
                <a:cs typeface="Calibri"/>
              </a:rPr>
              <a:t>zmacniający</a:t>
            </a:r>
            <a:r>
              <a:rPr lang="fr-FR" altLang="fr-FR" sz="500" b="1" dirty="0">
                <a:solidFill>
                  <a:srgbClr val="000000"/>
                </a:solidFill>
                <a:latin typeface="+mj-lt"/>
                <a:cs typeface="Calibri"/>
              </a:rPr>
              <a:t> : </a:t>
            </a:r>
            <a:r>
              <a:rPr lang="fr-FR" sz="500" b="1" dirty="0"/>
              <a:t>300D Oxford</a:t>
            </a:r>
            <a:endParaRPr lang="en-GB" sz="500" b="1" dirty="0">
              <a:solidFill>
                <a:srgbClr val="000000"/>
              </a:solidFill>
              <a:latin typeface="+mj-lt"/>
              <a:cs typeface="Calibri"/>
            </a:endParaRPr>
          </a:p>
        </p:txBody>
      </p:sp>
      <p:sp>
        <p:nvSpPr>
          <p:cNvPr id="22" name="Rectangle 21"/>
          <p:cNvSpPr/>
          <p:nvPr/>
        </p:nvSpPr>
        <p:spPr>
          <a:xfrm>
            <a:off x="116632" y="1260628"/>
            <a:ext cx="6617363" cy="6840000"/>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err="1">
                <a:ln>
                  <a:noFill/>
                </a:ln>
                <a:solidFill>
                  <a:srgbClr val="000000"/>
                </a:solidFill>
                <a:effectLst/>
                <a:uLnTx/>
                <a:uFillTx/>
                <a:latin typeface="Calibri"/>
                <a:ea typeface="+mn-ea"/>
                <a:cs typeface="Calibri"/>
              </a:rPr>
              <a:t>Kategoria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2 ŚOI –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zgodnie</a:t>
            </a:r>
            <a:r>
              <a:rPr kumimoji="0" lang="en-GB" sz="600" b="1" i="0" u="sng" strike="noStrike" kern="1200" cap="none" spc="0" normalizeH="0" baseline="0" noProof="0" dirty="0">
                <a:ln>
                  <a:noFill/>
                </a:ln>
                <a:solidFill>
                  <a:srgbClr val="000000"/>
                </a:solidFill>
                <a:effectLst/>
                <a:uLnTx/>
                <a:uFillTx/>
                <a:latin typeface="Calibri"/>
                <a:ea typeface="+mn-ea"/>
                <a:cs typeface="Calibri"/>
              </a:rPr>
              <a:t> z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normami</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ochronna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Wymagania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ogólne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lang="en-GB" sz="600" b="1" dirty="0">
                <a:solidFill>
                  <a:srgbClr val="000000"/>
                </a:solidFill>
                <a:latin typeface="Calibri"/>
                <a:cs typeface="Calibri"/>
              </a:rPr>
              <a:t>	</a:t>
            </a:r>
          </a:p>
          <a:p>
            <a:pPr lvl="0">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lang="en-GB" sz="600" b="1" dirty="0" err="1">
                <a:solidFill>
                  <a:srgbClr val="000000"/>
                </a:solidFill>
                <a:latin typeface="Calibri"/>
                <a:cs typeface="Calibri"/>
              </a:rPr>
              <a:t>Spodnie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1"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pracy</a:t>
            </a:r>
            <a:r>
              <a:rPr kumimoji="0" lang="en-GB" sz="600" b="1" i="0" u="none" strike="noStrike" kern="1200" cap="none" spc="0" normalizeH="0" baseline="0" noProof="0" dirty="0">
                <a:ln>
                  <a:noFill/>
                </a:ln>
                <a:solidFill>
                  <a:srgbClr val="000000"/>
                </a:solidFill>
                <a:effectLst/>
                <a:uLnTx/>
                <a:uFillTx/>
                <a:latin typeface="Calibri"/>
                <a:ea typeface="+mn-ea"/>
                <a:cs typeface="Calibri"/>
              </a:rPr>
              <a:t> w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pozycji</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klęczącej</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Obróbka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wstępna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prań</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temperaturze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US" sz="600" dirty="0">
                <a:solidFill>
                  <a:srgbClr val="000000"/>
                </a:solidFill>
                <a:latin typeface="Calibri"/>
                <a:cs typeface="Calibri"/>
              </a:rPr>
              <a:t>40°C </a:t>
            </a:r>
            <a:r>
              <a:rPr lang="en-US" sz="600" dirty="0" err="1">
                <a:solidFill>
                  <a:srgbClr val="000000"/>
                </a:solidFill>
                <a:latin typeface="Calibri"/>
                <a:cs typeface="Calibri"/>
              </a:rPr>
              <a:t>zgodnie</a:t>
            </a:r>
            <a:r>
              <a:rPr lang="en-US" sz="600" dirty="0">
                <a:solidFill>
                  <a:srgbClr val="000000"/>
                </a:solidFill>
                <a:latin typeface="Calibri"/>
                <a:cs typeface="Calibri"/>
              </a:rPr>
              <a:t> z </a:t>
            </a:r>
            <a:r>
              <a:rPr lang="en-US" sz="600" dirty="0" err="1">
                <a:solidFill>
                  <a:srgbClr val="000000"/>
                </a:solidFill>
                <a:latin typeface="Calibri"/>
                <a:cs typeface="Calibri"/>
              </a:rPr>
              <a:t>normą</a:t>
            </a:r>
            <a:r>
              <a:rPr lang="en-US" sz="600" dirty="0">
                <a:solidFill>
                  <a:srgbClr val="000000"/>
                </a:solidFill>
                <a:latin typeface="Calibri"/>
                <a:cs typeface="Calibri"/>
              </a:rPr>
              <a:t> ISO 6330: </a:t>
            </a:r>
            <a:r>
              <a:rPr lang="en-US" sz="600" dirty="0" err="1">
                <a:solidFill>
                  <a:srgbClr val="000000"/>
                </a:solidFill>
                <a:latin typeface="Calibri"/>
                <a:cs typeface="Calibri"/>
              </a:rPr>
              <a:t>domowe</a:t>
            </a:r>
            <a:r>
              <a:rPr lang="en-US" sz="600" dirty="0">
                <a:solidFill>
                  <a:srgbClr val="000000"/>
                </a:solidFill>
                <a:latin typeface="Calibri"/>
                <a:cs typeface="Calibri"/>
              </a:rPr>
              <a:t> </a:t>
            </a:r>
            <a:r>
              <a:rPr lang="en-US" sz="600" dirty="0" err="1">
                <a:solidFill>
                  <a:srgbClr val="000000"/>
                </a:solidFill>
                <a:latin typeface="Calibri"/>
                <a:cs typeface="Calibri"/>
              </a:rPr>
              <a:t>metody</a:t>
            </a:r>
            <a:r>
              <a:rPr lang="en-US" sz="600" dirty="0">
                <a:solidFill>
                  <a:srgbClr val="000000"/>
                </a:solidFill>
                <a:latin typeface="Calibri"/>
                <a:cs typeface="Calibri"/>
              </a:rPr>
              <a:t> </a:t>
            </a:r>
            <a:r>
              <a:rPr lang="en-US" sz="600" dirty="0" err="1">
                <a:solidFill>
                  <a:srgbClr val="000000"/>
                </a:solidFill>
                <a:latin typeface="Calibri"/>
                <a:cs typeface="Calibri"/>
              </a:rPr>
              <a:t>prania</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suszenia</a:t>
            </a:r>
            <a:r>
              <a:rPr lang="en-US" sz="600" dirty="0">
                <a:solidFill>
                  <a:srgbClr val="000000"/>
                </a:solidFill>
                <a:latin typeface="Calibri"/>
                <a:cs typeface="Calibri"/>
              </a:rPr>
              <a:t>.</a:t>
            </a:r>
            <a:endParaRPr lang="en-GB" sz="600" dirty="0">
              <a:solidFill>
                <a:srgbClr val="000000"/>
              </a:solidFill>
              <a:latin typeface="Calibri"/>
              <a:cs typeface="Calibri"/>
            </a:endParaRP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Osiągi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Spodnie</a:t>
            </a:r>
            <a:r>
              <a:rPr lang="fr-FR" sz="600" dirty="0"/>
              <a:t> </a:t>
            </a:r>
            <a:r>
              <a:rPr lang="fr-FR" sz="600" dirty="0">
                <a:solidFill>
                  <a:srgbClr val="000000"/>
                </a:solidFill>
                <a:latin typeface="Calibri"/>
                <a:cs typeface="Calibri"/>
              </a:rPr>
              <a:t>5HBA160 (HV </a:t>
            </a:r>
            <a:r>
              <a:rPr lang="fr-FR" sz="600" dirty="0" err="1">
                <a:solidFill>
                  <a:srgbClr val="000000"/>
                </a:solidFill>
                <a:latin typeface="Calibri"/>
                <a:cs typeface="Calibri"/>
              </a:rPr>
              <a:t>Żółty</a:t>
            </a:r>
            <a:r>
              <a:rPr lang="fr-FR" sz="600" dirty="0">
                <a:solidFill>
                  <a:srgbClr val="000000"/>
                </a:solidFill>
                <a:latin typeface="Calibri"/>
                <a:cs typeface="Calibri"/>
              </a:rPr>
              <a:t>); 5HBA170 (HV Orange); 5HBA130 (</a:t>
            </a:r>
            <a:r>
              <a:rPr lang="fr-FR" sz="600" dirty="0" err="1">
                <a:solidFill>
                  <a:srgbClr val="000000"/>
                </a:solidFill>
                <a:latin typeface="Calibri"/>
                <a:cs typeface="Calibri"/>
              </a:rPr>
              <a:t>czerwony</a:t>
            </a:r>
            <a:r>
              <a:rPr lang="fr-FR" sz="600" dirty="0">
                <a:solidFill>
                  <a:srgbClr val="000000"/>
                </a:solidFill>
                <a:latin typeface="Calibri"/>
                <a:cs typeface="Calibri"/>
              </a:rPr>
              <a:t> HV)</a:t>
            </a:r>
            <a:r>
              <a:rPr lang="en-GB" sz="600" dirty="0">
                <a:solidFill>
                  <a:srgbClr val="000000"/>
                </a:solidFill>
                <a:latin typeface="Calibri"/>
                <a:cs typeface="Calibri"/>
              </a:rPr>
              <a:t>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Stosuje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się</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nakolannikami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symb</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Klasyfikacja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nakolanników</a:t>
            </a:r>
            <a:r>
              <a:rPr kumimoji="0" lang="en-GB" sz="600" b="1" i="0" u="none" strike="noStrike" kern="1200" cap="none" spc="0" normalizeH="0" baseline="0" noProof="0" dirty="0">
                <a:ln>
                  <a:noFill/>
                </a:ln>
                <a:solidFill>
                  <a:srgbClr val="000000"/>
                </a:solidFill>
                <a:effectLst/>
                <a:uLnTx/>
                <a:uFillTx/>
                <a:latin typeface="Calibri"/>
                <a:ea typeface="+mn-ea"/>
                <a:cs typeface="Calibri"/>
              </a:rPr>
              <a:t> jest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następująca</a:t>
            </a:r>
            <a:r>
              <a:rPr kumimoji="0" lang="en-GB" sz="600" b="1"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niezależne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od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ubrań</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zapinane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nogawkach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pianki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innej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wyściółki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zamocowane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kieszeniach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nogawkach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przymocowane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stałe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spodni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3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nieprzytwierdzane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ciała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lecz</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umieszczane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odpowiedniej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pozycji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zależnie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od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ruchów</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użytkownika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4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które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częścią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jednostki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dodatkowymi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funkcjami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takimi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jak</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stelaż</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podporowy</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wstawania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siedzisko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klęczące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Można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nosić</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przytwierdzone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ciała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niezależnie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nierówne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Chroni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przebiciem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siłą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wartości</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najmniej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nierówne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trudnych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warunkach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Chroni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przebiciem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siłą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wartości</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najmniej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Instrukcje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dotyczące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dbałości</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r>
              <a:rPr lang="en-US" sz="600" dirty="0" err="1">
                <a:solidFill>
                  <a:srgbClr val="000000"/>
                </a:solidFill>
                <a:latin typeface="Calibri"/>
                <a:cs typeface="Calibri"/>
              </a:rPr>
              <a:t>Prać</a:t>
            </a:r>
            <a:r>
              <a:rPr lang="en-US" sz="600" dirty="0">
                <a:solidFill>
                  <a:srgbClr val="000000"/>
                </a:solidFill>
                <a:latin typeface="Calibri"/>
                <a:cs typeface="Calibri"/>
              </a:rPr>
              <a:t> w </a:t>
            </a:r>
            <a:r>
              <a:rPr lang="en-US" sz="600" dirty="0" err="1">
                <a:solidFill>
                  <a:srgbClr val="000000"/>
                </a:solidFill>
                <a:latin typeface="Calibri"/>
                <a:cs typeface="Calibri"/>
              </a:rPr>
              <a:t>temperaturze</a:t>
            </a:r>
            <a:r>
              <a:rPr lang="en-US" sz="600" dirty="0">
                <a:solidFill>
                  <a:srgbClr val="000000"/>
                </a:solidFill>
                <a:latin typeface="Calibri"/>
                <a:cs typeface="Calibri"/>
              </a:rPr>
              <a:t> 40°C </a:t>
            </a:r>
            <a:r>
              <a:rPr lang="en-US" sz="600" dirty="0" err="1">
                <a:solidFill>
                  <a:srgbClr val="000000"/>
                </a:solidFill>
                <a:latin typeface="Calibri"/>
                <a:cs typeface="Calibri"/>
              </a:rPr>
              <a:t>zgodnie</a:t>
            </a:r>
            <a:r>
              <a:rPr lang="en-US" sz="600" dirty="0">
                <a:solidFill>
                  <a:srgbClr val="000000"/>
                </a:solidFill>
                <a:latin typeface="Calibri"/>
                <a:cs typeface="Calibri"/>
              </a:rPr>
              <a:t> z </a:t>
            </a:r>
            <a:r>
              <a:rPr lang="en-US" sz="600" dirty="0" err="1">
                <a:solidFill>
                  <a:srgbClr val="000000"/>
                </a:solidFill>
                <a:latin typeface="Calibri"/>
                <a:cs typeface="Calibri"/>
              </a:rPr>
              <a:t>normą</a:t>
            </a:r>
            <a:r>
              <a:rPr lang="en-US" sz="600" dirty="0">
                <a:solidFill>
                  <a:srgbClr val="000000"/>
                </a:solidFill>
                <a:latin typeface="Calibri"/>
                <a:cs typeface="Calibri"/>
              </a:rPr>
              <a:t> ISO 6330: </a:t>
            </a:r>
            <a:r>
              <a:rPr lang="en-US" sz="600" dirty="0" err="1">
                <a:solidFill>
                  <a:srgbClr val="000000"/>
                </a:solidFill>
                <a:latin typeface="Calibri"/>
                <a:cs typeface="Calibri"/>
              </a:rPr>
              <a:t>domowe</a:t>
            </a:r>
            <a:r>
              <a:rPr lang="en-US" sz="600" dirty="0">
                <a:solidFill>
                  <a:srgbClr val="000000"/>
                </a:solidFill>
                <a:latin typeface="Calibri"/>
                <a:cs typeface="Calibri"/>
              </a:rPr>
              <a:t> </a:t>
            </a:r>
            <a:r>
              <a:rPr lang="en-US" sz="600" dirty="0" err="1">
                <a:solidFill>
                  <a:srgbClr val="000000"/>
                </a:solidFill>
                <a:latin typeface="Calibri"/>
                <a:cs typeface="Calibri"/>
              </a:rPr>
              <a:t>metody</a:t>
            </a:r>
            <a:r>
              <a:rPr lang="en-US" sz="600" dirty="0">
                <a:solidFill>
                  <a:srgbClr val="000000"/>
                </a:solidFill>
                <a:latin typeface="Calibri"/>
                <a:cs typeface="Calibri"/>
              </a:rPr>
              <a:t> </a:t>
            </a:r>
            <a:r>
              <a:rPr lang="en-US" sz="600" dirty="0" err="1">
                <a:solidFill>
                  <a:srgbClr val="000000"/>
                </a:solidFill>
                <a:latin typeface="Calibri"/>
                <a:cs typeface="Calibri"/>
              </a:rPr>
              <a:t>prania</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suszenia</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pl-PL" sz="600" dirty="0">
                <a:solidFill>
                  <a:srgbClr val="000000"/>
                </a:solidFill>
                <a:latin typeface="Calibri"/>
                <a:cs typeface="Calibri"/>
              </a:rPr>
              <a:t>Nie suszyć, nie prasować.</a:t>
            </a:r>
          </a:p>
          <a:p>
            <a:r>
              <a:rPr lang="pl-PL" sz="600" dirty="0">
                <a:solidFill>
                  <a:srgbClr val="000000"/>
                </a:solidFill>
                <a:latin typeface="Calibri"/>
                <a:cs typeface="Calibri"/>
              </a:rPr>
              <a:t>Nie wybielać, nie czyścić na sucho. </a:t>
            </a:r>
            <a:endParaRPr lang="fr-FR" sz="600" dirty="0">
              <a:solidFill>
                <a:srgbClr val="000000"/>
              </a:solidFill>
              <a:latin typeface="Calibri"/>
              <a:cs typeface="Calibri"/>
            </a:endParaRPr>
          </a:p>
          <a:p>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l-PL" sz="600" dirty="0">
                <a:solidFill>
                  <a:srgbClr val="000000"/>
                </a:solidFill>
                <a:latin typeface="Calibri"/>
                <a:cs typeface="Calibri"/>
              </a:rPr>
              <a:t>Odzież ochronną należy prać regularnie i zgodnie z zaleceniami. Po oczyszczeniu odzieży ochronnej sprawdź ją przed ponownym użyciem. Po każdym praniu wysusz ją i wyprasuj, aby uzyskać lepszą wydajność. Żywotność odzieży jest związana z warunkami użytkowania i konserwacji.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Przechowywanie</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lvl="0">
              <a:defRPr/>
            </a:pP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przechowuj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odzieży</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wilgotnych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warunkach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narażaj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bezpośrednie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działanie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promieni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słonecznych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gdyż</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światło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słoneczne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może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powodować</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płowienie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kolorów</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pl-PL" sz="600" dirty="0">
                <a:solidFill>
                  <a:srgbClr val="000000"/>
                </a:solidFill>
                <a:latin typeface="Calibri"/>
                <a:cs typeface="Calibri"/>
              </a:rPr>
              <a:t>Niniejszy produkt można transportować w stanie dostarczonym przez producenta.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Calibri"/>
              <a:cs typeface="Calibri"/>
            </a:endParaRPr>
          </a:p>
          <a:p>
            <a:pPr lvl="0">
              <a:spcAft>
                <a:spcPts val="0"/>
              </a:spcAft>
              <a:defRPr/>
            </a:pPr>
            <a:r>
              <a:rPr lang="en-GB" sz="600" b="1" dirty="0" err="1">
                <a:solidFill>
                  <a:srgbClr val="000000"/>
                </a:solidFill>
                <a:latin typeface="Calibri"/>
                <a:cs typeface="Calibri"/>
              </a:rPr>
              <a:t>Naprawa</a:t>
            </a:r>
            <a:r>
              <a:rPr lang="en-GB" sz="600" b="1" dirty="0">
                <a:solidFill>
                  <a:srgbClr val="000000"/>
                </a:solidFill>
                <a:latin typeface="Calibri"/>
                <a:cs typeface="Calibri"/>
              </a:rPr>
              <a:t>:</a:t>
            </a:r>
          </a:p>
          <a:p>
            <a:pPr lvl="0">
              <a:spcAft>
                <a:spcPts val="0"/>
              </a:spcAft>
              <a:defRPr/>
            </a:pPr>
            <a:r>
              <a:rPr lang="pl-PL" sz="600" dirty="0">
                <a:solidFill>
                  <a:srgbClr val="000000"/>
                </a:solidFill>
                <a:latin typeface="Calibri"/>
                <a:cs typeface="Calibri"/>
              </a:rPr>
              <a:t>Odzież uszkodzona, rozdarta, z rozciętym nakolannikiem, nie może zapewnić maksymalnego poziomu ochrony i musi zostać natychmiast naprawiona lub wymieniona. Nigdy nie używaj uszkodzonego produktu Naprawa tego produktu jest możliwa tylko w zakresie niemającym związku z roszczeniami dotyczącymi tej odzieży. W przypadku jakichkolwiek wątpliwości, przed przystąpieniem do naprawy produktu skontaktuj się ze wskazanym poniżej producentem. W sprawie prawidłowej utylizacji odzieży zwróć się do firmy przetwarzającej odpady.</a:t>
            </a:r>
            <a:endParaRPr lang="fr-FR" sz="600" dirty="0">
              <a:solidFill>
                <a:srgbClr val="000000"/>
              </a:solidFill>
              <a:latin typeface="Calibri"/>
              <a:cs typeface="Calibri"/>
            </a:endParaRPr>
          </a:p>
          <a:p>
            <a:pPr lvl="0">
              <a:spcAft>
                <a:spcPts val="0"/>
              </a:spcAf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Calibri"/>
                <a:cs typeface="Calibri"/>
              </a:rPr>
              <a:t>Recykling</a:t>
            </a:r>
            <a:r>
              <a:rPr kumimoji="0" lang="en-GB" sz="600" b="1" i="0" u="none" strike="noStrike" kern="1200" cap="none" spc="0" normalizeH="0" baseline="0" noProof="0" dirty="0">
                <a:ln>
                  <a:noFill/>
                </a:ln>
                <a:solidFill>
                  <a:srgbClr val="000000"/>
                </a:solidFill>
                <a:effectLst/>
                <a:uLnTx/>
                <a:uFillTx/>
                <a:latin typeface="Calibri"/>
                <a:ea typeface="Calibri"/>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Zużytej</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odzieży</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nie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wyrzucaj</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śmieci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Odzież</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niezanieczyszczoną</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można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skierować</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konwencjonalnego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łańcucha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recyklingu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tekstyliów</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Odzież</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zanieczyszczoną</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można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poddać</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ponownemu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przetwarzaniu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zgodnie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obowiązującymi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przepisami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Zalecenia</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lvl="0">
              <a:defRPr/>
            </a:pPr>
            <a:r>
              <a:rPr lang="pl-PL" sz="600" dirty="0">
                <a:solidFill>
                  <a:srgbClr val="000000"/>
                </a:solidFill>
                <a:latin typeface="Calibri"/>
                <a:cs typeface="Calibri"/>
              </a:rPr>
              <a:t>Odzież ta chroni tylko okryte nią powierzchnie, dlatego też może być wymagana dodatkowa, częściowa ochrona ciała. Odzież niezgodna z normą EN 11612 i/lub EN 1149-5, założona na odzież ochronną zmniejsza jej skuteczność. </a:t>
            </a:r>
            <a:endParaRPr lang="fr-FR" sz="600" dirty="0">
              <a:solidFill>
                <a:srgbClr val="000000"/>
              </a:solidFill>
              <a:latin typeface="Calibri"/>
              <a:cs typeface="Calibri"/>
            </a:endParaRPr>
          </a:p>
          <a:p>
            <a:r>
              <a:rPr lang="pl-PL" sz="600" dirty="0">
                <a:solidFill>
                  <a:srgbClr val="000000"/>
                </a:solidFill>
                <a:latin typeface="Calibri"/>
                <a:cs typeface="Calibri"/>
              </a:rPr>
              <a:t>nakolanniki zapewniają tylko częściowe zabezpieczenie użytkowników, pracujących w pozycji klęczącej, która może prowadzić do drętwienia lub dyskomfortu, jeśli zmuszeni są do częstego wstawania.  Nie używać produktu w wodzie. Użytkownik powinien być świadomy, że praca w pozycji klęczącej grozi przewlekłą chorobą stawów kolanowych, dlatego podczas wykonywania pracy zaleca się częste wstawanie. Po założeniu nakolannika musi on swobodnie mieścić się w odpowiedniej do tego celu kieszonce spodni, tak aby znajdował się w prawidłowej pozycji przez cały czas użytkowania.  Strona z oznaczeniem „INTERIEUR / INSIDE / INNERE / INTERIOR" (DO WEWNĄTRZ) musi stykać się z kolanem. Po nałożeniu strzałka musi być skierowana ku górze.</a:t>
            </a:r>
            <a:r>
              <a:rPr lang="fr-FR" sz="600" dirty="0">
                <a:solidFill>
                  <a:srgbClr val="000000"/>
                </a:solidFill>
                <a:latin typeface="Calibri"/>
                <a:cs typeface="Calibri"/>
              </a:rPr>
              <a:t> </a:t>
            </a:r>
            <a:r>
              <a:rPr lang="en-US" sz="600" dirty="0">
                <a:solidFill>
                  <a:srgbClr val="000000"/>
                </a:solidFill>
                <a:latin typeface="Calibri"/>
                <a:cs typeface="Calibri"/>
              </a:rPr>
              <a:t>Na </a:t>
            </a:r>
            <a:r>
              <a:rPr lang="en-US" sz="600" dirty="0" err="1">
                <a:solidFill>
                  <a:srgbClr val="000000"/>
                </a:solidFill>
                <a:latin typeface="Calibri"/>
                <a:cs typeface="Calibri"/>
              </a:rPr>
              <a:t>każdym</a:t>
            </a:r>
            <a:r>
              <a:rPr lang="en-US" sz="600" dirty="0">
                <a:solidFill>
                  <a:srgbClr val="000000"/>
                </a:solidFill>
                <a:latin typeface="Calibri"/>
                <a:cs typeface="Calibri"/>
              </a:rPr>
              <a:t> </a:t>
            </a:r>
            <a:r>
              <a:rPr lang="en-US" sz="600" dirty="0" err="1">
                <a:solidFill>
                  <a:srgbClr val="000000"/>
                </a:solidFill>
                <a:latin typeface="Calibri"/>
                <a:cs typeface="Calibri"/>
              </a:rPr>
              <a:t>kolanie</a:t>
            </a:r>
            <a:r>
              <a:rPr lang="en-US" sz="600" dirty="0">
                <a:solidFill>
                  <a:srgbClr val="000000"/>
                </a:solidFill>
                <a:latin typeface="Calibri"/>
                <a:cs typeface="Calibri"/>
              </a:rPr>
              <a:t> </a:t>
            </a:r>
            <a:r>
              <a:rPr lang="en-US" sz="600" dirty="0" err="1">
                <a:solidFill>
                  <a:srgbClr val="000000"/>
                </a:solidFill>
                <a:latin typeface="Calibri"/>
                <a:cs typeface="Calibri"/>
              </a:rPr>
              <a:t>tej</a:t>
            </a:r>
            <a:r>
              <a:rPr lang="en-US" sz="600" dirty="0">
                <a:solidFill>
                  <a:srgbClr val="000000"/>
                </a:solidFill>
                <a:latin typeface="Calibri"/>
                <a:cs typeface="Calibri"/>
              </a:rPr>
              <a:t> </a:t>
            </a:r>
            <a:r>
              <a:rPr lang="en-US" sz="600" dirty="0" err="1">
                <a:solidFill>
                  <a:srgbClr val="000000"/>
                </a:solidFill>
                <a:latin typeface="Calibri"/>
                <a:cs typeface="Calibri"/>
              </a:rPr>
              <a:t>odzieży</a:t>
            </a:r>
            <a:r>
              <a:rPr lang="en-US" sz="600" dirty="0">
                <a:solidFill>
                  <a:srgbClr val="000000"/>
                </a:solidFill>
                <a:latin typeface="Calibri"/>
                <a:cs typeface="Calibri"/>
              </a:rPr>
              <a:t> </a:t>
            </a:r>
            <a:r>
              <a:rPr lang="en-US" sz="600" dirty="0" err="1">
                <a:solidFill>
                  <a:srgbClr val="000000"/>
                </a:solidFill>
                <a:latin typeface="Calibri"/>
                <a:cs typeface="Calibri"/>
              </a:rPr>
              <a:t>naszyta</a:t>
            </a:r>
            <a:r>
              <a:rPr lang="en-US" sz="600" dirty="0">
                <a:solidFill>
                  <a:srgbClr val="000000"/>
                </a:solidFill>
                <a:latin typeface="Calibri"/>
                <a:cs typeface="Calibri"/>
              </a:rPr>
              <a:t> jest </a:t>
            </a:r>
            <a:r>
              <a:rPr lang="en-US" sz="600" dirty="0" err="1">
                <a:solidFill>
                  <a:srgbClr val="000000"/>
                </a:solidFill>
                <a:latin typeface="Calibri"/>
                <a:cs typeface="Calibri"/>
              </a:rPr>
              <a:t>kieszeń</a:t>
            </a:r>
            <a:r>
              <a:rPr lang="en-US" sz="600" dirty="0">
                <a:solidFill>
                  <a:srgbClr val="000000"/>
                </a:solidFill>
                <a:latin typeface="Calibri"/>
                <a:cs typeface="Calibri"/>
              </a:rPr>
              <a:t> </a:t>
            </a:r>
            <a:r>
              <a:rPr lang="en-US" sz="600" dirty="0" err="1">
                <a:solidFill>
                  <a:srgbClr val="000000"/>
                </a:solidFill>
                <a:latin typeface="Calibri"/>
                <a:cs typeface="Calibri"/>
              </a:rPr>
              <a:t>mieszcząca</a:t>
            </a:r>
            <a:r>
              <a:rPr lang="en-US" sz="600" dirty="0">
                <a:solidFill>
                  <a:srgbClr val="000000"/>
                </a:solidFill>
                <a:latin typeface="Calibri"/>
                <a:cs typeface="Calibri"/>
              </a:rPr>
              <a:t> </a:t>
            </a:r>
            <a:r>
              <a:rPr lang="en-US" sz="600" dirty="0" err="1">
                <a:solidFill>
                  <a:srgbClr val="000000"/>
                </a:solidFill>
                <a:latin typeface="Calibri"/>
                <a:cs typeface="Calibri"/>
              </a:rPr>
              <a:t>nakolanniki</a:t>
            </a:r>
            <a:r>
              <a:rPr lang="en-US" sz="600" dirty="0">
                <a:solidFill>
                  <a:srgbClr val="000000"/>
                </a:solidFill>
                <a:latin typeface="Calibri"/>
                <a:cs typeface="Calibri"/>
              </a:rPr>
              <a:t> (</a:t>
            </a:r>
            <a:r>
              <a:rPr lang="en-US" sz="600" dirty="0" err="1">
                <a:solidFill>
                  <a:srgbClr val="000000"/>
                </a:solidFill>
                <a:latin typeface="Calibri"/>
                <a:cs typeface="Calibri"/>
              </a:rPr>
              <a:t>ochraniacze</a:t>
            </a:r>
            <a:r>
              <a:rPr lang="en-US" sz="600" dirty="0">
                <a:solidFill>
                  <a:srgbClr val="000000"/>
                </a:solidFill>
                <a:latin typeface="Calibri"/>
                <a:cs typeface="Calibri"/>
              </a:rPr>
              <a:t> </a:t>
            </a:r>
            <a:r>
              <a:rPr lang="en-US" sz="600" dirty="0" err="1">
                <a:solidFill>
                  <a:srgbClr val="000000"/>
                </a:solidFill>
                <a:latin typeface="Calibri"/>
                <a:cs typeface="Calibri"/>
              </a:rPr>
              <a:t>kolan</a:t>
            </a:r>
            <a:r>
              <a:rPr lang="en-US" sz="600" dirty="0">
                <a:solidFill>
                  <a:srgbClr val="000000"/>
                </a:solidFill>
                <a:latin typeface="Calibri"/>
                <a:cs typeface="Calibri"/>
              </a:rPr>
              <a:t>), w </a:t>
            </a:r>
            <a:r>
              <a:rPr lang="en-US" sz="600" dirty="0" err="1">
                <a:solidFill>
                  <a:srgbClr val="000000"/>
                </a:solidFill>
                <a:latin typeface="Calibri"/>
                <a:cs typeface="Calibri"/>
              </a:rPr>
              <a:t>tym</a:t>
            </a:r>
            <a:r>
              <a:rPr lang="en-US" sz="600" dirty="0">
                <a:solidFill>
                  <a:srgbClr val="000000"/>
                </a:solidFill>
                <a:latin typeface="Calibri"/>
                <a:cs typeface="Calibri"/>
              </a:rPr>
              <a:t> </a:t>
            </a:r>
            <a:r>
              <a:rPr lang="en-US" sz="600" dirty="0" err="1">
                <a:solidFill>
                  <a:srgbClr val="000000"/>
                </a:solidFill>
                <a:latin typeface="Calibri"/>
                <a:cs typeface="Calibri"/>
              </a:rPr>
              <a:t>samym</a:t>
            </a:r>
            <a:r>
              <a:rPr lang="en-US" sz="600" dirty="0">
                <a:solidFill>
                  <a:srgbClr val="000000"/>
                </a:solidFill>
                <a:latin typeface="Calibri"/>
                <a:cs typeface="Calibri"/>
              </a:rPr>
              <a:t> </a:t>
            </a:r>
            <a:r>
              <a:rPr lang="en-US" sz="600" dirty="0" err="1">
                <a:solidFill>
                  <a:srgbClr val="000000"/>
                </a:solidFill>
                <a:latin typeface="Calibri"/>
                <a:cs typeface="Calibri"/>
              </a:rPr>
              <a:t>rozmiarze</a:t>
            </a:r>
            <a:r>
              <a:rPr lang="en-US" sz="600" dirty="0">
                <a:solidFill>
                  <a:srgbClr val="000000"/>
                </a:solidFill>
                <a:latin typeface="Calibri"/>
                <a:cs typeface="Calibri"/>
              </a:rPr>
              <a:t>, </a:t>
            </a:r>
            <a:r>
              <a:rPr lang="en-US" sz="600" dirty="0" err="1">
                <a:solidFill>
                  <a:srgbClr val="000000"/>
                </a:solidFill>
                <a:latin typeface="Calibri"/>
                <a:cs typeface="Calibri"/>
              </a:rPr>
              <a:t>posiadające</a:t>
            </a:r>
            <a:r>
              <a:rPr lang="en-US" sz="600" dirty="0">
                <a:solidFill>
                  <a:srgbClr val="000000"/>
                </a:solidFill>
                <a:latin typeface="Calibri"/>
                <a:cs typeface="Calibri"/>
              </a:rPr>
              <a:t> </a:t>
            </a:r>
            <a:r>
              <a:rPr lang="en-US" sz="600" dirty="0" err="1">
                <a:solidFill>
                  <a:srgbClr val="000000"/>
                </a:solidFill>
                <a:latin typeface="Calibri"/>
                <a:cs typeface="Calibri"/>
              </a:rPr>
              <a:t>homologację</a:t>
            </a:r>
            <a:r>
              <a:rPr lang="en-US" sz="600" dirty="0">
                <a:solidFill>
                  <a:srgbClr val="000000"/>
                </a:solidFill>
                <a:latin typeface="Calibri"/>
                <a:cs typeface="Calibri"/>
              </a:rPr>
              <a:t> CE, </a:t>
            </a:r>
            <a:r>
              <a:rPr lang="en-US" sz="600" dirty="0" err="1">
                <a:solidFill>
                  <a:srgbClr val="000000"/>
                </a:solidFill>
                <a:latin typeface="Calibri"/>
                <a:cs typeface="Calibri"/>
              </a:rPr>
              <a:t>typu</a:t>
            </a:r>
            <a:r>
              <a:rPr lang="en-US" sz="600" dirty="0">
                <a:solidFill>
                  <a:srgbClr val="000000"/>
                </a:solidFill>
                <a:latin typeface="Calibri"/>
                <a:cs typeface="Calibri"/>
              </a:rPr>
              <a:t> 2. </a:t>
            </a:r>
            <a:r>
              <a:rPr lang="en-US" sz="600" dirty="0" err="1">
                <a:solidFill>
                  <a:srgbClr val="000000"/>
                </a:solidFill>
                <a:latin typeface="Calibri"/>
                <a:cs typeface="Calibri"/>
              </a:rPr>
              <a:t>Wymiary</a:t>
            </a:r>
            <a:r>
              <a:rPr lang="en-US" sz="600" dirty="0">
                <a:solidFill>
                  <a:srgbClr val="000000"/>
                </a:solidFill>
                <a:latin typeface="Calibri"/>
                <a:cs typeface="Calibri"/>
              </a:rPr>
              <a:t> </a:t>
            </a:r>
            <a:r>
              <a:rPr lang="en-US" sz="600" dirty="0" err="1">
                <a:solidFill>
                  <a:srgbClr val="000000"/>
                </a:solidFill>
                <a:latin typeface="Calibri"/>
                <a:cs typeface="Calibri"/>
              </a:rPr>
              <a:t>nakolanników</a:t>
            </a:r>
            <a:r>
              <a:rPr lang="en-US" sz="600" dirty="0">
                <a:solidFill>
                  <a:srgbClr val="000000"/>
                </a:solidFill>
                <a:latin typeface="Calibri"/>
                <a:cs typeface="Calibri"/>
              </a:rPr>
              <a:t> </a:t>
            </a:r>
            <a:r>
              <a:rPr lang="en-US" sz="600" dirty="0" err="1">
                <a:solidFill>
                  <a:srgbClr val="000000"/>
                </a:solidFill>
                <a:latin typeface="Calibri"/>
                <a:cs typeface="Calibri"/>
              </a:rPr>
              <a:t>gwarantują</a:t>
            </a:r>
            <a:r>
              <a:rPr lang="en-US" sz="600" dirty="0">
                <a:solidFill>
                  <a:srgbClr val="000000"/>
                </a:solidFill>
                <a:latin typeface="Calibri"/>
                <a:cs typeface="Calibri"/>
              </a:rPr>
              <a:t> </a:t>
            </a:r>
            <a:r>
              <a:rPr lang="en-US" sz="600" dirty="0" err="1">
                <a:solidFill>
                  <a:srgbClr val="000000"/>
                </a:solidFill>
                <a:latin typeface="Calibri"/>
                <a:cs typeface="Calibri"/>
              </a:rPr>
              <a:t>ochronę</a:t>
            </a:r>
            <a:r>
              <a:rPr lang="en-US" sz="600" dirty="0">
                <a:solidFill>
                  <a:srgbClr val="000000"/>
                </a:solidFill>
                <a:latin typeface="Calibri"/>
                <a:cs typeface="Calibri"/>
              </a:rPr>
              <a:t> </a:t>
            </a:r>
            <a:r>
              <a:rPr lang="en-US" sz="600" dirty="0" err="1">
                <a:solidFill>
                  <a:srgbClr val="000000"/>
                </a:solidFill>
                <a:latin typeface="Calibri"/>
                <a:cs typeface="Calibri"/>
              </a:rPr>
              <a:t>kolan</a:t>
            </a:r>
            <a:r>
              <a:rPr lang="en-US" sz="600" dirty="0">
                <a:solidFill>
                  <a:srgbClr val="000000"/>
                </a:solidFill>
                <a:latin typeface="Calibri"/>
                <a:cs typeface="Calibri"/>
              </a:rPr>
              <a:t> </a:t>
            </a:r>
            <a:r>
              <a:rPr lang="en-US" sz="600" dirty="0" err="1">
                <a:solidFill>
                  <a:srgbClr val="000000"/>
                </a:solidFill>
                <a:latin typeface="Calibri"/>
                <a:cs typeface="Calibri"/>
              </a:rPr>
              <a:t>podczas</a:t>
            </a:r>
            <a:r>
              <a:rPr lang="en-US" sz="600" dirty="0">
                <a:solidFill>
                  <a:srgbClr val="000000"/>
                </a:solidFill>
                <a:latin typeface="Calibri"/>
                <a:cs typeface="Calibri"/>
              </a:rPr>
              <a:t> </a:t>
            </a:r>
            <a:r>
              <a:rPr lang="en-US" sz="600" dirty="0" err="1">
                <a:solidFill>
                  <a:srgbClr val="000000"/>
                </a:solidFill>
                <a:latin typeface="Calibri"/>
                <a:cs typeface="Calibri"/>
              </a:rPr>
              <a:t>pracy</a:t>
            </a:r>
            <a:r>
              <a:rPr lang="en-US" sz="600" dirty="0">
                <a:solidFill>
                  <a:srgbClr val="000000"/>
                </a:solidFill>
                <a:latin typeface="Calibri"/>
                <a:cs typeface="Calibri"/>
              </a:rPr>
              <a:t>. </a:t>
            </a:r>
            <a:r>
              <a:rPr lang="en-US" sz="600" dirty="0" err="1">
                <a:solidFill>
                  <a:srgbClr val="000000"/>
                </a:solidFill>
                <a:latin typeface="Calibri"/>
                <a:cs typeface="Calibri"/>
              </a:rPr>
              <a:t>Zegnij</a:t>
            </a:r>
            <a:r>
              <a:rPr lang="en-US" sz="600" dirty="0">
                <a:solidFill>
                  <a:srgbClr val="000000"/>
                </a:solidFill>
                <a:latin typeface="Calibri"/>
                <a:cs typeface="Calibri"/>
              </a:rPr>
              <a:t> </a:t>
            </a:r>
            <a:r>
              <a:rPr lang="en-US" sz="600" dirty="0" err="1">
                <a:solidFill>
                  <a:srgbClr val="000000"/>
                </a:solidFill>
                <a:latin typeface="Calibri"/>
                <a:cs typeface="Calibri"/>
              </a:rPr>
              <a:t>nakolannik</a:t>
            </a:r>
            <a:r>
              <a:rPr lang="en-US" sz="600" dirty="0">
                <a:solidFill>
                  <a:srgbClr val="000000"/>
                </a:solidFill>
                <a:latin typeface="Calibri"/>
                <a:cs typeface="Calibri"/>
              </a:rPr>
              <a:t>, </a:t>
            </a:r>
            <a:r>
              <a:rPr lang="en-US" sz="600" dirty="0" err="1">
                <a:solidFill>
                  <a:srgbClr val="000000"/>
                </a:solidFill>
                <a:latin typeface="Calibri"/>
                <a:cs typeface="Calibri"/>
              </a:rPr>
              <a:t>wsuń</a:t>
            </a:r>
            <a:r>
              <a:rPr lang="en-US" sz="600" dirty="0">
                <a:solidFill>
                  <a:srgbClr val="000000"/>
                </a:solidFill>
                <a:latin typeface="Calibri"/>
                <a:cs typeface="Calibri"/>
              </a:rPr>
              <a:t> go do </a:t>
            </a:r>
            <a:r>
              <a:rPr lang="en-US" sz="600" dirty="0" err="1">
                <a:solidFill>
                  <a:srgbClr val="000000"/>
                </a:solidFill>
                <a:latin typeface="Calibri"/>
                <a:cs typeface="Calibri"/>
              </a:rPr>
              <a:t>kieszeni</a:t>
            </a:r>
            <a:r>
              <a:rPr lang="en-US" sz="600" dirty="0">
                <a:solidFill>
                  <a:srgbClr val="000000"/>
                </a:solidFill>
                <a:latin typeface="Calibri"/>
                <a:cs typeface="Calibri"/>
              </a:rPr>
              <a:t> </a:t>
            </a:r>
            <a:r>
              <a:rPr lang="en-US" sz="600" dirty="0" err="1">
                <a:solidFill>
                  <a:srgbClr val="000000"/>
                </a:solidFill>
                <a:latin typeface="Calibri"/>
                <a:cs typeface="Calibri"/>
              </a:rPr>
              <a:t>na</a:t>
            </a:r>
            <a:r>
              <a:rPr lang="en-US" sz="600" dirty="0">
                <a:solidFill>
                  <a:srgbClr val="000000"/>
                </a:solidFill>
                <a:latin typeface="Calibri"/>
                <a:cs typeface="Calibri"/>
              </a:rPr>
              <a:t> </a:t>
            </a:r>
            <a:r>
              <a:rPr lang="en-US" sz="600" dirty="0" err="1">
                <a:solidFill>
                  <a:srgbClr val="000000"/>
                </a:solidFill>
                <a:latin typeface="Calibri"/>
                <a:cs typeface="Calibri"/>
              </a:rPr>
              <a:t>kolanie</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zwolnij</a:t>
            </a:r>
            <a:r>
              <a:rPr lang="en-US" sz="600" dirty="0">
                <a:solidFill>
                  <a:srgbClr val="000000"/>
                </a:solidFill>
                <a:latin typeface="Calibri"/>
                <a:cs typeface="Calibri"/>
              </a:rPr>
              <a:t> </a:t>
            </a:r>
            <a:r>
              <a:rPr lang="en-US" sz="600" dirty="0" err="1">
                <a:solidFill>
                  <a:srgbClr val="000000"/>
                </a:solidFill>
                <a:latin typeface="Calibri"/>
                <a:cs typeface="Calibri"/>
              </a:rPr>
              <a:t>krawędzie</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Nakolannik</a:t>
            </a:r>
            <a:r>
              <a:rPr lang="en-US" sz="600" dirty="0">
                <a:solidFill>
                  <a:srgbClr val="000000"/>
                </a:solidFill>
                <a:latin typeface="Calibri"/>
                <a:cs typeface="Calibri"/>
              </a:rPr>
              <a:t> </a:t>
            </a:r>
            <a:r>
              <a:rPr lang="en-US" sz="600" dirty="0" err="1">
                <a:solidFill>
                  <a:srgbClr val="000000"/>
                </a:solidFill>
                <a:latin typeface="Calibri"/>
                <a:cs typeface="Calibri"/>
              </a:rPr>
              <a:t>utrzymuje</a:t>
            </a:r>
            <a:r>
              <a:rPr lang="en-US" sz="600" dirty="0">
                <a:solidFill>
                  <a:srgbClr val="000000"/>
                </a:solidFill>
                <a:latin typeface="Calibri"/>
                <a:cs typeface="Calibri"/>
              </a:rPr>
              <a:t> </a:t>
            </a:r>
            <a:r>
              <a:rPr lang="en-US" sz="600" dirty="0" err="1">
                <a:solidFill>
                  <a:srgbClr val="000000"/>
                </a:solidFill>
                <a:latin typeface="Calibri"/>
                <a:cs typeface="Calibri"/>
              </a:rPr>
              <a:t>się</a:t>
            </a:r>
            <a:r>
              <a:rPr lang="en-US" sz="600" dirty="0">
                <a:solidFill>
                  <a:srgbClr val="000000"/>
                </a:solidFill>
                <a:latin typeface="Calibri"/>
                <a:cs typeface="Calibri"/>
              </a:rPr>
              <a:t> </a:t>
            </a:r>
            <a:r>
              <a:rPr lang="en-US" sz="600" dirty="0" err="1">
                <a:solidFill>
                  <a:srgbClr val="000000"/>
                </a:solidFill>
                <a:latin typeface="Calibri"/>
                <a:cs typeface="Calibri"/>
              </a:rPr>
              <a:t>na</a:t>
            </a:r>
            <a:r>
              <a:rPr lang="en-US" sz="600" dirty="0">
                <a:solidFill>
                  <a:srgbClr val="000000"/>
                </a:solidFill>
                <a:latin typeface="Calibri"/>
                <a:cs typeface="Calibri"/>
              </a:rPr>
              <a:t> </a:t>
            </a:r>
            <a:r>
              <a:rPr lang="en-US" sz="600" dirty="0" err="1">
                <a:solidFill>
                  <a:srgbClr val="000000"/>
                </a:solidFill>
                <a:latin typeface="Calibri"/>
                <a:cs typeface="Calibri"/>
              </a:rPr>
              <a:t>swoim</a:t>
            </a:r>
            <a:r>
              <a:rPr lang="en-US" sz="600" dirty="0">
                <a:solidFill>
                  <a:srgbClr val="000000"/>
                </a:solidFill>
                <a:latin typeface="Calibri"/>
                <a:cs typeface="Calibri"/>
              </a:rPr>
              <a:t> </a:t>
            </a:r>
            <a:r>
              <a:rPr lang="en-US" sz="600" dirty="0" err="1">
                <a:solidFill>
                  <a:srgbClr val="000000"/>
                </a:solidFill>
                <a:latin typeface="Calibri"/>
                <a:cs typeface="Calibri"/>
              </a:rPr>
              <a:t>miejscu</a:t>
            </a:r>
            <a:r>
              <a:rPr lang="en-US" sz="600" dirty="0">
                <a:solidFill>
                  <a:srgbClr val="000000"/>
                </a:solidFill>
                <a:latin typeface="Calibri"/>
                <a:cs typeface="Calibri"/>
              </a:rPr>
              <a:t> </a:t>
            </a:r>
            <a:r>
              <a:rPr lang="en-US" sz="600" dirty="0" err="1">
                <a:solidFill>
                  <a:srgbClr val="000000"/>
                </a:solidFill>
                <a:latin typeface="Calibri"/>
                <a:cs typeface="Calibri"/>
              </a:rPr>
              <a:t>podczas</a:t>
            </a:r>
            <a:r>
              <a:rPr lang="en-US" sz="600" dirty="0">
                <a:solidFill>
                  <a:srgbClr val="000000"/>
                </a:solidFill>
                <a:latin typeface="Calibri"/>
                <a:cs typeface="Calibri"/>
              </a:rPr>
              <a:t> </a:t>
            </a:r>
            <a:r>
              <a:rPr lang="en-US" sz="600" dirty="0" err="1">
                <a:solidFill>
                  <a:srgbClr val="000000"/>
                </a:solidFill>
                <a:latin typeface="Calibri"/>
                <a:cs typeface="Calibri"/>
              </a:rPr>
              <a:t>ruchów</a:t>
            </a:r>
            <a:r>
              <a:rPr lang="en-US" sz="600" dirty="0">
                <a:solidFill>
                  <a:srgbClr val="000000"/>
                </a:solidFill>
                <a:latin typeface="Calibri"/>
                <a:cs typeface="Calibri"/>
              </a:rPr>
              <a:t> </a:t>
            </a:r>
            <a:r>
              <a:rPr lang="en-US" sz="600" dirty="0" err="1">
                <a:solidFill>
                  <a:srgbClr val="000000"/>
                </a:solidFill>
                <a:latin typeface="Calibri"/>
                <a:cs typeface="Calibri"/>
              </a:rPr>
              <a:t>wykonywanych</a:t>
            </a:r>
            <a:r>
              <a:rPr lang="en-US" sz="600" dirty="0">
                <a:solidFill>
                  <a:srgbClr val="000000"/>
                </a:solidFill>
                <a:latin typeface="Calibri"/>
                <a:cs typeface="Calibri"/>
              </a:rPr>
              <a:t> </a:t>
            </a:r>
            <a:r>
              <a:rPr lang="en-US" sz="600" dirty="0" err="1">
                <a:solidFill>
                  <a:srgbClr val="000000"/>
                </a:solidFill>
                <a:latin typeface="Calibri"/>
                <a:cs typeface="Calibri"/>
              </a:rPr>
              <a:t>przez</a:t>
            </a:r>
            <a:r>
              <a:rPr lang="en-US" sz="600" dirty="0">
                <a:solidFill>
                  <a:srgbClr val="000000"/>
                </a:solidFill>
                <a:latin typeface="Calibri"/>
                <a:cs typeface="Calibri"/>
              </a:rPr>
              <a:t> </a:t>
            </a:r>
            <a:r>
              <a:rPr lang="en-US" sz="600" dirty="0" err="1">
                <a:solidFill>
                  <a:srgbClr val="000000"/>
                </a:solidFill>
                <a:latin typeface="Calibri"/>
                <a:cs typeface="Calibri"/>
              </a:rPr>
              <a:t>użytkownika</a:t>
            </a:r>
            <a:r>
              <a:rPr lang="en-US" sz="600" dirty="0">
                <a:solidFill>
                  <a:srgbClr val="000000"/>
                </a:solidFill>
                <a:latin typeface="Calibri"/>
                <a:cs typeface="Calibri"/>
              </a:rPr>
              <a:t> w </a:t>
            </a:r>
            <a:r>
              <a:rPr lang="en-US" sz="600" dirty="0" err="1">
                <a:solidFill>
                  <a:srgbClr val="000000"/>
                </a:solidFill>
                <a:latin typeface="Calibri"/>
                <a:cs typeface="Calibri"/>
              </a:rPr>
              <a:t>trakcie</a:t>
            </a:r>
            <a:r>
              <a:rPr lang="en-US" sz="600" dirty="0">
                <a:solidFill>
                  <a:srgbClr val="000000"/>
                </a:solidFill>
                <a:latin typeface="Calibri"/>
                <a:cs typeface="Calibri"/>
              </a:rPr>
              <a:t> </a:t>
            </a:r>
            <a:r>
              <a:rPr lang="en-US" sz="600" dirty="0" err="1">
                <a:solidFill>
                  <a:srgbClr val="000000"/>
                </a:solidFill>
                <a:latin typeface="Calibri"/>
                <a:cs typeface="Calibri"/>
              </a:rPr>
              <a:t>pracy</a:t>
            </a:r>
            <a:r>
              <a:rPr lang="en-US" sz="600" dirty="0">
                <a:solidFill>
                  <a:srgbClr val="000000"/>
                </a:solidFill>
                <a:latin typeface="Calibri"/>
                <a:cs typeface="Calibri"/>
              </a:rPr>
              <a:t> (</a:t>
            </a:r>
            <a:r>
              <a:rPr lang="en-US" sz="600" dirty="0" err="1">
                <a:solidFill>
                  <a:srgbClr val="000000"/>
                </a:solidFill>
                <a:latin typeface="Calibri"/>
                <a:cs typeface="Calibri"/>
              </a:rPr>
              <a:t>klękanie</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poruszanie</a:t>
            </a:r>
            <a:r>
              <a:rPr lang="en-US" sz="600" dirty="0">
                <a:solidFill>
                  <a:srgbClr val="000000"/>
                </a:solidFill>
                <a:latin typeface="Calibri"/>
                <a:cs typeface="Calibri"/>
              </a:rPr>
              <a:t> </a:t>
            </a:r>
            <a:r>
              <a:rPr lang="en-US" sz="600" dirty="0" err="1">
                <a:solidFill>
                  <a:srgbClr val="000000"/>
                </a:solidFill>
                <a:latin typeface="Calibri"/>
                <a:cs typeface="Calibri"/>
              </a:rPr>
              <a:t>się</a:t>
            </a:r>
            <a:r>
              <a:rPr lang="en-US" sz="600" dirty="0">
                <a:solidFill>
                  <a:srgbClr val="000000"/>
                </a:solidFill>
                <a:latin typeface="Calibri"/>
                <a:cs typeface="Calibri"/>
              </a:rPr>
              <a:t> </a:t>
            </a:r>
            <a:r>
              <a:rPr lang="en-US" sz="600" dirty="0" err="1">
                <a:solidFill>
                  <a:srgbClr val="000000"/>
                </a:solidFill>
                <a:latin typeface="Calibri"/>
                <a:cs typeface="Calibri"/>
              </a:rPr>
              <a:t>na</a:t>
            </a:r>
            <a:r>
              <a:rPr lang="en-US" sz="600" dirty="0">
                <a:solidFill>
                  <a:srgbClr val="000000"/>
                </a:solidFill>
                <a:latin typeface="Calibri"/>
                <a:cs typeface="Calibri"/>
              </a:rPr>
              <a:t> </a:t>
            </a:r>
            <a:r>
              <a:rPr lang="en-US" sz="600" dirty="0" err="1">
                <a:solidFill>
                  <a:srgbClr val="000000"/>
                </a:solidFill>
                <a:latin typeface="Calibri"/>
                <a:cs typeface="Calibri"/>
              </a:rPr>
              <a:t>kolanach</a:t>
            </a:r>
            <a:r>
              <a:rPr lang="en-US" sz="600" dirty="0">
                <a:solidFill>
                  <a:srgbClr val="000000"/>
                </a:solidFill>
                <a:latin typeface="Calibri"/>
                <a:cs typeface="Calibri"/>
              </a:rPr>
              <a:t>). </a:t>
            </a:r>
          </a:p>
          <a:p>
            <a:endParaRPr lang="en-US" sz="600" dirty="0">
              <a:solidFill>
                <a:srgbClr val="000000"/>
              </a:solidFill>
              <a:latin typeface="Calibri"/>
              <a:cs typeface="Calibri"/>
            </a:endParaRPr>
          </a:p>
          <a:p>
            <a:pPr eaLnBrk="1" hangingPunct="1">
              <a:lnSpc>
                <a:spcPct val="90000"/>
              </a:lnSpc>
            </a:pPr>
            <a:r>
              <a:rPr lang="pl-PL" altLang="fr-FR" sz="600" b="1" dirty="0">
                <a:solidFill>
                  <a:srgbClr val="000000"/>
                </a:solidFill>
                <a:latin typeface="Calibri"/>
                <a:cs typeface="Calibri"/>
              </a:rPr>
              <a:t>Ostrzeżenie</a:t>
            </a:r>
            <a:r>
              <a:rPr lang="pl-PL" altLang="fr-FR" sz="600" u="sng" dirty="0"/>
              <a:t>:</a:t>
            </a:r>
            <a:r>
              <a:rPr lang="pl-PL" altLang="fr-FR" sz="600" dirty="0"/>
              <a:t> </a:t>
            </a:r>
            <a:endParaRPr lang="fr-FR" altLang="fr-FR" sz="600" dirty="0"/>
          </a:p>
          <a:p>
            <a:pPr eaLnBrk="1" hangingPunct="1">
              <a:lnSpc>
                <a:spcPct val="90000"/>
              </a:lnSpc>
            </a:pPr>
            <a:r>
              <a:rPr lang="fr-FR" altLang="fr-FR" sz="600" dirty="0">
                <a:latin typeface="Calibri" panose="020F0502020204030204" pitchFamily="34" charset="0"/>
                <a:cs typeface="Calibri" panose="020F0502020204030204" pitchFamily="34" charset="0"/>
              </a:rPr>
              <a:t>N</a:t>
            </a:r>
            <a:r>
              <a:rPr lang="pl-PL" altLang="fr-FR" sz="600" dirty="0">
                <a:latin typeface="Calibri" panose="020F0502020204030204" pitchFamily="34" charset="0"/>
                <a:cs typeface="Calibri" panose="020F0502020204030204" pitchFamily="34" charset="0"/>
              </a:rPr>
              <a:t>akolanniki nie zapewniają nieograniczonej ochrony kolan; żaden z dostępnych środków ochrony indywidualnej nie zapewnia całkowitej ochrony </a:t>
            </a:r>
            <a:endParaRPr lang="fr-FR" altLang="fr-FR" sz="600" dirty="0">
              <a:latin typeface="Calibri" panose="020F0502020204030204" pitchFamily="34" charset="0"/>
              <a:cs typeface="Calibri" panose="020F0502020204030204" pitchFamily="34" charset="0"/>
            </a:endParaRPr>
          </a:p>
          <a:p>
            <a:pPr>
              <a:lnSpc>
                <a:spcPct val="90000"/>
              </a:lnSpc>
            </a:pPr>
            <a:r>
              <a:rPr lang="pl-PL" altLang="fr-FR" sz="600" dirty="0">
                <a:latin typeface="Calibri" panose="020F0502020204030204" pitchFamily="34" charset="0"/>
                <a:cs typeface="Calibri" panose="020F0502020204030204" pitchFamily="34" charset="0"/>
              </a:rPr>
              <a:t>przed odniesieniem obrażeń. Nie chronią przed ostrymi przedmiotami i nie są przeznaczone do pracy w trudnych warunkach, takich jak: prace w pozycji klęczącej na kruszywie, w górnictwie ani w kamieniołomach. Nie powinny być używane do celów sportowych i rekreacyjnych</a:t>
            </a:r>
            <a:r>
              <a:rPr lang="fr-FR" altLang="fr-FR"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lub</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zastosowania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medyczne</a:t>
            </a:r>
            <a:r>
              <a:rPr lang="en-US" sz="600" dirty="0">
                <a:latin typeface="Calibri" panose="020F0502020204030204" pitchFamily="34" charset="0"/>
                <a:cs typeface="Calibri" panose="020F0502020204030204" pitchFamily="34" charset="0"/>
              </a:rPr>
              <a:t>. </a:t>
            </a:r>
            <a:r>
              <a:rPr lang="pl-PL" altLang="fr-FR" sz="600" u="sng" dirty="0">
                <a:solidFill>
                  <a:srgbClr val="222222"/>
                </a:solidFill>
                <a:latin typeface="Calibri" panose="020F0502020204030204" pitchFamily="34" charset="0"/>
                <a:cs typeface="Calibri" panose="020F0502020204030204" pitchFamily="34" charset="0"/>
              </a:rPr>
              <a:t>Każda zmiana warunków otoczenia, np. Temperatury, znacznie obniżyłaby skuteczność ochrony. Zanieczyszczenie, ingerencja w ochronę lub niewłaściwe użytkowanie niebezpiecznie obniży skuteczność ochrony.</a:t>
            </a:r>
            <a:endParaRPr lang="fr-FR" altLang="fr-FR" sz="600" u="sng" dirty="0">
              <a:solidFill>
                <a:srgbClr val="222222"/>
              </a:solidFill>
              <a:latin typeface="Calibri" panose="020F0502020204030204" pitchFamily="34" charset="0"/>
              <a:cs typeface="Calibri" panose="020F0502020204030204" pitchFamily="34" charset="0"/>
            </a:endParaRPr>
          </a:p>
          <a:p>
            <a:pPr>
              <a:lnSpc>
                <a:spcPct val="90000"/>
              </a:lnSpc>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Deklaracja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l-PL" sz="600" dirty="0">
                <a:solidFill>
                  <a:srgbClr val="000000"/>
                </a:solidFill>
                <a:latin typeface="Calibri"/>
                <a:cs typeface="Calibri"/>
              </a:rPr>
              <a:t>Oznakowanie CE umieszczone na tej rękawicy oznacza zgodność z zasadniczymi wymogami rozporządzenia europejskiego 2016/425. Deklaracja zgodności zamieszczona jest na stronie internetowej, patrz: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23" name="Text Box 233"/>
          <p:cNvSpPr txBox="1">
            <a:spLocks noChangeArrowheads="1"/>
          </p:cNvSpPr>
          <p:nvPr/>
        </p:nvSpPr>
        <p:spPr bwMode="auto">
          <a:xfrm>
            <a:off x="6463976" y="1496616"/>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lang="fr-FR" altLang="fr-FR" sz="800" b="1" dirty="0">
                <a:solidFill>
                  <a:srgbClr val="FFFFFF"/>
                </a:solidFill>
              </a:rPr>
              <a:t>PL</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654569542"/>
              </p:ext>
            </p:extLst>
          </p:nvPr>
        </p:nvGraphicFramePr>
        <p:xfrm>
          <a:off x="1485404" y="8170845"/>
          <a:ext cx="4065867" cy="509776"/>
        </p:xfrm>
        <a:graphic>
          <a:graphicData uri="http://schemas.openxmlformats.org/drawingml/2006/table">
            <a:tbl>
              <a:tblPr firstRow="1" bandRow="1">
                <a:effectLst/>
                <a:tableStyleId>{5C22544A-7EE6-4342-B048-85BDC9FD1C3A}</a:tableStyleId>
              </a:tblPr>
              <a:tblGrid>
                <a:gridCol w="2018925">
                  <a:extLst>
                    <a:ext uri="{9D8B030D-6E8A-4147-A177-3AD203B41FA5}">
                      <a16:colId xmlns:a16="http://schemas.microsoft.com/office/drawing/2014/main" val="20000"/>
                    </a:ext>
                  </a:extLst>
                </a:gridCol>
                <a:gridCol w="2046942">
                  <a:extLst>
                    <a:ext uri="{9D8B030D-6E8A-4147-A177-3AD203B41FA5}">
                      <a16:colId xmlns:a16="http://schemas.microsoft.com/office/drawing/2014/main" val="20001"/>
                    </a:ext>
                  </a:extLst>
                </a:gridCol>
              </a:tblGrid>
              <a:tr h="144016">
                <a:tc>
                  <a:txBody>
                    <a:bodyPr/>
                    <a:lstStyle/>
                    <a:p>
                      <a:pPr algn="ctr"/>
                      <a:r>
                        <a:rPr lang="fr-FR" sz="600" dirty="0">
                          <a:ln>
                            <a:noFill/>
                          </a:ln>
                          <a:solidFill>
                            <a:schemeClr val="tx1"/>
                          </a:solidFill>
                          <a:latin typeface="Calibri"/>
                          <a:cs typeface="Calibri"/>
                        </a:rPr>
                        <a:t>SPÓŁKA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JEDNOSTKA NOTYFIKOWANA - CERTYFIKACJA PRODUKTU</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13184">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rue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buFontTx/>
                        <a:buNone/>
                      </a:pPr>
                      <a:r>
                        <a:rPr lang="en-GB" altLang="fr-FR" sz="600" b="1" kern="1200" dirty="0">
                          <a:ln>
                            <a:noFill/>
                          </a:ln>
                          <a:solidFill>
                            <a:schemeClr val="tx1"/>
                          </a:solidFill>
                          <a:latin typeface="Calibri"/>
                          <a:ea typeface="+mn-ea"/>
                          <a:cs typeface="Calibri"/>
                        </a:rPr>
                        <a:t>CENTEXBEL n°0493</a:t>
                      </a:r>
                    </a:p>
                    <a:p>
                      <a:pPr algn="ctr" eaLnBrk="1" hangingPunct="1">
                        <a:lnSpc>
                          <a:spcPct val="85000"/>
                        </a:lnSpc>
                        <a:buFontTx/>
                        <a:buNone/>
                      </a:pPr>
                      <a:r>
                        <a:rPr lang="en-US" altLang="fr-FR" sz="600" kern="1200" baseline="0" dirty="0" err="1">
                          <a:ln>
                            <a:noFill/>
                          </a:ln>
                          <a:solidFill>
                            <a:schemeClr val="tx1"/>
                          </a:solidFill>
                          <a:latin typeface="Calibri"/>
                          <a:ea typeface="+mn-ea"/>
                          <a:cs typeface="Calibri"/>
                        </a:rPr>
                        <a:t>Technologiepark</a:t>
                      </a:r>
                      <a:r>
                        <a:rPr lang="en-US" altLang="fr-FR" sz="600" kern="1200" baseline="0" dirty="0">
                          <a:ln>
                            <a:noFill/>
                          </a:ln>
                          <a:solidFill>
                            <a:schemeClr val="tx1"/>
                          </a:solidFill>
                          <a:latin typeface="Calibri"/>
                          <a:ea typeface="+mn-ea"/>
                          <a:cs typeface="Calibri"/>
                        </a:rPr>
                        <a:t> 7, BE9052 GENT, </a:t>
                      </a:r>
                    </a:p>
                    <a:p>
                      <a:pPr algn="ctr" eaLnBrk="1" hangingPunct="1">
                        <a:lnSpc>
                          <a:spcPct val="85000"/>
                        </a:lnSpc>
                        <a:buFontTx/>
                        <a:buNone/>
                      </a:pPr>
                      <a:r>
                        <a:rPr lang="en-US" altLang="fr-FR" sz="600" kern="1200" baseline="0" dirty="0">
                          <a:ln>
                            <a:noFill/>
                          </a:ln>
                          <a:solidFill>
                            <a:schemeClr val="tx1"/>
                          </a:solidFill>
                          <a:latin typeface="Calibri"/>
                          <a:ea typeface="+mn-ea"/>
                          <a:cs typeface="Calibri"/>
                        </a:rPr>
                        <a:t>BELGIUM</a:t>
                      </a: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1" name="ZoneTexte 40"/>
          <p:cNvSpPr txBox="1"/>
          <p:nvPr/>
        </p:nvSpPr>
        <p:spPr>
          <a:xfrm>
            <a:off x="6235681" y="228956"/>
            <a:ext cx="482504" cy="123111"/>
          </a:xfrm>
          <a:prstGeom prst="rect">
            <a:avLst/>
          </a:prstGeom>
          <a:noFill/>
        </p:spPr>
        <p:txBody>
          <a:bodyPr wrap="none" lIns="0" tIns="0" rIns="0" bIns="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spc="0" normalizeH="0" baseline="0" noProof="0" dirty="0">
                <a:ln>
                  <a:noFill/>
                </a:ln>
                <a:solidFill>
                  <a:srgbClr val="000000"/>
                </a:solidFill>
                <a:effectLst/>
                <a:uLnTx/>
                <a:uFillTx/>
                <a:latin typeface="Calibri"/>
                <a:ea typeface="+mn-ea"/>
                <a:cs typeface="Calibri"/>
              </a:rPr>
              <a:t>v.20210527</a:t>
            </a:r>
          </a:p>
        </p:txBody>
      </p:sp>
      <p:sp>
        <p:nvSpPr>
          <p:cNvPr id="21" name="ZoneTexte 20">
            <a:extLst>
              <a:ext uri="{FF2B5EF4-FFF2-40B4-BE49-F238E27FC236}">
                <a16:creationId xmlns:a16="http://schemas.microsoft.com/office/drawing/2014/main" id="{98620D63-5EDB-4848-9D5B-39FF09A1313D}"/>
              </a:ext>
            </a:extLst>
          </p:cNvPr>
          <p:cNvSpPr txBox="1"/>
          <p:nvPr/>
        </p:nvSpPr>
        <p:spPr>
          <a:xfrm>
            <a:off x="2712314" y="67489"/>
            <a:ext cx="1433406" cy="276999"/>
          </a:xfrm>
          <a:prstGeom prst="rect">
            <a:avLst/>
          </a:prstGeom>
          <a:noFill/>
          <a:ln w="3175">
            <a:noFill/>
          </a:ln>
        </p:spPr>
        <p:txBody>
          <a:bodyPr wrap="none">
            <a:spAutoFit/>
          </a:bodyPr>
          <a:lstStyle/>
          <a:p>
            <a:pPr algn="ctr"/>
            <a:r>
              <a:rPr lang="it-IT" sz="1200" b="1" dirty="0"/>
              <a:t>Spodnie</a:t>
            </a:r>
            <a:r>
              <a:rPr lang="en-GB" sz="1200" b="1" dirty="0"/>
              <a:t> HIBANA</a:t>
            </a:r>
            <a:endParaRPr lang="en-GB" sz="3600" dirty="0"/>
          </a:p>
        </p:txBody>
      </p:sp>
      <p:grpSp>
        <p:nvGrpSpPr>
          <p:cNvPr id="24" name="Group 49">
            <a:extLst>
              <a:ext uri="{FF2B5EF4-FFF2-40B4-BE49-F238E27FC236}">
                <a16:creationId xmlns:a16="http://schemas.microsoft.com/office/drawing/2014/main" id="{1653AD07-A8AD-4994-88A9-88003574C88E}"/>
              </a:ext>
            </a:extLst>
          </p:cNvPr>
          <p:cNvGrpSpPr>
            <a:grpSpLocks/>
          </p:cNvGrpSpPr>
          <p:nvPr/>
        </p:nvGrpSpPr>
        <p:grpSpPr bwMode="auto">
          <a:xfrm>
            <a:off x="3365502" y="573636"/>
            <a:ext cx="431800" cy="394048"/>
            <a:chOff x="5638" y="2735"/>
            <a:chExt cx="680" cy="654"/>
          </a:xfrm>
        </p:grpSpPr>
        <p:pic>
          <p:nvPicPr>
            <p:cNvPr id="25" name="Picture 20" descr="ce">
              <a:extLst>
                <a:ext uri="{FF2B5EF4-FFF2-40B4-BE49-F238E27FC236}">
                  <a16:creationId xmlns:a16="http://schemas.microsoft.com/office/drawing/2014/main" id="{4978174E-1804-4B0B-AF2D-6E0ECF616441}"/>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id="{0229B231-5A7C-4613-A35B-1A1E6637BCDA}"/>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id="{2F1CB033-6F9D-4E04-AC26-E5110DFA2EB3}"/>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C09CCCD6-542A-496E-A047-064A9C7BC517}"/>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fr-FR" sz="400" b="0" i="0" u="none" strike="noStrike" cap="none" normalizeH="0" baseline="0" dirty="0">
                <a:ln>
                  <a:noFill/>
                </a:ln>
                <a:solidFill>
                  <a:schemeClr val="tx1"/>
                </a:solidFill>
                <a:effectLst/>
              </a:rPr>
              <a:t> </a:t>
            </a:r>
            <a:endParaRPr kumimoji="0" lang="pl-PL" altLang="fr-FR" sz="1800" b="0" i="0" u="none" strike="noStrike" cap="none" normalizeH="0" baseline="0" dirty="0">
              <a:ln>
                <a:noFill/>
              </a:ln>
              <a:solidFill>
                <a:schemeClr val="tx1"/>
              </a:solidFill>
              <a:effectLst/>
              <a:latin typeface="Arial" panose="020B0604020202020204" pitchFamily="34" charset="0"/>
            </a:endParaRPr>
          </a:p>
        </p:txBody>
      </p:sp>
      <p:sp>
        <p:nvSpPr>
          <p:cNvPr id="5" name="Rectangle 3">
            <a:extLst>
              <a:ext uri="{FF2B5EF4-FFF2-40B4-BE49-F238E27FC236}">
                <a16:creationId xmlns:a16="http://schemas.microsoft.com/office/drawing/2014/main" id="{95F34F34-DF89-40DB-9231-7A2033DEF33F}"/>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pl-PL" altLang="fr-FR" sz="400" b="0" i="0" u="none" strike="noStrike" cap="none" normalizeH="0" baseline="0" dirty="0">
                <a:ln>
                  <a:noFill/>
                </a:ln>
                <a:solidFill>
                  <a:schemeClr val="tx1"/>
                </a:solidFill>
                <a:effectLst/>
              </a:rPr>
            </a:br>
            <a:endParaRPr kumimoji="0" lang="pl-PL" altLang="fr-FR" sz="1800" b="0" i="0" u="none" strike="noStrike" cap="none" normalizeH="0" baseline="0" dirty="0">
              <a:ln>
                <a:noFill/>
              </a:ln>
              <a:solidFill>
                <a:schemeClr val="tx1"/>
              </a:solidFill>
              <a:effectLst/>
              <a:latin typeface="Arial" panose="020B0604020202020204" pitchFamily="34" charset="0"/>
            </a:endParaRPr>
          </a:p>
        </p:txBody>
      </p:sp>
      <p:pic>
        <p:nvPicPr>
          <p:cNvPr id="44" name="Image 43">
            <a:extLst>
              <a:ext uri="{FF2B5EF4-FFF2-40B4-BE49-F238E27FC236}">
                <a16:creationId xmlns:a16="http://schemas.microsoft.com/office/drawing/2014/main" id="{3E3F1F93-0612-4493-99BC-C405783BBB9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200" y="8443999"/>
            <a:ext cx="916851" cy="1376814"/>
          </a:xfrm>
          <a:prstGeom prst="rect">
            <a:avLst/>
          </a:prstGeom>
        </p:spPr>
      </p:pic>
      <p:graphicFrame>
        <p:nvGraphicFramePr>
          <p:cNvPr id="33" name="Tableau 32">
            <a:extLst>
              <a:ext uri="{FF2B5EF4-FFF2-40B4-BE49-F238E27FC236}">
                <a16:creationId xmlns:a16="http://schemas.microsoft.com/office/drawing/2014/main" id="{B95F029A-5BAB-4240-AD7D-C0AA0BF0A404}"/>
              </a:ext>
            </a:extLst>
          </p:cNvPr>
          <p:cNvGraphicFramePr>
            <a:graphicFrameLocks noGrp="1"/>
          </p:cNvGraphicFramePr>
          <p:nvPr>
            <p:extLst>
              <p:ext uri="{D42A27DB-BD31-4B8C-83A1-F6EECF244321}">
                <p14:modId xmlns:p14="http://schemas.microsoft.com/office/powerpoint/2010/main" val="3825772867"/>
              </p:ext>
            </p:extLst>
          </p:nvPr>
        </p:nvGraphicFramePr>
        <p:xfrm>
          <a:off x="1473703" y="8707788"/>
          <a:ext cx="5179151" cy="1170009"/>
        </p:xfrm>
        <a:graphic>
          <a:graphicData uri="http://schemas.openxmlformats.org/drawingml/2006/table">
            <a:tbl>
              <a:tblPr/>
              <a:tblGrid>
                <a:gridCol w="386504">
                  <a:extLst>
                    <a:ext uri="{9D8B030D-6E8A-4147-A177-3AD203B41FA5}">
                      <a16:colId xmlns:a16="http://schemas.microsoft.com/office/drawing/2014/main" val="20000"/>
                    </a:ext>
                  </a:extLst>
                </a:gridCol>
                <a:gridCol w="695707">
                  <a:extLst>
                    <a:ext uri="{9D8B030D-6E8A-4147-A177-3AD203B41FA5}">
                      <a16:colId xmlns:a16="http://schemas.microsoft.com/office/drawing/2014/main" val="20002"/>
                    </a:ext>
                  </a:extLst>
                </a:gridCol>
                <a:gridCol w="695707">
                  <a:extLst>
                    <a:ext uri="{9D8B030D-6E8A-4147-A177-3AD203B41FA5}">
                      <a16:colId xmlns:a16="http://schemas.microsoft.com/office/drawing/2014/main" val="20003"/>
                    </a:ext>
                  </a:extLst>
                </a:gridCol>
                <a:gridCol w="695707">
                  <a:extLst>
                    <a:ext uri="{9D8B030D-6E8A-4147-A177-3AD203B41FA5}">
                      <a16:colId xmlns:a16="http://schemas.microsoft.com/office/drawing/2014/main" val="20004"/>
                    </a:ext>
                  </a:extLst>
                </a:gridCol>
                <a:gridCol w="695707">
                  <a:extLst>
                    <a:ext uri="{9D8B030D-6E8A-4147-A177-3AD203B41FA5}">
                      <a16:colId xmlns:a16="http://schemas.microsoft.com/office/drawing/2014/main" val="20005"/>
                    </a:ext>
                  </a:extLst>
                </a:gridCol>
                <a:gridCol w="695707">
                  <a:extLst>
                    <a:ext uri="{9D8B030D-6E8A-4147-A177-3AD203B41FA5}">
                      <a16:colId xmlns:a16="http://schemas.microsoft.com/office/drawing/2014/main" val="20006"/>
                    </a:ext>
                  </a:extLst>
                </a:gridCol>
                <a:gridCol w="676014">
                  <a:extLst>
                    <a:ext uri="{9D8B030D-6E8A-4147-A177-3AD203B41FA5}">
                      <a16:colId xmlns:a16="http://schemas.microsoft.com/office/drawing/2014/main" val="4107214334"/>
                    </a:ext>
                  </a:extLst>
                </a:gridCol>
                <a:gridCol w="638098">
                  <a:extLst>
                    <a:ext uri="{9D8B030D-6E8A-4147-A177-3AD203B41FA5}">
                      <a16:colId xmlns:a16="http://schemas.microsoft.com/office/drawing/2014/main" val="2933418286"/>
                    </a:ext>
                  </a:extLst>
                </a:gridCol>
              </a:tblGrid>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4XL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5HBA17000S</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81071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5HBA13000S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6172903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9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C</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graphicFrame>
        <p:nvGraphicFramePr>
          <p:cNvPr id="42" name="Group 318">
            <a:extLst>
              <a:ext uri="{FF2B5EF4-FFF2-40B4-BE49-F238E27FC236}">
                <a16:creationId xmlns:a16="http://schemas.microsoft.com/office/drawing/2014/main" id="{8A61CF0C-BCF6-481A-95C3-527C3FC5D15D}"/>
              </a:ext>
            </a:extLst>
          </p:cNvPr>
          <p:cNvGraphicFramePr>
            <a:graphicFrameLocks noGrp="1"/>
          </p:cNvGraphicFramePr>
          <p:nvPr>
            <p:extLst>
              <p:ext uri="{D42A27DB-BD31-4B8C-83A1-F6EECF244321}">
                <p14:modId xmlns:p14="http://schemas.microsoft.com/office/powerpoint/2010/main" val="3351142992"/>
              </p:ext>
            </p:extLst>
          </p:nvPr>
        </p:nvGraphicFramePr>
        <p:xfrm>
          <a:off x="1985431" y="2874440"/>
          <a:ext cx="1446813" cy="876299"/>
        </p:xfrm>
        <a:graphic>
          <a:graphicData uri="http://schemas.openxmlformats.org/drawingml/2006/table">
            <a:tbl>
              <a:tblPr/>
              <a:tblGrid>
                <a:gridCol w="208280">
                  <a:extLst>
                    <a:ext uri="{9D8B030D-6E8A-4147-A177-3AD203B41FA5}">
                      <a16:colId xmlns:a16="http://schemas.microsoft.com/office/drawing/2014/main" val="20000"/>
                    </a:ext>
                  </a:extLst>
                </a:gridCol>
                <a:gridCol w="438385">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419148">
                  <a:extLst>
                    <a:ext uri="{9D8B030D-6E8A-4147-A177-3AD203B41FA5}">
                      <a16:colId xmlns:a16="http://schemas.microsoft.com/office/drawing/2014/main" val="20003"/>
                    </a:ext>
                  </a:extLst>
                </a:gridCol>
              </a:tblGrid>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Arial" charset="0"/>
                      </a:endParaRP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3</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2</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Classe 1</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9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0.80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0.50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0.14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B</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0.13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344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5" name="Rectangle 345">
            <a:extLst>
              <a:ext uri="{FF2B5EF4-FFF2-40B4-BE49-F238E27FC236}">
                <a16:creationId xmlns:a16="http://schemas.microsoft.com/office/drawing/2014/main" id="{C3DCF6AA-EFC7-421F-AA39-5E601981A857}"/>
              </a:ext>
            </a:extLst>
          </p:cNvPr>
          <p:cNvSpPr>
            <a:spLocks noChangeArrowheads="1"/>
          </p:cNvSpPr>
          <p:nvPr/>
        </p:nvSpPr>
        <p:spPr bwMode="auto">
          <a:xfrm>
            <a:off x="3518338" y="2874440"/>
            <a:ext cx="3047139" cy="1662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A : matière de base ; </a:t>
            </a:r>
            <a:r>
              <a:rPr lang="fr-FR" altLang="fr-FR" sz="600" dirty="0" err="1">
                <a:latin typeface="Calibri" panose="020F0502020204030204" pitchFamily="34" charset="0"/>
                <a:cs typeface="Calibri" panose="020F0502020204030204" pitchFamily="34" charset="0"/>
              </a:rPr>
              <a:t>Obermaterial</a:t>
            </a:r>
            <a:r>
              <a:rPr lang="fr-FR" altLang="fr-FR" sz="600" dirty="0">
                <a:latin typeface="Calibri" panose="020F0502020204030204" pitchFamily="34" charset="0"/>
                <a:cs typeface="Calibri" panose="020F0502020204030204" pitchFamily="34" charset="0"/>
              </a:rPr>
              <a:t> ; Background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háttéranyag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de base ; </a:t>
            </a:r>
            <a:r>
              <a:rPr lang="pt-PT" altLang="fr-FR" sz="600" dirty="0">
                <a:latin typeface="Calibri" panose="020F0502020204030204" pitchFamily="34" charset="0"/>
                <a:cs typeface="Calibri" panose="020F0502020204030204" pitchFamily="34" charset="0"/>
              </a:rPr>
              <a:t>material base ; </a:t>
            </a:r>
            <a:r>
              <a:rPr lang="sv-SE" altLang="fr-FR" sz="600" dirty="0">
                <a:latin typeface="Calibri" panose="020F0502020204030204" pitchFamily="34" charset="0"/>
                <a:cs typeface="Calibri" panose="020F0502020204030204" pitchFamily="34" charset="0"/>
              </a:rPr>
              <a:t>Råmaterial ; </a:t>
            </a:r>
            <a:r>
              <a:rPr lang="nl-NL" altLang="fr-FR" sz="600" dirty="0">
                <a:latin typeface="Calibri" panose="020F0502020204030204" pitchFamily="34" charset="0"/>
                <a:cs typeface="Calibri" panose="020F0502020204030204" pitchFamily="34" charset="0"/>
              </a:rPr>
              <a:t>basismateriaal ; </a:t>
            </a:r>
            <a:r>
              <a:rPr lang="fr-FR" altLang="fr-FR" sz="600" dirty="0" err="1">
                <a:latin typeface="Calibri" panose="020F0502020204030204" pitchFamily="34" charset="0"/>
                <a:cs typeface="Calibri" panose="020F0502020204030204" pitchFamily="34" charset="0"/>
              </a:rPr>
              <a:t>Perusmateriaali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bæremateriale. </a:t>
            </a:r>
            <a:r>
              <a:rPr lang="pl-PL" altLang="fr-FR" sz="600" dirty="0">
                <a:latin typeface="Calibri" panose="020F0502020204030204" pitchFamily="34" charset="0"/>
                <a:cs typeface="Calibri" panose="020F0502020204030204" pitchFamily="34" charset="0"/>
              </a:rPr>
              <a:t>materiał podstawowy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Alusmaterjal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основна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светлоотразителна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de bază</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základní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osnovna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základný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βασικό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مادة أساسي</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базовый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pt-PT"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B : matière rétroréfléchissante ; </a:t>
            </a:r>
            <a:r>
              <a:rPr lang="fr-FR" altLang="fr-FR" sz="600" dirty="0" err="1">
                <a:latin typeface="Calibri" panose="020F0502020204030204" pitchFamily="34" charset="0"/>
                <a:cs typeface="Calibri" panose="020F0502020204030204" pitchFamily="34" charset="0"/>
              </a:rPr>
              <a:t>Reflexmaterial</a:t>
            </a:r>
            <a:r>
              <a:rPr lang="fr-FR" altLang="fr-FR" sz="600" dirty="0">
                <a:latin typeface="Calibri" panose="020F0502020204030204" pitchFamily="34" charset="0"/>
                <a:cs typeface="Calibri" panose="020F0502020204030204" pitchFamily="34" charset="0"/>
              </a:rPr>
              <a:t> ; Retro </a:t>
            </a:r>
            <a:r>
              <a:rPr lang="fr-FR" altLang="fr-FR" sz="600" dirty="0" err="1">
                <a:latin typeface="Calibri" panose="020F0502020204030204" pitchFamily="34" charset="0"/>
                <a:cs typeface="Calibri" panose="020F0502020204030204" pitchFamily="34" charset="0"/>
              </a:rPr>
              <a:t>reflective</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fényvisszaverő</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retro reflectante ; </a:t>
            </a:r>
            <a:r>
              <a:rPr lang="pt-PT" altLang="fr-FR" sz="600" dirty="0">
                <a:latin typeface="Calibri" panose="020F0502020204030204" pitchFamily="34" charset="0"/>
                <a:cs typeface="Calibri" panose="020F0502020204030204" pitchFamily="34" charset="0"/>
              </a:rPr>
              <a:t>material retro-reflector</a:t>
            </a:r>
            <a:r>
              <a:rPr lang="fr-FR" altLang="fr-FR" sz="600" dirty="0">
                <a:latin typeface="Calibri" panose="020F0502020204030204" pitchFamily="34" charset="0"/>
                <a:cs typeface="Calibri" panose="020F0502020204030204" pitchFamily="34" charset="0"/>
              </a:rPr>
              <a:t> ; </a:t>
            </a:r>
            <a:r>
              <a:rPr lang="sv-SE" altLang="fr-FR" sz="600" dirty="0">
                <a:latin typeface="Calibri" panose="020F0502020204030204" pitchFamily="34" charset="0"/>
                <a:cs typeface="Calibri" panose="020F0502020204030204" pitchFamily="34" charset="0"/>
              </a:rPr>
              <a:t>retro-reflektivt material ; </a:t>
            </a:r>
            <a:r>
              <a:rPr lang="nl-NL" altLang="fr-FR" sz="600" dirty="0">
                <a:latin typeface="Calibri" panose="020F0502020204030204" pitchFamily="34" charset="0"/>
                <a:cs typeface="Calibri" panose="020F0502020204030204" pitchFamily="34" charset="0"/>
              </a:rPr>
              <a:t>reflecterend materiaal; </a:t>
            </a:r>
            <a:r>
              <a:rPr lang="fr-FR" altLang="fr-FR" sz="600" dirty="0" err="1">
                <a:latin typeface="Calibri" panose="020F0502020204030204" pitchFamily="34" charset="0"/>
                <a:cs typeface="Calibri" panose="020F0502020204030204" pitchFamily="34" charset="0"/>
              </a:rPr>
              <a:t>Heijastava</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retroreflekterende materiale. </a:t>
            </a:r>
            <a:r>
              <a:rPr lang="pl-PL" altLang="fr-FR" sz="600" dirty="0">
                <a:latin typeface="Calibri" panose="020F0502020204030204" pitchFamily="34" charset="0"/>
                <a:cs typeface="Calibri" panose="020F0502020204030204" pitchFamily="34" charset="0"/>
              </a:rPr>
              <a:t>materiał odblaskowy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Helkurmaterjal</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retro-reflectorizant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materiál se zpětným odrazem</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retroodsevna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materiál so spätným odrazom</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αντανακλώμενο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العاكسة للخلف</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светоотражающий материал</a:t>
            </a:r>
            <a:r>
              <a:rPr lang="fr-FR" altLang="fr-FR" sz="600" dirty="0">
                <a:latin typeface="Calibri" panose="020F0502020204030204" pitchFamily="34" charset="0"/>
                <a:cs typeface="Calibri" panose="020F0502020204030204" pitchFamily="34" charset="0"/>
              </a:rPr>
              <a:t>      	   </a:t>
            </a: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C : matière combinée ; </a:t>
            </a:r>
            <a:r>
              <a:rPr lang="de-DE" altLang="fr-FR" sz="600" dirty="0">
                <a:latin typeface="Calibri" panose="020F0502020204030204" pitchFamily="34" charset="0"/>
                <a:cs typeface="Calibri" panose="020F0502020204030204" pitchFamily="34" charset="0"/>
              </a:rPr>
              <a:t>Material mit 2 Stoffschichten</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Combined</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kombinált</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tulajdonságú</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conjunta ; </a:t>
            </a:r>
            <a:r>
              <a:rPr lang="pt-PT" altLang="fr-FR" sz="600" dirty="0">
                <a:latin typeface="Calibri" panose="020F0502020204030204" pitchFamily="34" charset="0"/>
                <a:cs typeface="Calibri" panose="020F0502020204030204" pitchFamily="34" charset="0"/>
              </a:rPr>
              <a:t>material combinado ; </a:t>
            </a:r>
            <a:r>
              <a:rPr lang="sv-SE" altLang="fr-FR" sz="600" dirty="0">
                <a:latin typeface="Calibri" panose="020F0502020204030204" pitchFamily="34" charset="0"/>
                <a:cs typeface="Calibri" panose="020F0502020204030204" pitchFamily="34" charset="0"/>
              </a:rPr>
              <a:t>kombinerat material ; </a:t>
            </a:r>
            <a:r>
              <a:rPr lang="nl-NL" altLang="fr-FR" sz="600" dirty="0">
                <a:latin typeface="Calibri" panose="020F0502020204030204" pitchFamily="34" charset="0"/>
                <a:cs typeface="Calibri" panose="020F0502020204030204" pitchFamily="34" charset="0"/>
              </a:rPr>
              <a:t>gecombineerd materiaal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Yhdistetty</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  </a:t>
            </a:r>
            <a:r>
              <a:rPr lang="da-DK" altLang="fr-FR" sz="600" dirty="0">
                <a:latin typeface="Calibri" panose="020F0502020204030204" pitchFamily="34" charset="0"/>
                <a:cs typeface="Calibri" panose="020F0502020204030204" pitchFamily="34" charset="0"/>
              </a:rPr>
              <a:t>materiale med kombineret advarselsfunktion. </a:t>
            </a:r>
            <a:r>
              <a:rPr lang="pl-PL" altLang="fr-FR" sz="600" dirty="0">
                <a:latin typeface="Calibri" panose="020F0502020204030204" pitchFamily="34" charset="0"/>
                <a:cs typeface="Calibri" panose="020F0502020204030204" pitchFamily="34" charset="0"/>
              </a:rPr>
              <a:t>materiał kombinowany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kombineeritud 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комбинирана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M</a:t>
            </a:r>
            <a:r>
              <a:rPr lang="ro-RO" altLang="fr-FR" sz="600" dirty="0">
                <a:latin typeface="Calibri" panose="020F0502020204030204" pitchFamily="34" charset="0"/>
                <a:cs typeface="Calibri" panose="020F0502020204030204" pitchFamily="34" charset="0"/>
              </a:rPr>
              <a:t>aterial combinat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kombinirana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συνδυασμένο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المركبة</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комбинированный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 </a:t>
            </a:r>
            <a:r>
              <a:rPr lang="fr-FR" altLang="fr-FR" sz="600" dirty="0">
                <a:solidFill>
                  <a:srgbClr val="000000"/>
                </a:solidFill>
              </a:rPr>
              <a:t>	</a:t>
            </a:r>
            <a:r>
              <a:rPr lang="fr-FR" altLang="fr-FR" sz="600" dirty="0"/>
              <a:t>       </a:t>
            </a:r>
          </a:p>
        </p:txBody>
      </p:sp>
      <p:grpSp>
        <p:nvGrpSpPr>
          <p:cNvPr id="46" name="Groupe 45">
            <a:extLst>
              <a:ext uri="{FF2B5EF4-FFF2-40B4-BE49-F238E27FC236}">
                <a16:creationId xmlns:a16="http://schemas.microsoft.com/office/drawing/2014/main" id="{D86105D0-462C-4F95-9C44-6849697AF7B2}"/>
              </a:ext>
            </a:extLst>
          </p:cNvPr>
          <p:cNvGrpSpPr/>
          <p:nvPr/>
        </p:nvGrpSpPr>
        <p:grpSpPr>
          <a:xfrm>
            <a:off x="395026" y="2809991"/>
            <a:ext cx="1549393" cy="923771"/>
            <a:chOff x="561000" y="2871361"/>
            <a:chExt cx="1549393" cy="923771"/>
          </a:xfrm>
        </p:grpSpPr>
        <p:pic>
          <p:nvPicPr>
            <p:cNvPr id="51" name="Image 50">
              <a:extLst>
                <a:ext uri="{FF2B5EF4-FFF2-40B4-BE49-F238E27FC236}">
                  <a16:creationId xmlns:a16="http://schemas.microsoft.com/office/drawing/2014/main" id="{43017732-CBB4-4384-9406-2224DF10EE4C}"/>
                </a:ext>
              </a:extLst>
            </p:cNvPr>
            <p:cNvPicPr>
              <a:picLocks noChangeAspect="1"/>
            </p:cNvPicPr>
            <p:nvPr/>
          </p:nvPicPr>
          <p:blipFill>
            <a:blip r:embed="rId6"/>
            <a:stretch>
              <a:fillRect/>
            </a:stretch>
          </p:blipFill>
          <p:spPr>
            <a:xfrm>
              <a:off x="561000" y="2871361"/>
              <a:ext cx="1549393" cy="923771"/>
            </a:xfrm>
            <a:prstGeom prst="rect">
              <a:avLst/>
            </a:prstGeom>
          </p:spPr>
        </p:pic>
        <p:sp>
          <p:nvSpPr>
            <p:cNvPr id="53" name="ZoneTexte 52">
              <a:extLst>
                <a:ext uri="{FF2B5EF4-FFF2-40B4-BE49-F238E27FC236}">
                  <a16:creationId xmlns:a16="http://schemas.microsoft.com/office/drawing/2014/main" id="{DA8500AD-9922-4322-AF92-4D5983D376CF}"/>
                </a:ext>
              </a:extLst>
            </p:cNvPr>
            <p:cNvSpPr txBox="1"/>
            <p:nvPr/>
          </p:nvSpPr>
          <p:spPr>
            <a:xfrm>
              <a:off x="1066800" y="3349082"/>
              <a:ext cx="152400" cy="215444"/>
            </a:xfrm>
            <a:prstGeom prst="rect">
              <a:avLst/>
            </a:prstGeom>
            <a:solidFill>
              <a:schemeClr val="bg1"/>
            </a:solidFill>
          </p:spPr>
          <p:txBody>
            <a:bodyPr wrap="square" rtlCol="0">
              <a:spAutoFit/>
            </a:bodyPr>
            <a:lstStyle/>
            <a:p>
              <a:r>
                <a:rPr lang="fr-FR" sz="800" b="1" dirty="0"/>
                <a:t>1</a:t>
              </a:r>
            </a:p>
          </p:txBody>
        </p:sp>
        <p:sp>
          <p:nvSpPr>
            <p:cNvPr id="55" name="ZoneTexte 54">
              <a:extLst>
                <a:ext uri="{FF2B5EF4-FFF2-40B4-BE49-F238E27FC236}">
                  <a16:creationId xmlns:a16="http://schemas.microsoft.com/office/drawing/2014/main" id="{425543E1-39D6-4289-AC58-A690C9184053}"/>
                </a:ext>
              </a:extLst>
            </p:cNvPr>
            <p:cNvSpPr txBox="1"/>
            <p:nvPr/>
          </p:nvSpPr>
          <p:spPr>
            <a:xfrm>
              <a:off x="1892705" y="3349082"/>
              <a:ext cx="152400" cy="215444"/>
            </a:xfrm>
            <a:prstGeom prst="rect">
              <a:avLst/>
            </a:prstGeom>
            <a:solidFill>
              <a:schemeClr val="bg1"/>
            </a:solidFill>
          </p:spPr>
          <p:txBody>
            <a:bodyPr wrap="square" rtlCol="0">
              <a:spAutoFit/>
            </a:bodyPr>
            <a:lstStyle/>
            <a:p>
              <a:r>
                <a:rPr lang="fr-FR" sz="800" b="1" dirty="0"/>
                <a:t>2</a:t>
              </a:r>
            </a:p>
          </p:txBody>
        </p:sp>
      </p:grpSp>
      <p:grpSp>
        <p:nvGrpSpPr>
          <p:cNvPr id="68" name="Groupe 67">
            <a:extLst>
              <a:ext uri="{FF2B5EF4-FFF2-40B4-BE49-F238E27FC236}">
                <a16:creationId xmlns:a16="http://schemas.microsoft.com/office/drawing/2014/main" id="{F56AE9E6-DBEF-4406-930E-A50BE94859C9}"/>
              </a:ext>
            </a:extLst>
          </p:cNvPr>
          <p:cNvGrpSpPr/>
          <p:nvPr/>
        </p:nvGrpSpPr>
        <p:grpSpPr>
          <a:xfrm>
            <a:off x="292523" y="4231342"/>
            <a:ext cx="1188554" cy="198906"/>
            <a:chOff x="5065713" y="8589963"/>
            <a:chExt cx="1546225" cy="258762"/>
          </a:xfrm>
        </p:grpSpPr>
        <p:pic>
          <p:nvPicPr>
            <p:cNvPr id="69" name="Image 60">
              <a:extLst>
                <a:ext uri="{FF2B5EF4-FFF2-40B4-BE49-F238E27FC236}">
                  <a16:creationId xmlns:a16="http://schemas.microsoft.com/office/drawing/2014/main" id="{B68E477B-71C9-4083-AB6C-15B9F054FAA2}"/>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 name="Image 72">
              <a:extLst>
                <a:ext uri="{FF2B5EF4-FFF2-40B4-BE49-F238E27FC236}">
                  <a16:creationId xmlns:a16="http://schemas.microsoft.com/office/drawing/2014/main" id="{25D999D1-2C97-4C83-8D64-4F48BAB91E86}"/>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 name="Image 73">
              <a:extLst>
                <a:ext uri="{FF2B5EF4-FFF2-40B4-BE49-F238E27FC236}">
                  <a16:creationId xmlns:a16="http://schemas.microsoft.com/office/drawing/2014/main" id="{B1245CBB-FBB4-4008-B9FA-28A8652E5C18}"/>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 name="Image 74">
              <a:extLst>
                <a:ext uri="{FF2B5EF4-FFF2-40B4-BE49-F238E27FC236}">
                  <a16:creationId xmlns:a16="http://schemas.microsoft.com/office/drawing/2014/main" id="{F19DDCF3-6D56-4BC1-8A2F-7B5DAE5452CE}"/>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 name="Image 2">
              <a:extLst>
                <a:ext uri="{FF2B5EF4-FFF2-40B4-BE49-F238E27FC236}">
                  <a16:creationId xmlns:a16="http://schemas.microsoft.com/office/drawing/2014/main" id="{0BDF551D-2889-44C4-8681-299EBEA21EF6}"/>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4" name="Groupe 73">
            <a:extLst>
              <a:ext uri="{FF2B5EF4-FFF2-40B4-BE49-F238E27FC236}">
                <a16:creationId xmlns:a16="http://schemas.microsoft.com/office/drawing/2014/main" id="{4915C993-4B1E-4991-838A-A7E26BD43C43}"/>
              </a:ext>
            </a:extLst>
          </p:cNvPr>
          <p:cNvGrpSpPr/>
          <p:nvPr/>
        </p:nvGrpSpPr>
        <p:grpSpPr>
          <a:xfrm>
            <a:off x="1481077" y="4234630"/>
            <a:ext cx="640388" cy="184666"/>
            <a:chOff x="1515339" y="2673719"/>
            <a:chExt cx="537471" cy="154988"/>
          </a:xfrm>
        </p:grpSpPr>
        <p:sp>
          <p:nvSpPr>
            <p:cNvPr id="75" name="Text Box 21">
              <a:extLst>
                <a:ext uri="{FF2B5EF4-FFF2-40B4-BE49-F238E27FC236}">
                  <a16:creationId xmlns:a16="http://schemas.microsoft.com/office/drawing/2014/main" id="{AACC2414-0E8F-4D2A-A70E-B749E8774F40}"/>
                </a:ext>
              </a:extLst>
            </p:cNvPr>
            <p:cNvSpPr txBox="1">
              <a:spLocks noChangeArrowheads="1"/>
            </p:cNvSpPr>
            <p:nvPr/>
          </p:nvSpPr>
          <p:spPr bwMode="auto">
            <a:xfrm>
              <a:off x="1515339" y="2673719"/>
              <a:ext cx="537471" cy="15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11163">
                <a:spcBef>
                  <a:spcPct val="20000"/>
                </a:spcBef>
                <a:buChar char="•"/>
                <a:defRPr sz="1400">
                  <a:solidFill>
                    <a:schemeClr val="tx1"/>
                  </a:solidFill>
                  <a:latin typeface="Arial" panose="020B0604020202020204" pitchFamily="34" charset="0"/>
                </a:defRPr>
              </a:lvl1pPr>
              <a:lvl2pPr marL="742950" indent="-285750" defTabSz="411163">
                <a:spcBef>
                  <a:spcPct val="20000"/>
                </a:spcBef>
                <a:buChar char="–"/>
                <a:defRPr sz="1300">
                  <a:solidFill>
                    <a:schemeClr val="tx1"/>
                  </a:solidFill>
                  <a:latin typeface="Arial" panose="020B0604020202020204" pitchFamily="34" charset="0"/>
                </a:defRPr>
              </a:lvl2pPr>
              <a:lvl3pPr marL="1143000" indent="-228600" defTabSz="411163">
                <a:spcBef>
                  <a:spcPct val="20000"/>
                </a:spcBef>
                <a:buChar char="•"/>
                <a:defRPr sz="1100">
                  <a:solidFill>
                    <a:schemeClr val="tx1"/>
                  </a:solidFill>
                  <a:latin typeface="Arial" panose="020B0604020202020204" pitchFamily="34" charset="0"/>
                </a:defRPr>
              </a:lvl3pPr>
              <a:lvl4pPr marL="1600200" indent="-228600" defTabSz="411163">
                <a:spcBef>
                  <a:spcPct val="20000"/>
                </a:spcBef>
                <a:buChar char="–"/>
                <a:defRPr sz="900">
                  <a:solidFill>
                    <a:schemeClr val="tx1"/>
                  </a:solidFill>
                  <a:latin typeface="Arial" panose="020B0604020202020204" pitchFamily="34" charset="0"/>
                </a:defRPr>
              </a:lvl4pPr>
              <a:lvl5pPr marL="2057400" indent="-228600" defTabSz="411163">
                <a:spcBef>
                  <a:spcPct val="20000"/>
                </a:spcBef>
                <a:buChar char="»"/>
                <a:defRPr sz="9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900">
                  <a:solidFill>
                    <a:schemeClr val="tx1"/>
                  </a:solidFill>
                  <a:latin typeface="Arial" panose="020B0604020202020204" pitchFamily="34" charset="0"/>
                </a:defRPr>
              </a:lvl9pPr>
            </a:lstStyle>
            <a:p>
              <a:pPr algn="ctr" eaLnBrk="1" hangingPunct="1">
                <a:spcBef>
                  <a:spcPct val="50000"/>
                </a:spcBef>
                <a:buFontTx/>
                <a:buNone/>
              </a:pPr>
              <a:r>
                <a:rPr lang="fr-FR" altLang="fr-FR" sz="600" dirty="0"/>
                <a:t>Max. 25 X</a:t>
              </a:r>
            </a:p>
          </p:txBody>
        </p:sp>
        <p:sp>
          <p:nvSpPr>
            <p:cNvPr id="76" name="Rectangle 135">
              <a:extLst>
                <a:ext uri="{FF2B5EF4-FFF2-40B4-BE49-F238E27FC236}">
                  <a16:creationId xmlns:a16="http://schemas.microsoft.com/office/drawing/2014/main" id="{704FA554-859F-4EC1-BC5F-F8C4A7EE56C1}"/>
                </a:ext>
              </a:extLst>
            </p:cNvPr>
            <p:cNvSpPr>
              <a:spLocks noChangeArrowheads="1"/>
            </p:cNvSpPr>
            <p:nvPr/>
          </p:nvSpPr>
          <p:spPr bwMode="auto">
            <a:xfrm>
              <a:off x="1603453" y="2689148"/>
              <a:ext cx="375158" cy="12790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300">
                  <a:solidFill>
                    <a:schemeClr val="tx1"/>
                  </a:solidFill>
                  <a:latin typeface="Arial" panose="020B0604020202020204" pitchFamily="34" charset="0"/>
                </a:defRPr>
              </a:lvl2pPr>
              <a:lvl3pPr marL="1143000" indent="-228600">
                <a:spcBef>
                  <a:spcPct val="20000"/>
                </a:spcBef>
                <a:buChar char="•"/>
                <a:defRPr sz="1100">
                  <a:solidFill>
                    <a:schemeClr val="tx1"/>
                  </a:solidFill>
                  <a:latin typeface="Arial" panose="020B0604020202020204" pitchFamily="34" charset="0"/>
                </a:defRPr>
              </a:lvl3pPr>
              <a:lvl4pPr marL="1600200" indent="-228600">
                <a:spcBef>
                  <a:spcPct val="20000"/>
                </a:spcBef>
                <a:buChar char="–"/>
                <a:defRPr sz="900">
                  <a:solidFill>
                    <a:schemeClr val="tx1"/>
                  </a:solidFill>
                  <a:latin typeface="Arial" panose="020B0604020202020204" pitchFamily="34" charset="0"/>
                </a:defRPr>
              </a:lvl4pPr>
              <a:lvl5pPr marL="2057400" indent="-228600">
                <a:spcBef>
                  <a:spcPct val="20000"/>
                </a:spcBef>
                <a:buChar char="»"/>
                <a:defRPr sz="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defRPr>
              </a:lvl9pPr>
            </a:lstStyle>
            <a:p>
              <a:pPr eaLnBrk="1" hangingPunct="1">
                <a:spcBef>
                  <a:spcPct val="0"/>
                </a:spcBef>
                <a:buFontTx/>
                <a:buNone/>
              </a:pPr>
              <a:endParaRPr lang="zh-CN" altLang="en-US" sz="800">
                <a:ea typeface="宋体" panose="02010600030101010101" pitchFamily="2" charset="-122"/>
              </a:endParaRPr>
            </a:p>
          </p:txBody>
        </p:sp>
      </p:grpSp>
      <p:pic>
        <p:nvPicPr>
          <p:cNvPr id="32" name="Picture 37">
            <a:extLst>
              <a:ext uri="{FF2B5EF4-FFF2-40B4-BE49-F238E27FC236}">
                <a16:creationId xmlns:a16="http://schemas.microsoft.com/office/drawing/2014/main" id="{D2CA73E2-DA39-4151-8721-975D8797DD1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6748" y="3733762"/>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37">
            <a:extLst>
              <a:ext uri="{FF2B5EF4-FFF2-40B4-BE49-F238E27FC236}">
                <a16:creationId xmlns:a16="http://schemas.microsoft.com/office/drawing/2014/main" id="{FFD11420-488D-4303-88C7-CFF6B435909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57032" y="3741907"/>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18699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88800" y="1120807"/>
            <a:ext cx="6552568" cy="7020000"/>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err="1">
                <a:ln>
                  <a:noFill/>
                </a:ln>
                <a:solidFill>
                  <a:srgbClr val="000000"/>
                </a:solidFill>
                <a:effectLst/>
                <a:uLnTx/>
                <a:uFillTx/>
                <a:latin typeface="Calibri"/>
                <a:ea typeface="+mn-ea"/>
                <a:cs typeface="Calibri"/>
              </a:rPr>
              <a:t>Categoria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EPI 2 - De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acordo</a:t>
            </a:r>
            <a:r>
              <a:rPr kumimoji="0" lang="en-GB" sz="600" b="1" i="0" u="sng" strike="noStrike" kern="1200" cap="none" spc="0" normalizeH="0" baseline="0" noProof="0" dirty="0">
                <a:ln>
                  <a:noFill/>
                </a:ln>
                <a:solidFill>
                  <a:srgbClr val="000000"/>
                </a:solidFill>
                <a:effectLst/>
                <a:uLnTx/>
                <a:uFillTx/>
                <a:latin typeface="Calibri"/>
                <a:ea typeface="+mn-ea"/>
                <a:cs typeface="Calibri"/>
              </a:rPr>
              <a:t> com as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normas</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 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Vestuário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protecção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requisitos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gerais</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lvl="0">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Protetores</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a:t>
            </a: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Calças</a:t>
            </a:r>
            <a:r>
              <a:rPr kumimoji="0" lang="en-GB" sz="600" b="1" i="0" u="none" strike="noStrike" kern="1200" cap="none" spc="0" normalizeH="0" baseline="0" noProof="0" dirty="0">
                <a:ln>
                  <a:noFill/>
                </a:ln>
                <a:solidFill>
                  <a:srgbClr val="000000"/>
                </a:solidFill>
                <a:effectLst/>
                <a:uLnTx/>
                <a:uFillTx/>
                <a:latin typeface="Calibri"/>
                <a:ea typeface="+mn-ea"/>
                <a:cs typeface="Calibri"/>
              </a:rPr>
              <a:t>) para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trabalho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posição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Pré-tratamento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lavagens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lang="pt-PT" sz="600" dirty="0">
                <a:solidFill>
                  <a:srgbClr val="000000"/>
                </a:solidFill>
                <a:latin typeface="Calibri"/>
                <a:cs typeface="Calibri"/>
              </a:rPr>
              <a:t>40 °C, de acordo com a norma ISO 6330: métodos de lavagem e secagem domésticas.</a:t>
            </a:r>
            <a:endParaRPr lang="en-GB" sz="600" dirty="0">
              <a:solidFill>
                <a:srgbClr val="000000"/>
              </a:solidFill>
              <a:latin typeface="Calibri"/>
              <a:cs typeface="Calibri"/>
            </a:endParaRP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Desempenhos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Calças</a:t>
            </a:r>
            <a:r>
              <a:rPr lang="en-GB" sz="600" dirty="0">
                <a:solidFill>
                  <a:srgbClr val="000000"/>
                </a:solidFill>
                <a:latin typeface="Calibri"/>
                <a:cs typeface="Calibri"/>
              </a:rPr>
              <a:t> </a:t>
            </a:r>
            <a:r>
              <a:rPr lang="fr-FR" sz="600" dirty="0">
                <a:solidFill>
                  <a:srgbClr val="000000"/>
                </a:solidFill>
                <a:latin typeface="Calibri"/>
                <a:cs typeface="Calibri"/>
              </a:rPr>
              <a:t>5HBA160 (HV </a:t>
            </a:r>
            <a:r>
              <a:rPr lang="fr-FR" sz="600" dirty="0" err="1">
                <a:solidFill>
                  <a:srgbClr val="000000"/>
                </a:solidFill>
                <a:latin typeface="Calibri"/>
                <a:cs typeface="Calibri"/>
              </a:rPr>
              <a:t>Amarelo</a:t>
            </a:r>
            <a:r>
              <a:rPr lang="fr-FR" sz="600" dirty="0">
                <a:solidFill>
                  <a:srgbClr val="000000"/>
                </a:solidFill>
                <a:latin typeface="Calibri"/>
                <a:cs typeface="Calibri"/>
              </a:rPr>
              <a:t>); 5HBA170 (HV </a:t>
            </a:r>
            <a:r>
              <a:rPr lang="fr-FR" sz="600" dirty="0" err="1">
                <a:solidFill>
                  <a:srgbClr val="000000"/>
                </a:solidFill>
                <a:latin typeface="Calibri"/>
                <a:cs typeface="Calibri"/>
              </a:rPr>
              <a:t>Laranja</a:t>
            </a:r>
            <a:r>
              <a:rPr lang="fr-FR" sz="600" dirty="0">
                <a:solidFill>
                  <a:srgbClr val="000000"/>
                </a:solidFill>
                <a:latin typeface="Calibri"/>
                <a:cs typeface="Calibri"/>
              </a:rPr>
              <a:t>); 5HBA130 (</a:t>
            </a:r>
            <a:r>
              <a:rPr lang="fr-FR" sz="600" dirty="0" err="1">
                <a:solidFill>
                  <a:srgbClr val="000000"/>
                </a:solidFill>
                <a:latin typeface="Calibri"/>
                <a:cs typeface="Calibri"/>
              </a:rPr>
              <a:t>vermelho</a:t>
            </a:r>
            <a:r>
              <a:rPr lang="fr-FR" sz="600" dirty="0">
                <a:solidFill>
                  <a:srgbClr val="000000"/>
                </a:solidFill>
                <a:latin typeface="Calibri"/>
                <a:cs typeface="Calibri"/>
              </a:rPr>
              <a:t> HV)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a:ln>
                  <a:noFill/>
                </a:ln>
                <a:solidFill>
                  <a:srgbClr val="000000"/>
                </a:solidFill>
                <a:effectLst/>
                <a:uLnTx/>
                <a:uFillTx/>
                <a:latin typeface="Calibri"/>
                <a:ea typeface="+mn-ea"/>
                <a:cs typeface="Calibri"/>
              </a:rPr>
              <a:t>Tipo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Aplicável</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ref.ª 8KNEE)</a:t>
            </a:r>
            <a:endParaRPr kumimoji="0" lang="en-GB" sz="2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classe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dos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é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classificada</a:t>
            </a:r>
            <a:r>
              <a:rPr kumimoji="0" lang="en-GB" sz="600" b="1" i="0" u="none" strike="noStrike" kern="1200" cap="none" spc="0" normalizeH="0" baseline="0" noProof="0" dirty="0">
                <a:ln>
                  <a:noFill/>
                </a:ln>
                <a:solidFill>
                  <a:srgbClr val="000000"/>
                </a:solidFill>
                <a:effectLst/>
                <a:uLnTx/>
                <a:uFillTx/>
                <a:latin typeface="Calibri"/>
                <a:ea typeface="+mn-ea"/>
                <a:cs typeface="Calibri"/>
              </a:rPr>
              <a:t> da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seguinte</a:t>
            </a:r>
            <a:r>
              <a:rPr kumimoji="0" lang="en-GB" sz="600" b="1" i="0" u="none" strike="noStrike" kern="1200" cap="none" spc="0" normalizeH="0" baseline="0" noProof="0" dirty="0">
                <a:ln>
                  <a:noFill/>
                </a:ln>
                <a:solidFill>
                  <a:srgbClr val="000000"/>
                </a:solidFill>
                <a:effectLst/>
                <a:uLnTx/>
                <a:uFillTx/>
                <a:latin typeface="Calibri"/>
                <a:ea typeface="+mn-ea"/>
                <a:cs typeface="Calibri"/>
              </a:rPr>
              <a:t> forma:</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1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independentes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outras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redor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pernas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espuma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outro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enchimento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bolsos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pernas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permanentemente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às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calças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3: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presas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corpo</a:t>
            </a:r>
            <a:r>
              <a:rPr kumimoji="0" lang="en-GB" sz="600" b="0" i="0" u="none" strike="noStrike" kern="1200" cap="none" spc="0" normalizeH="0" baseline="0" noProof="0" dirty="0">
                <a:ln>
                  <a:noFill/>
                </a:ln>
                <a:solidFill>
                  <a:srgbClr val="000000"/>
                </a:solidFill>
                <a:effectLst/>
                <a:uLnTx/>
                <a:uFillTx/>
                <a:latin typeface="Calibri"/>
                <a:ea typeface="+mn-ea"/>
                <a:cs typeface="Calibri"/>
              </a:rPr>
              <a:t>, mas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colocadas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posição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enquanto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utilizador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está</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movimento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fazem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parte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unidade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funções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adicionais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como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estrutura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apoio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para se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levantar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ajoelhar</a:t>
            </a:r>
            <a:r>
              <a:rPr kumimoji="0" lang="en-GB" sz="600" b="0" i="0" u="none" strike="noStrike" kern="1200" cap="none" spc="0" normalizeH="0" baseline="0" noProof="0" dirty="0">
                <a:ln>
                  <a:noFill/>
                </a:ln>
                <a:solidFill>
                  <a:srgbClr val="000000"/>
                </a:solidFill>
                <a:effectLst/>
                <a:uLnTx/>
                <a:uFillTx/>
                <a:latin typeface="Calibri"/>
                <a:ea typeface="+mn-ea"/>
                <a:cs typeface="Calibri"/>
              </a:rPr>
              <a:t>-se.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usada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no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corpo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independentes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irregular. Protege contra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penetração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força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menos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irregular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severas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Protege contra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penetração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força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menos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Instruções</a:t>
            </a:r>
            <a:r>
              <a:rPr kumimoji="0" lang="en-GB" sz="600" b="1" i="0" u="none" strike="noStrike" kern="1200" cap="none" spc="0" normalizeH="0" baseline="0" noProof="0" dirty="0">
                <a:ln>
                  <a:noFill/>
                </a:ln>
                <a:solidFill>
                  <a:srgbClr val="000000"/>
                </a:solidFill>
                <a:effectLst/>
                <a:uLnTx/>
                <a:uFillTx/>
                <a:latin typeface="Calibri"/>
                <a:ea typeface="+mn-ea"/>
                <a:cs typeface="Calibri"/>
              </a:rPr>
              <a:t> para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lavagem</a:t>
            </a:r>
            <a:r>
              <a:rPr kumimoji="0" lang="en-GB" sz="600" b="1" i="0" u="none" strike="noStrike" kern="1200" cap="none" spc="0" normalizeH="0" baseline="0" noProof="0" dirty="0">
                <a:ln>
                  <a:noFill/>
                </a:ln>
                <a:solidFill>
                  <a:srgbClr val="000000"/>
                </a:solidFill>
                <a:effectLst/>
                <a:uLnTx/>
                <a:uFillTx/>
                <a:latin typeface="Calibri"/>
                <a:ea typeface="+mn-ea"/>
                <a:cs typeface="Calibri"/>
              </a:rPr>
              <a:t> 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cuidados</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r>
              <a:rPr lang="pt-PT" sz="600" dirty="0">
                <a:solidFill>
                  <a:srgbClr val="000000"/>
                </a:solidFill>
                <a:latin typeface="Calibri"/>
                <a:cs typeface="Calibri"/>
              </a:rPr>
              <a:t>Lavar a 40 °C, de acordo com a norma ISO 6330: métodos de lavagem e secagem domésticas.</a:t>
            </a:r>
            <a:endParaRPr lang="fr-FR" sz="600" dirty="0">
              <a:solidFill>
                <a:srgbClr val="000000"/>
              </a:solidFill>
              <a:latin typeface="Calibri"/>
              <a:cs typeface="Calibri"/>
            </a:endParaRPr>
          </a:p>
          <a:p>
            <a:r>
              <a:rPr lang="pt-BR" sz="600" dirty="0">
                <a:solidFill>
                  <a:srgbClr val="000000"/>
                </a:solidFill>
                <a:latin typeface="Calibri"/>
                <a:cs typeface="Calibri"/>
              </a:rPr>
              <a:t>Não secar, não passar a ferro.</a:t>
            </a:r>
          </a:p>
          <a:p>
            <a:r>
              <a:rPr lang="pt-BR" sz="600" dirty="0">
                <a:solidFill>
                  <a:srgbClr val="000000"/>
                </a:solidFill>
                <a:latin typeface="Calibri"/>
                <a:cs typeface="Calibri"/>
              </a:rPr>
              <a:t>Não alvejar, não limpar a seco. </a:t>
            </a:r>
          </a:p>
          <a:p>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devem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limpas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regularmente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conforme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instruções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recomendadas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Depois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limpar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inspecionar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antes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reutilizar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Fazer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ciclo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secar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passar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ferro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após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lavagem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para um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melhor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desempenho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vida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útil</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está</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ligada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às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manutenção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Armazenamento</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Deve</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dada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importância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garantir</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esteja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sujeita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armazenamento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húmido</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sob luz solar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direta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vez</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 luz solar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direta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levar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desbotar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t-PT" altLang="fr-FR" sz="600" dirty="0">
                <a:solidFill>
                  <a:srgbClr val="000000"/>
                </a:solidFill>
                <a:latin typeface="Calibri"/>
                <a:cs typeface="Calibri"/>
              </a:rPr>
              <a:t>Este artigo deve ser transportado conforme fornecido pelo fabricante.</a:t>
            </a:r>
          </a:p>
          <a:p>
            <a:pPr lvl="0">
              <a:defRPr/>
            </a:pPr>
            <a:endParaRPr lang="pt-PT" altLang="fr-FR" sz="600" dirty="0">
              <a:solidFill>
                <a:srgbClr val="000000"/>
              </a:solidFill>
              <a:latin typeface="Calibri"/>
              <a:cs typeface="Calibri"/>
            </a:endParaRPr>
          </a:p>
          <a:p>
            <a:pPr lvl="0">
              <a:defRPr/>
            </a:pPr>
            <a:r>
              <a:rPr lang="pt-PT" altLang="fr-FR" sz="600" b="1" dirty="0">
                <a:solidFill>
                  <a:srgbClr val="000000"/>
                </a:solidFill>
                <a:latin typeface="Calibri"/>
                <a:cs typeface="Calibri"/>
              </a:rPr>
              <a:t>Reparação:</a:t>
            </a:r>
          </a:p>
          <a:p>
            <a:pPr>
              <a:defRPr/>
            </a:pPr>
            <a:r>
              <a:rPr lang="pt-PT" sz="600" dirty="0">
                <a:solidFill>
                  <a:srgbClr val="000000"/>
                </a:solidFill>
                <a:latin typeface="Calibri"/>
                <a:cs typeface="Calibri"/>
              </a:rPr>
              <a:t>Se o produto estiver danificado, a roupa rasgada ou a joelheira furada, não é possível obter o nível máximo de proteção, devendo ser imediatamente entregue para reparação ou efetuada a sua substituição. Nunca utilizar um produto danificado. A reparação deste produto é apenas permitida num contexto em que as características desta roupa não estejam afetadas. Se a dúvida persistir, entre em contacto com o fabricante abaixo antes de tentar reparar o produto. Contactar a entidade responsável pela recolha do seu lixo para proceder à eliminação adequada da roupa.</a:t>
            </a:r>
            <a:endParaRPr lang="fr-FR" sz="600" dirty="0">
              <a:solidFill>
                <a:srgbClr val="000000"/>
              </a:solidFill>
              <a:latin typeface="Calibri"/>
              <a:cs typeface="Calibri"/>
            </a:endParaRPr>
          </a:p>
          <a:p>
            <a:pPr lvl="0">
              <a:defRPr/>
            </a:pPr>
            <a:endParaRPr kumimoji="0" lang="pt-PT"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Calibri"/>
                <a:cs typeface="Calibri"/>
              </a:rPr>
              <a:t>Reciclagem</a:t>
            </a:r>
            <a:r>
              <a:rPr kumimoji="0" lang="en-GB" sz="600" b="1" i="0" u="none" strike="noStrike" kern="1200" cap="none" spc="0" normalizeH="0" baseline="0" noProof="0" dirty="0">
                <a:ln>
                  <a:noFill/>
                </a:ln>
                <a:solidFill>
                  <a:srgbClr val="000000"/>
                </a:solidFill>
                <a:effectLst/>
                <a:uLnTx/>
                <a:uFillTx/>
                <a:latin typeface="Calibri"/>
                <a:ea typeface="Calibri"/>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Não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deitar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no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lixo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roupa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depois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usada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Se a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peça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não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estiver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contaminada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pode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seguir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uma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cadeia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convencional</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reciclagem</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têxteis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Se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contaminada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poluentes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peça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deve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seguir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uma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cadeia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reprocessamento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apropriada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em</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conformidade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com 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regulamento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atual</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a:t>
            </a:r>
          </a:p>
          <a:p>
            <a:pPr marL="0" marR="0" lvl="0" indent="0" algn="l" defTabSz="914400" rtl="0" eaLnBrk="1" fontAlgn="base" latinLnBrk="0" hangingPunct="1">
              <a:lnSpc>
                <a:spcPct val="100000"/>
              </a:lnSpc>
              <a:spcBef>
                <a:spcPct val="0"/>
              </a:spcBef>
              <a:spcAft>
                <a:spcPts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Recomendações</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r>
              <a:rPr lang="pt-BR" sz="600" dirty="0">
                <a:solidFill>
                  <a:srgbClr val="000000"/>
                </a:solidFill>
                <a:latin typeface="Calibri" panose="020F0502020204030204" pitchFamily="34" charset="0"/>
                <a:cs typeface="Calibri" panose="020F0502020204030204" pitchFamily="34" charset="0"/>
              </a:rPr>
              <a:t>O vestuário, se usado junto à pele, pode não eliminar todo o risco de queimaduras. Estas peças de vestuário só podem proteger onde cobrem o corpo, podendo ser necessária uma proteção adicional e parcial do corpo. Vestuário não conforme com a EN 11612 e/ou EN 1149-5, quando usado sobre estas peças, elimina a eficácia destas peças de vestuário. </a:t>
            </a:r>
            <a:r>
              <a:rPr lang="pt-PT" altLang="fr-FR" sz="600" dirty="0">
                <a:latin typeface="Calibri" panose="020F0502020204030204" pitchFamily="34" charset="0"/>
                <a:cs typeface="Calibri" panose="020F0502020204030204" pitchFamily="34" charset="0"/>
              </a:rPr>
              <a:t>Estas joelheiras destinam-se a proporcionar protecção limitada dos joelhos de pessoas que têm de executar tarefas de joelhos, permitindo-lhes proteger os joelhos em pavimentos planos, lisos e secos. O artigo não deve ser utilizado na água. O utilizador deve estar ciente de que as tarefas de joelhos implicam um risco de doenças crónicas dos joelhos, devendo levantar-se com frequência para minimizar esses efeitos. As joelheiras devem ser usadas durante todo o tempo de exposição a eventuais perigos para os joelhos. Quando colocado, o artigo deve adaptar-se facilmente ao local previsto para o efeito e manter-se em posição durante o todo o tempo em que é utilizado. O lado com a indicação «INTERIEUR / INSIDE / INNERE / INTERIOR» deve ficar em contacto com o joelho. Depois de colocado, a seta existente no artigo deve apontar para cima. </a:t>
            </a:r>
            <a:r>
              <a:rPr lang="pt-PT" sz="600" dirty="0">
                <a:latin typeface="Calibri" panose="020F0502020204030204" pitchFamily="34" charset="0"/>
                <a:cs typeface="Calibri" panose="020F0502020204030204" pitchFamily="34" charset="0"/>
              </a:rPr>
              <a:t>Estas roupas possuem um bolso, em cada joelho, adaptado para receber uma joelheira (proteção do joelho) homologada pela CE, do tipo 2, de tamanho único. As dimensões da joelheira garantem a proteção dos joelhos durante os movimentos. Dobre a joelheira, deslize-a para dentro do bolso e deixe sair as extremidades.</a:t>
            </a:r>
            <a:endParaRPr lang="fr-FR" sz="600" dirty="0">
              <a:latin typeface="Calibri" panose="020F0502020204030204" pitchFamily="34" charset="0"/>
              <a:cs typeface="Calibri" panose="020F0502020204030204" pitchFamily="34" charset="0"/>
            </a:endParaRPr>
          </a:p>
          <a:p>
            <a:r>
              <a:rPr lang="pt-PT" sz="600" dirty="0">
                <a:latin typeface="Calibri" panose="020F0502020204030204" pitchFamily="34" charset="0"/>
                <a:cs typeface="Calibri" panose="020F0502020204030204" pitchFamily="34" charset="0"/>
              </a:rPr>
              <a:t>A joelheira permanece no sítio correto na roupa durante os movimentos profissionais supostos (ajoelhar e deslocar sobre os joelhos)</a:t>
            </a:r>
          </a:p>
          <a:p>
            <a:endParaRPr lang="pt-PT" sz="600" dirty="0"/>
          </a:p>
          <a:p>
            <a:pPr eaLnBrk="1" hangingPunct="1">
              <a:lnSpc>
                <a:spcPct val="90000"/>
              </a:lnSpc>
            </a:pPr>
            <a:r>
              <a:rPr lang="pt-PT" altLang="fr-FR" sz="600" b="1" dirty="0">
                <a:solidFill>
                  <a:srgbClr val="000000"/>
                </a:solidFill>
                <a:latin typeface="Calibri" panose="020F0502020204030204" pitchFamily="34" charset="0"/>
                <a:cs typeface="Calibri" panose="020F0502020204030204" pitchFamily="34" charset="0"/>
              </a:rPr>
              <a:t>Atenção</a:t>
            </a:r>
            <a:r>
              <a:rPr lang="pt-PT" altLang="fr-FR" sz="600" dirty="0">
                <a:latin typeface="Calibri" panose="020F0502020204030204" pitchFamily="34" charset="0"/>
                <a:cs typeface="Calibri" panose="020F0502020204030204" pitchFamily="34" charset="0"/>
              </a:rPr>
              <a:t>: </a:t>
            </a:r>
          </a:p>
          <a:p>
            <a:pPr eaLnBrk="1" hangingPunct="1">
              <a:lnSpc>
                <a:spcPct val="90000"/>
              </a:lnSpc>
            </a:pPr>
            <a:r>
              <a:rPr lang="pt-PT" altLang="fr-FR" sz="600" dirty="0">
                <a:latin typeface="Calibri" panose="020F0502020204030204" pitchFamily="34" charset="0"/>
                <a:cs typeface="Calibri" panose="020F0502020204030204" pitchFamily="34" charset="0"/>
              </a:rPr>
              <a:t>Estas joelheiras não oferecem protecção ilimitada dos joelhos durante as tarefas executadas de joelhos. Nenhum equipamento de protecção </a:t>
            </a:r>
          </a:p>
          <a:p>
            <a:pPr>
              <a:lnSpc>
                <a:spcPct val="90000"/>
              </a:lnSpc>
            </a:pPr>
            <a:r>
              <a:rPr lang="pt-PT" altLang="fr-FR" sz="600" dirty="0">
                <a:latin typeface="Calibri" panose="020F0502020204030204" pitchFamily="34" charset="0"/>
                <a:cs typeface="Calibri" panose="020F0502020204030204" pitchFamily="34" charset="0"/>
              </a:rPr>
              <a:t>consegue oferecer protecção total contra lesões. Estas não se destinam a proteger contra objectos cortantes e não são próprias para uso em condições de trabalho difíceis, como tarefas realizadas de joelhos em pedras partidas, minas e pedreiras. Não são adequadas para actividades de lazer ou desporto </a:t>
            </a:r>
            <a:r>
              <a:rPr lang="pt-PT" sz="600" dirty="0">
                <a:latin typeface="Calibri" panose="020F0502020204030204" pitchFamily="34" charset="0"/>
                <a:cs typeface="Calibri" panose="020F0502020204030204" pitchFamily="34" charset="0"/>
              </a:rPr>
              <a:t>ou aplicações médicas.</a:t>
            </a:r>
          </a:p>
          <a:p>
            <a:pPr>
              <a:lnSpc>
                <a:spcPct val="90000"/>
              </a:lnSpc>
            </a:pPr>
            <a:r>
              <a:rPr lang="pt-PT" altLang="fr-FR" sz="600" u="sng" dirty="0">
                <a:latin typeface="Calibri" panose="020F0502020204030204" pitchFamily="34" charset="0"/>
                <a:cs typeface="Calibri" panose="020F0502020204030204" pitchFamily="34" charset="0"/>
              </a:rPr>
              <a:t>Qualquer alteração nas condições ambientais, por exemplo, temperatura, reduziria significativamente o desempenho da proteção. A contaminação, a adulteração da proteção ou o uso inadequado reduzirão perigosamente o desempenho da proteção.</a:t>
            </a:r>
            <a:endParaRPr lang="fr-FR" sz="600" dirty="0">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Declaração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t-BR" sz="600" dirty="0">
                <a:solidFill>
                  <a:srgbClr val="000000"/>
                </a:solidFill>
                <a:latin typeface="Calibri"/>
                <a:cs typeface="Calibri"/>
              </a:rPr>
              <a:t>A marcação CE desta luva significa conformidade com os requisitos essenciais do Regulamento Europeu 2016/425. A declaração de conformidade está disponível no website: ver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23" name="Text Box 233"/>
          <p:cNvSpPr txBox="1">
            <a:spLocks noChangeArrowheads="1"/>
          </p:cNvSpPr>
          <p:nvPr/>
        </p:nvSpPr>
        <p:spPr bwMode="auto">
          <a:xfrm>
            <a:off x="6464185" y="1103668"/>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lang="fr-FR" altLang="fr-FR" sz="800" b="1" dirty="0">
                <a:solidFill>
                  <a:srgbClr val="FFFFFF"/>
                </a:solidFill>
              </a:rPr>
              <a:t>PT</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3326554253"/>
              </p:ext>
            </p:extLst>
          </p:nvPr>
        </p:nvGraphicFramePr>
        <p:xfrm>
          <a:off x="1489377" y="8174960"/>
          <a:ext cx="4070024" cy="509776"/>
        </p:xfrm>
        <a:graphic>
          <a:graphicData uri="http://schemas.openxmlformats.org/drawingml/2006/table">
            <a:tbl>
              <a:tblPr firstRow="1" bandRow="1">
                <a:effectLst/>
                <a:tableStyleId>{5C22544A-7EE6-4342-B048-85BDC9FD1C3A}</a:tableStyleId>
              </a:tblPr>
              <a:tblGrid>
                <a:gridCol w="2209800">
                  <a:extLst>
                    <a:ext uri="{9D8B030D-6E8A-4147-A177-3AD203B41FA5}">
                      <a16:colId xmlns:a16="http://schemas.microsoft.com/office/drawing/2014/main" val="20000"/>
                    </a:ext>
                  </a:extLst>
                </a:gridCol>
                <a:gridCol w="1860224">
                  <a:extLst>
                    <a:ext uri="{9D8B030D-6E8A-4147-A177-3AD203B41FA5}">
                      <a16:colId xmlns:a16="http://schemas.microsoft.com/office/drawing/2014/main" val="20001"/>
                    </a:ext>
                  </a:extLst>
                </a:gridCol>
              </a:tblGrid>
              <a:tr h="144016">
                <a:tc>
                  <a:txBody>
                    <a:bodyPr/>
                    <a:lstStyle/>
                    <a:p>
                      <a:pPr algn="ctr"/>
                      <a:r>
                        <a:rPr lang="fr-FR" sz="600" dirty="0">
                          <a:ln>
                            <a:noFill/>
                          </a:ln>
                          <a:solidFill>
                            <a:schemeClr val="tx1"/>
                          </a:solidFill>
                          <a:latin typeface="Calibri"/>
                          <a:cs typeface="Calibri"/>
                        </a:rPr>
                        <a:t>COMPANHIA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ENTIDADE NOTIFICADA - CERTIFICAÇÃO DO PRODUTO</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13184">
                <a:tc>
                  <a:txBody>
                    <a:bodyPr/>
                    <a:lstStyle/>
                    <a:p>
                      <a:pPr algn="ctr"/>
                      <a:r>
                        <a:rPr lang="fr-FR" sz="600" b="1" dirty="0">
                          <a:ln>
                            <a:noFill/>
                          </a:ln>
                          <a:solidFill>
                            <a:schemeClr val="tx1"/>
                          </a:solidFill>
                          <a:latin typeface="Calibri"/>
                          <a:cs typeface="Calibri"/>
                        </a:rPr>
                        <a:t>WORLDWIDE EURO PROTECTION</a:t>
                      </a:r>
                    </a:p>
                    <a:p>
                      <a:pPr algn="ctr"/>
                      <a:r>
                        <a:rPr lang="fr-FR" sz="600" b="1" dirty="0">
                          <a:ln>
                            <a:noFill/>
                          </a:ln>
                          <a:solidFill>
                            <a:schemeClr val="tx1"/>
                          </a:solidFill>
                          <a:latin typeface="Calibri"/>
                          <a:cs typeface="Calibri"/>
                        </a:rPr>
                        <a:t>555 rue de la Dombes, 01700 Les </a:t>
                      </a:r>
                      <a:r>
                        <a:rPr lang="fr-FR" sz="600" b="1" dirty="0" err="1">
                          <a:ln>
                            <a:noFill/>
                          </a:ln>
                          <a:solidFill>
                            <a:schemeClr val="tx1"/>
                          </a:solidFill>
                          <a:latin typeface="Calibri"/>
                          <a:cs typeface="Calibri"/>
                        </a:rPr>
                        <a:t>Echets</a:t>
                      </a:r>
                      <a:r>
                        <a:rPr lang="fr-FR" sz="600" b="1" dirty="0">
                          <a:ln>
                            <a:noFill/>
                          </a:ln>
                          <a:solidFill>
                            <a:schemeClr val="tx1"/>
                          </a:solidFill>
                          <a:latin typeface="Calibri"/>
                          <a:cs typeface="Calibri"/>
                        </a:rPr>
                        <a:t> Miribel – France</a:t>
                      </a:r>
                    </a:p>
                    <a:p>
                      <a:pPr algn="ctr"/>
                      <a:r>
                        <a:rPr lang="fr-FR" sz="600" b="1" dirty="0">
                          <a:ln>
                            <a:noFill/>
                          </a:ln>
                          <a:solidFill>
                            <a:schemeClr val="tx1"/>
                          </a:solidFill>
                          <a:latin typeface="Calibri"/>
                          <a:cs typeface="Calibri"/>
                        </a:rPr>
                        <a:t>** </a:t>
                      </a:r>
                      <a:r>
                        <a:rPr lang="fr-FR" sz="600" b="1" dirty="0">
                          <a:ln>
                            <a:noFill/>
                          </a:ln>
                          <a:solidFill>
                            <a:schemeClr val="tx1"/>
                          </a:solidFill>
                          <a:latin typeface="Calibri"/>
                          <a:cs typeface="Calibri"/>
                          <a:hlinkClick r:id="rId2"/>
                        </a:rPr>
                        <a:t>https://wep.ovh/files/declaration_conformity/</a:t>
                      </a:r>
                      <a:endParaRPr lang="fr-FR" sz="600" b="1" dirty="0">
                        <a:ln>
                          <a:noFill/>
                        </a:ln>
                        <a:solidFill>
                          <a:schemeClr val="tx1"/>
                        </a:solidFill>
                        <a:latin typeface="Calibri"/>
                        <a:cs typeface="Calibri"/>
                      </a:endParaRPr>
                    </a:p>
                    <a:p>
                      <a:pPr algn="ctr"/>
                      <a:endParaRPr lang="fr-FR" sz="600" b="1"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buFontTx/>
                        <a:buNone/>
                      </a:pPr>
                      <a:r>
                        <a:rPr lang="en-GB" altLang="fr-FR" sz="600" b="1" kern="1200" dirty="0">
                          <a:ln>
                            <a:noFill/>
                          </a:ln>
                          <a:solidFill>
                            <a:schemeClr val="tx1"/>
                          </a:solidFill>
                          <a:latin typeface="Calibri"/>
                          <a:ea typeface="+mn-ea"/>
                          <a:cs typeface="Calibri"/>
                        </a:rPr>
                        <a:t>CENTEXBEL n°0493</a:t>
                      </a:r>
                    </a:p>
                    <a:p>
                      <a:pPr algn="ctr" eaLnBrk="1" hangingPunct="1">
                        <a:lnSpc>
                          <a:spcPct val="85000"/>
                        </a:lnSpc>
                        <a:buFontTx/>
                        <a:buNone/>
                      </a:pPr>
                      <a:r>
                        <a:rPr lang="en-US" altLang="fr-FR" sz="600" kern="1200" baseline="0" dirty="0" err="1">
                          <a:ln>
                            <a:noFill/>
                          </a:ln>
                          <a:solidFill>
                            <a:schemeClr val="tx1"/>
                          </a:solidFill>
                          <a:latin typeface="Calibri"/>
                          <a:ea typeface="+mn-ea"/>
                          <a:cs typeface="Calibri"/>
                        </a:rPr>
                        <a:t>Technologiepark</a:t>
                      </a:r>
                      <a:r>
                        <a:rPr lang="en-US" altLang="fr-FR" sz="600" kern="1200" baseline="0" dirty="0">
                          <a:ln>
                            <a:noFill/>
                          </a:ln>
                          <a:solidFill>
                            <a:schemeClr val="tx1"/>
                          </a:solidFill>
                          <a:latin typeface="Calibri"/>
                          <a:ea typeface="+mn-ea"/>
                          <a:cs typeface="Calibri"/>
                        </a:rPr>
                        <a:t> 7, BE9052 GENT, </a:t>
                      </a:r>
                    </a:p>
                    <a:p>
                      <a:pPr algn="ctr" eaLnBrk="1" hangingPunct="1">
                        <a:lnSpc>
                          <a:spcPct val="85000"/>
                        </a:lnSpc>
                        <a:buFontTx/>
                        <a:buNone/>
                      </a:pPr>
                      <a:r>
                        <a:rPr lang="en-US" altLang="fr-FR" sz="600" kern="1200" baseline="0" dirty="0">
                          <a:ln>
                            <a:noFill/>
                          </a:ln>
                          <a:solidFill>
                            <a:schemeClr val="tx1"/>
                          </a:solidFill>
                          <a:latin typeface="Calibri"/>
                          <a:ea typeface="+mn-ea"/>
                          <a:cs typeface="Calibri"/>
                        </a:rPr>
                        <a:t>BELGIUM</a:t>
                      </a: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1" name="ZoneTexte 40"/>
          <p:cNvSpPr txBox="1"/>
          <p:nvPr/>
        </p:nvSpPr>
        <p:spPr>
          <a:xfrm>
            <a:off x="6235682" y="228956"/>
            <a:ext cx="482504" cy="123111"/>
          </a:xfrm>
          <a:prstGeom prst="rect">
            <a:avLst/>
          </a:prstGeom>
          <a:noFill/>
        </p:spPr>
        <p:txBody>
          <a:bodyPr wrap="none" lIns="0" tIns="0" rIns="0" bIns="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spc="0" normalizeH="0" baseline="0" noProof="0" dirty="0">
                <a:ln>
                  <a:noFill/>
                </a:ln>
                <a:solidFill>
                  <a:srgbClr val="000000"/>
                </a:solidFill>
                <a:effectLst/>
                <a:uLnTx/>
                <a:uFillTx/>
                <a:latin typeface="Calibri"/>
                <a:ea typeface="+mn-ea"/>
                <a:cs typeface="Calibri"/>
              </a:rPr>
              <a:t>v.20210527</a:t>
            </a:r>
          </a:p>
        </p:txBody>
      </p:sp>
      <p:sp>
        <p:nvSpPr>
          <p:cNvPr id="48" name="ZoneTexte 47"/>
          <p:cNvSpPr txBox="1"/>
          <p:nvPr/>
        </p:nvSpPr>
        <p:spPr>
          <a:xfrm>
            <a:off x="116632" y="609600"/>
            <a:ext cx="3007568" cy="47705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1" i="0" u="sng" strike="noStrike" kern="1200" cap="none" spc="0" normalizeH="0" baseline="0" noProof="0" dirty="0">
                <a:ln>
                  <a:noFill/>
                </a:ln>
                <a:solidFill>
                  <a:srgbClr val="000000"/>
                </a:solidFill>
                <a:effectLst/>
                <a:uLnTx/>
                <a:uFillTx/>
                <a:latin typeface="+mj-lt"/>
                <a:ea typeface="+mn-ea"/>
                <a:cs typeface="Calibri"/>
              </a:rPr>
              <a:t>MANUAL DE UTILIZADOR</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Estas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informações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devem</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ser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entregues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e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lidas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pelo</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utilizador</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a:p>
            <a:r>
              <a:rPr lang="en-GB" sz="500" dirty="0" err="1">
                <a:solidFill>
                  <a:srgbClr val="000000"/>
                </a:solidFill>
                <a:cs typeface="Calibri"/>
              </a:rPr>
              <a:t>Calças</a:t>
            </a:r>
            <a:r>
              <a:rPr lang="en-GB" sz="500" dirty="0">
                <a:solidFill>
                  <a:srgbClr val="000000"/>
                </a:solidFill>
                <a:cs typeface="Calibri"/>
              </a:rPr>
              <a:t> </a:t>
            </a:r>
            <a:r>
              <a:rPr lang="fr-FR" sz="500" dirty="0"/>
              <a:t>HIBANA </a:t>
            </a:r>
            <a:r>
              <a:rPr lang="fr-FR" sz="500" dirty="0" err="1"/>
              <a:t>Ref</a:t>
            </a:r>
            <a:r>
              <a:rPr lang="fr-FR" sz="500" dirty="0"/>
              <a:t>. 5HBA160 (HV </a:t>
            </a:r>
            <a:r>
              <a:rPr lang="fr-FR" sz="500" dirty="0" err="1"/>
              <a:t>Amarelo</a:t>
            </a:r>
            <a:r>
              <a:rPr lang="fr-FR" sz="500" dirty="0"/>
              <a:t>); </a:t>
            </a:r>
            <a:r>
              <a:rPr lang="fr-FR" sz="500" dirty="0" err="1"/>
              <a:t>Ref</a:t>
            </a:r>
            <a:r>
              <a:rPr lang="fr-FR" sz="500" dirty="0"/>
              <a:t>. 5HBA170 (HV </a:t>
            </a:r>
            <a:r>
              <a:rPr lang="fr-FR" sz="500" dirty="0" err="1"/>
              <a:t>Laranja</a:t>
            </a:r>
            <a:r>
              <a:rPr lang="fr-FR" sz="500" dirty="0"/>
              <a:t>); 5HBA130 (</a:t>
            </a:r>
            <a:r>
              <a:rPr lang="fr-FR" sz="500" dirty="0" err="1"/>
              <a:t>vermelho</a:t>
            </a:r>
            <a:r>
              <a:rPr lang="fr-FR" sz="500" dirty="0"/>
              <a:t> HV)</a:t>
            </a:r>
          </a:p>
          <a:p>
            <a:r>
              <a:rPr lang="fr-FR" sz="500" b="1" dirty="0"/>
              <a:t>60% </a:t>
            </a:r>
            <a:r>
              <a:rPr lang="fr-FR" sz="500" b="1" dirty="0" err="1"/>
              <a:t>Algodão</a:t>
            </a:r>
            <a:r>
              <a:rPr lang="fr-FR" sz="500" b="1" dirty="0"/>
              <a:t> + 40% </a:t>
            </a:r>
            <a:r>
              <a:rPr lang="fr-FR" sz="500" b="1" dirty="0" err="1"/>
              <a:t>Poliéster</a:t>
            </a:r>
            <a:r>
              <a:rPr lang="fr-FR" sz="500" b="1" dirty="0"/>
              <a:t>, 270g/m²</a:t>
            </a:r>
          </a:p>
          <a:p>
            <a:pPr lvl="0">
              <a:defRPr/>
            </a:pPr>
            <a:r>
              <a:rPr lang="pt-PT" altLang="fr-FR" sz="500" b="1" dirty="0">
                <a:solidFill>
                  <a:srgbClr val="000000"/>
                </a:solidFill>
                <a:latin typeface="+mj-lt"/>
                <a:cs typeface="Calibri"/>
              </a:rPr>
              <a:t>Fortalecimento: 300D Oxford</a:t>
            </a:r>
            <a:endParaRPr lang="en-GB" sz="500" b="1" dirty="0">
              <a:solidFill>
                <a:srgbClr val="000000"/>
              </a:solidFill>
              <a:latin typeface="+mj-lt"/>
              <a:cs typeface="Calibri"/>
            </a:endParaRPr>
          </a:p>
        </p:txBody>
      </p:sp>
      <p:sp>
        <p:nvSpPr>
          <p:cNvPr id="21" name="ZoneTexte 20">
            <a:extLst>
              <a:ext uri="{FF2B5EF4-FFF2-40B4-BE49-F238E27FC236}">
                <a16:creationId xmlns:a16="http://schemas.microsoft.com/office/drawing/2014/main" id="{45C392C5-5B3F-4A10-99EB-665411335D3B}"/>
              </a:ext>
            </a:extLst>
          </p:cNvPr>
          <p:cNvSpPr txBox="1"/>
          <p:nvPr/>
        </p:nvSpPr>
        <p:spPr>
          <a:xfrm>
            <a:off x="2770020" y="67489"/>
            <a:ext cx="1317989" cy="276999"/>
          </a:xfrm>
          <a:prstGeom prst="rect">
            <a:avLst/>
          </a:prstGeom>
          <a:noFill/>
          <a:ln w="3175">
            <a:noFill/>
          </a:ln>
        </p:spPr>
        <p:txBody>
          <a:bodyPr wrap="none">
            <a:spAutoFit/>
          </a:bodyPr>
          <a:lstStyle/>
          <a:p>
            <a:pPr algn="ctr"/>
            <a:r>
              <a:rPr lang="pt-BR" sz="1200" b="1" dirty="0"/>
              <a:t>Calças</a:t>
            </a:r>
            <a:r>
              <a:rPr lang="en-GB" sz="1200" b="1" dirty="0"/>
              <a:t> HIBANA</a:t>
            </a:r>
            <a:endParaRPr lang="en-GB" sz="3600" dirty="0"/>
          </a:p>
        </p:txBody>
      </p:sp>
      <p:grpSp>
        <p:nvGrpSpPr>
          <p:cNvPr id="24" name="Group 49">
            <a:extLst>
              <a:ext uri="{FF2B5EF4-FFF2-40B4-BE49-F238E27FC236}">
                <a16:creationId xmlns:a16="http://schemas.microsoft.com/office/drawing/2014/main" id="{BCCE2BB3-7FB4-4993-AD2A-62E893CC0718}"/>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id="{6CAC7DA2-D764-46E3-967B-9B10D869AD20}"/>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id="{61CEA431-877A-49E3-87F5-DE5E92C369A4}"/>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id="{29E9D5F2-1855-4ECE-AE19-9DEE7E0DC1A3}"/>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9C6CD8AD-5A31-402F-B250-E95D69C7D11A}"/>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fr-FR" sz="400" b="0" i="0" u="none" strike="noStrike" cap="none" normalizeH="0" baseline="0" dirty="0">
                <a:ln>
                  <a:noFill/>
                </a:ln>
                <a:solidFill>
                  <a:schemeClr val="tx1"/>
                </a:solidFill>
                <a:effectLst/>
              </a:rPr>
              <a:t> </a:t>
            </a:r>
            <a:endParaRPr kumimoji="0" lang="pt-PT" altLang="fr-FR"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A6714426-D856-4A57-8B96-64CFB820D3DA}"/>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fr-FR" sz="400" b="0" i="0" u="none" strike="noStrike" cap="none" normalizeH="0" baseline="0" dirty="0">
                <a:ln>
                  <a:noFill/>
                </a:ln>
                <a:solidFill>
                  <a:schemeClr val="tx1"/>
                </a:solidFill>
                <a:effectLst/>
              </a:rPr>
              <a:t> </a:t>
            </a:r>
            <a:endParaRPr kumimoji="0" lang="pt-PT" altLang="fr-FR" sz="1800" b="0" i="0" u="none" strike="noStrike" cap="none" normalizeH="0" baseline="0" dirty="0">
              <a:ln>
                <a:noFill/>
              </a:ln>
              <a:solidFill>
                <a:schemeClr val="tx1"/>
              </a:solidFill>
              <a:effectLst/>
              <a:latin typeface="Arial" panose="020B0604020202020204" pitchFamily="34" charset="0"/>
            </a:endParaRPr>
          </a:p>
        </p:txBody>
      </p:sp>
      <p:sp>
        <p:nvSpPr>
          <p:cNvPr id="6" name="Rectangle 4">
            <a:extLst>
              <a:ext uri="{FF2B5EF4-FFF2-40B4-BE49-F238E27FC236}">
                <a16:creationId xmlns:a16="http://schemas.microsoft.com/office/drawing/2014/main" id="{C869EE2C-AFAA-47F7-8621-8F5712124794}"/>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pt-PT" altLang="fr-FR" sz="400" b="0" i="0" u="none" strike="noStrike" cap="none" normalizeH="0" baseline="0" dirty="0">
                <a:ln>
                  <a:noFill/>
                </a:ln>
                <a:solidFill>
                  <a:schemeClr val="tx1"/>
                </a:solidFill>
                <a:effectLst/>
              </a:rPr>
            </a:br>
            <a:endParaRPr kumimoji="0" lang="pt-PT" altLang="fr-FR" sz="1800" b="0" i="0" u="none" strike="noStrike" cap="none" normalizeH="0" baseline="0" dirty="0">
              <a:ln>
                <a:noFill/>
              </a:ln>
              <a:solidFill>
                <a:schemeClr val="tx1"/>
              </a:solidFill>
              <a:effectLst/>
              <a:latin typeface="Arial" panose="020B0604020202020204" pitchFamily="34" charset="0"/>
            </a:endParaRPr>
          </a:p>
        </p:txBody>
      </p:sp>
      <p:pic>
        <p:nvPicPr>
          <p:cNvPr id="45" name="Image 44">
            <a:extLst>
              <a:ext uri="{FF2B5EF4-FFF2-40B4-BE49-F238E27FC236}">
                <a16:creationId xmlns:a16="http://schemas.microsoft.com/office/drawing/2014/main" id="{D352CCCF-30FC-45E8-9123-F3816A9E564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8531" y="8443999"/>
            <a:ext cx="916851" cy="1376814"/>
          </a:xfrm>
          <a:prstGeom prst="rect">
            <a:avLst/>
          </a:prstGeom>
        </p:spPr>
      </p:pic>
      <p:graphicFrame>
        <p:nvGraphicFramePr>
          <p:cNvPr id="42" name="Tableau 41">
            <a:extLst>
              <a:ext uri="{FF2B5EF4-FFF2-40B4-BE49-F238E27FC236}">
                <a16:creationId xmlns:a16="http://schemas.microsoft.com/office/drawing/2014/main" id="{675A7ABC-A4DA-4434-8306-6668416B630D}"/>
              </a:ext>
            </a:extLst>
          </p:cNvPr>
          <p:cNvGraphicFramePr>
            <a:graphicFrameLocks noGrp="1"/>
          </p:cNvGraphicFramePr>
          <p:nvPr>
            <p:extLst>
              <p:ext uri="{D42A27DB-BD31-4B8C-83A1-F6EECF244321}">
                <p14:modId xmlns:p14="http://schemas.microsoft.com/office/powerpoint/2010/main" val="96530369"/>
              </p:ext>
            </p:extLst>
          </p:nvPr>
        </p:nvGraphicFramePr>
        <p:xfrm>
          <a:off x="1436598" y="8745867"/>
          <a:ext cx="5179151" cy="1170009"/>
        </p:xfrm>
        <a:graphic>
          <a:graphicData uri="http://schemas.openxmlformats.org/drawingml/2006/table">
            <a:tbl>
              <a:tblPr/>
              <a:tblGrid>
                <a:gridCol w="386504">
                  <a:extLst>
                    <a:ext uri="{9D8B030D-6E8A-4147-A177-3AD203B41FA5}">
                      <a16:colId xmlns:a16="http://schemas.microsoft.com/office/drawing/2014/main" val="20000"/>
                    </a:ext>
                  </a:extLst>
                </a:gridCol>
                <a:gridCol w="695707">
                  <a:extLst>
                    <a:ext uri="{9D8B030D-6E8A-4147-A177-3AD203B41FA5}">
                      <a16:colId xmlns:a16="http://schemas.microsoft.com/office/drawing/2014/main" val="20002"/>
                    </a:ext>
                  </a:extLst>
                </a:gridCol>
                <a:gridCol w="695707">
                  <a:extLst>
                    <a:ext uri="{9D8B030D-6E8A-4147-A177-3AD203B41FA5}">
                      <a16:colId xmlns:a16="http://schemas.microsoft.com/office/drawing/2014/main" val="20003"/>
                    </a:ext>
                  </a:extLst>
                </a:gridCol>
                <a:gridCol w="695707">
                  <a:extLst>
                    <a:ext uri="{9D8B030D-6E8A-4147-A177-3AD203B41FA5}">
                      <a16:colId xmlns:a16="http://schemas.microsoft.com/office/drawing/2014/main" val="20004"/>
                    </a:ext>
                  </a:extLst>
                </a:gridCol>
                <a:gridCol w="695707">
                  <a:extLst>
                    <a:ext uri="{9D8B030D-6E8A-4147-A177-3AD203B41FA5}">
                      <a16:colId xmlns:a16="http://schemas.microsoft.com/office/drawing/2014/main" val="20005"/>
                    </a:ext>
                  </a:extLst>
                </a:gridCol>
                <a:gridCol w="695707">
                  <a:extLst>
                    <a:ext uri="{9D8B030D-6E8A-4147-A177-3AD203B41FA5}">
                      <a16:colId xmlns:a16="http://schemas.microsoft.com/office/drawing/2014/main" val="20006"/>
                    </a:ext>
                  </a:extLst>
                </a:gridCol>
                <a:gridCol w="676014">
                  <a:extLst>
                    <a:ext uri="{9D8B030D-6E8A-4147-A177-3AD203B41FA5}">
                      <a16:colId xmlns:a16="http://schemas.microsoft.com/office/drawing/2014/main" val="4107214334"/>
                    </a:ext>
                  </a:extLst>
                </a:gridCol>
                <a:gridCol w="638098">
                  <a:extLst>
                    <a:ext uri="{9D8B030D-6E8A-4147-A177-3AD203B41FA5}">
                      <a16:colId xmlns:a16="http://schemas.microsoft.com/office/drawing/2014/main" val="2933418286"/>
                    </a:ext>
                  </a:extLst>
                </a:gridCol>
              </a:tblGrid>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4XL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5HBA17000S</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81071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5HBA13000S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56975003"/>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9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C</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graphicFrame>
        <p:nvGraphicFramePr>
          <p:cNvPr id="43" name="Group 318">
            <a:extLst>
              <a:ext uri="{FF2B5EF4-FFF2-40B4-BE49-F238E27FC236}">
                <a16:creationId xmlns:a16="http://schemas.microsoft.com/office/drawing/2014/main" id="{8A9817C3-5507-4786-A9B5-97B20842E135}"/>
              </a:ext>
            </a:extLst>
          </p:cNvPr>
          <p:cNvGraphicFramePr>
            <a:graphicFrameLocks noGrp="1"/>
          </p:cNvGraphicFramePr>
          <p:nvPr>
            <p:extLst>
              <p:ext uri="{D42A27DB-BD31-4B8C-83A1-F6EECF244321}">
                <p14:modId xmlns:p14="http://schemas.microsoft.com/office/powerpoint/2010/main" val="1324953307"/>
              </p:ext>
            </p:extLst>
          </p:nvPr>
        </p:nvGraphicFramePr>
        <p:xfrm>
          <a:off x="1982187" y="2926557"/>
          <a:ext cx="1446813" cy="876299"/>
        </p:xfrm>
        <a:graphic>
          <a:graphicData uri="http://schemas.openxmlformats.org/drawingml/2006/table">
            <a:tbl>
              <a:tblPr/>
              <a:tblGrid>
                <a:gridCol w="208280">
                  <a:extLst>
                    <a:ext uri="{9D8B030D-6E8A-4147-A177-3AD203B41FA5}">
                      <a16:colId xmlns:a16="http://schemas.microsoft.com/office/drawing/2014/main" val="20000"/>
                    </a:ext>
                  </a:extLst>
                </a:gridCol>
                <a:gridCol w="438385">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419148">
                  <a:extLst>
                    <a:ext uri="{9D8B030D-6E8A-4147-A177-3AD203B41FA5}">
                      <a16:colId xmlns:a16="http://schemas.microsoft.com/office/drawing/2014/main" val="20003"/>
                    </a:ext>
                  </a:extLst>
                </a:gridCol>
              </a:tblGrid>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Arial" charset="0"/>
                      </a:endParaRP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3</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2</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Classe 1</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9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0.80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0.50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0.14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B</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0.13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344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6" name="Rectangle 345">
            <a:extLst>
              <a:ext uri="{FF2B5EF4-FFF2-40B4-BE49-F238E27FC236}">
                <a16:creationId xmlns:a16="http://schemas.microsoft.com/office/drawing/2014/main" id="{23EB200B-9A58-4A54-9ECF-1EE64EEE7717}"/>
              </a:ext>
            </a:extLst>
          </p:cNvPr>
          <p:cNvSpPr>
            <a:spLocks noChangeArrowheads="1"/>
          </p:cNvSpPr>
          <p:nvPr/>
        </p:nvSpPr>
        <p:spPr bwMode="auto">
          <a:xfrm>
            <a:off x="3478932" y="2909875"/>
            <a:ext cx="3047139" cy="1662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A : matière de base ; </a:t>
            </a:r>
            <a:r>
              <a:rPr lang="fr-FR" altLang="fr-FR" sz="600" dirty="0" err="1">
                <a:latin typeface="Calibri" panose="020F0502020204030204" pitchFamily="34" charset="0"/>
                <a:cs typeface="Calibri" panose="020F0502020204030204" pitchFamily="34" charset="0"/>
              </a:rPr>
              <a:t>Obermaterial</a:t>
            </a:r>
            <a:r>
              <a:rPr lang="fr-FR" altLang="fr-FR" sz="600" dirty="0">
                <a:latin typeface="Calibri" panose="020F0502020204030204" pitchFamily="34" charset="0"/>
                <a:cs typeface="Calibri" panose="020F0502020204030204" pitchFamily="34" charset="0"/>
              </a:rPr>
              <a:t> ; Background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háttéranyag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de base ; </a:t>
            </a:r>
            <a:r>
              <a:rPr lang="pt-PT" altLang="fr-FR" sz="600" dirty="0">
                <a:latin typeface="Calibri" panose="020F0502020204030204" pitchFamily="34" charset="0"/>
                <a:cs typeface="Calibri" panose="020F0502020204030204" pitchFamily="34" charset="0"/>
              </a:rPr>
              <a:t>material base ; </a:t>
            </a:r>
            <a:r>
              <a:rPr lang="sv-SE" altLang="fr-FR" sz="600" dirty="0">
                <a:latin typeface="Calibri" panose="020F0502020204030204" pitchFamily="34" charset="0"/>
                <a:cs typeface="Calibri" panose="020F0502020204030204" pitchFamily="34" charset="0"/>
              </a:rPr>
              <a:t>Råmaterial ; </a:t>
            </a:r>
            <a:r>
              <a:rPr lang="nl-NL" altLang="fr-FR" sz="600" dirty="0">
                <a:latin typeface="Calibri" panose="020F0502020204030204" pitchFamily="34" charset="0"/>
                <a:cs typeface="Calibri" panose="020F0502020204030204" pitchFamily="34" charset="0"/>
              </a:rPr>
              <a:t>basismateriaal ; </a:t>
            </a:r>
            <a:r>
              <a:rPr lang="fr-FR" altLang="fr-FR" sz="600" dirty="0" err="1">
                <a:latin typeface="Calibri" panose="020F0502020204030204" pitchFamily="34" charset="0"/>
                <a:cs typeface="Calibri" panose="020F0502020204030204" pitchFamily="34" charset="0"/>
              </a:rPr>
              <a:t>Perusmateriaali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bæremateriale. </a:t>
            </a:r>
            <a:r>
              <a:rPr lang="pl-PL" altLang="fr-FR" sz="600" dirty="0">
                <a:latin typeface="Calibri" panose="020F0502020204030204" pitchFamily="34" charset="0"/>
                <a:cs typeface="Calibri" panose="020F0502020204030204" pitchFamily="34" charset="0"/>
              </a:rPr>
              <a:t>materiał podstawowy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Alusmaterjal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основна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светлоотразителна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de bază</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základní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osnovna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základný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βασικό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مادة أساسي</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базовый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pt-PT"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B : matière rétroréfléchissante ; </a:t>
            </a:r>
            <a:r>
              <a:rPr lang="fr-FR" altLang="fr-FR" sz="600" dirty="0" err="1">
                <a:latin typeface="Calibri" panose="020F0502020204030204" pitchFamily="34" charset="0"/>
                <a:cs typeface="Calibri" panose="020F0502020204030204" pitchFamily="34" charset="0"/>
              </a:rPr>
              <a:t>Reflexmaterial</a:t>
            </a:r>
            <a:r>
              <a:rPr lang="fr-FR" altLang="fr-FR" sz="600" dirty="0">
                <a:latin typeface="Calibri" panose="020F0502020204030204" pitchFamily="34" charset="0"/>
                <a:cs typeface="Calibri" panose="020F0502020204030204" pitchFamily="34" charset="0"/>
              </a:rPr>
              <a:t> ; Retro </a:t>
            </a:r>
            <a:r>
              <a:rPr lang="fr-FR" altLang="fr-FR" sz="600" dirty="0" err="1">
                <a:latin typeface="Calibri" panose="020F0502020204030204" pitchFamily="34" charset="0"/>
                <a:cs typeface="Calibri" panose="020F0502020204030204" pitchFamily="34" charset="0"/>
              </a:rPr>
              <a:t>reflective</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fényvisszaverő</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retro reflectante ; </a:t>
            </a:r>
            <a:r>
              <a:rPr lang="pt-PT" altLang="fr-FR" sz="600" dirty="0">
                <a:latin typeface="Calibri" panose="020F0502020204030204" pitchFamily="34" charset="0"/>
                <a:cs typeface="Calibri" panose="020F0502020204030204" pitchFamily="34" charset="0"/>
              </a:rPr>
              <a:t>material retro-reflector</a:t>
            </a:r>
            <a:r>
              <a:rPr lang="fr-FR" altLang="fr-FR" sz="600" dirty="0">
                <a:latin typeface="Calibri" panose="020F0502020204030204" pitchFamily="34" charset="0"/>
                <a:cs typeface="Calibri" panose="020F0502020204030204" pitchFamily="34" charset="0"/>
              </a:rPr>
              <a:t> ; </a:t>
            </a:r>
            <a:r>
              <a:rPr lang="sv-SE" altLang="fr-FR" sz="600" dirty="0">
                <a:latin typeface="Calibri" panose="020F0502020204030204" pitchFamily="34" charset="0"/>
                <a:cs typeface="Calibri" panose="020F0502020204030204" pitchFamily="34" charset="0"/>
              </a:rPr>
              <a:t>retro-reflektivt material ; </a:t>
            </a:r>
            <a:r>
              <a:rPr lang="nl-NL" altLang="fr-FR" sz="600" dirty="0">
                <a:latin typeface="Calibri" panose="020F0502020204030204" pitchFamily="34" charset="0"/>
                <a:cs typeface="Calibri" panose="020F0502020204030204" pitchFamily="34" charset="0"/>
              </a:rPr>
              <a:t>reflecterend materiaal; </a:t>
            </a:r>
            <a:r>
              <a:rPr lang="fr-FR" altLang="fr-FR" sz="600" dirty="0" err="1">
                <a:latin typeface="Calibri" panose="020F0502020204030204" pitchFamily="34" charset="0"/>
                <a:cs typeface="Calibri" panose="020F0502020204030204" pitchFamily="34" charset="0"/>
              </a:rPr>
              <a:t>Heijastava</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retroreflekterende materiale. </a:t>
            </a:r>
            <a:r>
              <a:rPr lang="pl-PL" altLang="fr-FR" sz="600" dirty="0">
                <a:latin typeface="Calibri" panose="020F0502020204030204" pitchFamily="34" charset="0"/>
                <a:cs typeface="Calibri" panose="020F0502020204030204" pitchFamily="34" charset="0"/>
              </a:rPr>
              <a:t>materiał odblaskowy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Helkurmaterjal</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retro-reflectorizant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materiál se zpětným odrazem</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retroodsevna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materiál so spätným odrazom</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αντανακλώμενο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العاكسة للخلف</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светоотражающий материал</a:t>
            </a:r>
            <a:r>
              <a:rPr lang="fr-FR" altLang="fr-FR" sz="600" dirty="0">
                <a:latin typeface="Calibri" panose="020F0502020204030204" pitchFamily="34" charset="0"/>
                <a:cs typeface="Calibri" panose="020F0502020204030204" pitchFamily="34" charset="0"/>
              </a:rPr>
              <a:t>      	   </a:t>
            </a: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C : matière combinée ; </a:t>
            </a:r>
            <a:r>
              <a:rPr lang="de-DE" altLang="fr-FR" sz="600" dirty="0">
                <a:latin typeface="Calibri" panose="020F0502020204030204" pitchFamily="34" charset="0"/>
                <a:cs typeface="Calibri" panose="020F0502020204030204" pitchFamily="34" charset="0"/>
              </a:rPr>
              <a:t>Material mit 2 Stoffschichten</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Combined</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kombinált</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tulajdonságú</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conjunta ; </a:t>
            </a:r>
            <a:r>
              <a:rPr lang="pt-PT" altLang="fr-FR" sz="600" dirty="0">
                <a:latin typeface="Calibri" panose="020F0502020204030204" pitchFamily="34" charset="0"/>
                <a:cs typeface="Calibri" panose="020F0502020204030204" pitchFamily="34" charset="0"/>
              </a:rPr>
              <a:t>material combinado ; </a:t>
            </a:r>
            <a:r>
              <a:rPr lang="sv-SE" altLang="fr-FR" sz="600" dirty="0">
                <a:latin typeface="Calibri" panose="020F0502020204030204" pitchFamily="34" charset="0"/>
                <a:cs typeface="Calibri" panose="020F0502020204030204" pitchFamily="34" charset="0"/>
              </a:rPr>
              <a:t>kombinerat material ; </a:t>
            </a:r>
            <a:r>
              <a:rPr lang="nl-NL" altLang="fr-FR" sz="600" dirty="0">
                <a:latin typeface="Calibri" panose="020F0502020204030204" pitchFamily="34" charset="0"/>
                <a:cs typeface="Calibri" panose="020F0502020204030204" pitchFamily="34" charset="0"/>
              </a:rPr>
              <a:t>gecombineerd materiaal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Yhdistetty</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  </a:t>
            </a:r>
            <a:r>
              <a:rPr lang="da-DK" altLang="fr-FR" sz="600" dirty="0">
                <a:latin typeface="Calibri" panose="020F0502020204030204" pitchFamily="34" charset="0"/>
                <a:cs typeface="Calibri" panose="020F0502020204030204" pitchFamily="34" charset="0"/>
              </a:rPr>
              <a:t>materiale med kombineret advarselsfunktion. </a:t>
            </a:r>
            <a:r>
              <a:rPr lang="pl-PL" altLang="fr-FR" sz="600" dirty="0">
                <a:latin typeface="Calibri" panose="020F0502020204030204" pitchFamily="34" charset="0"/>
                <a:cs typeface="Calibri" panose="020F0502020204030204" pitchFamily="34" charset="0"/>
              </a:rPr>
              <a:t>materiał kombinowany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kombineeritud 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комбинирана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M</a:t>
            </a:r>
            <a:r>
              <a:rPr lang="ro-RO" altLang="fr-FR" sz="600" dirty="0">
                <a:latin typeface="Calibri" panose="020F0502020204030204" pitchFamily="34" charset="0"/>
                <a:cs typeface="Calibri" panose="020F0502020204030204" pitchFamily="34" charset="0"/>
              </a:rPr>
              <a:t>aterial combinat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kombinirana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συνδυασμένο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المركبة</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комбинированный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 </a:t>
            </a:r>
            <a:r>
              <a:rPr lang="fr-FR" altLang="fr-FR" sz="600" dirty="0">
                <a:solidFill>
                  <a:srgbClr val="000000"/>
                </a:solidFill>
              </a:rPr>
              <a:t>	</a:t>
            </a:r>
            <a:r>
              <a:rPr lang="fr-FR" altLang="fr-FR" sz="600" dirty="0"/>
              <a:t>       </a:t>
            </a:r>
          </a:p>
        </p:txBody>
      </p:sp>
      <p:grpSp>
        <p:nvGrpSpPr>
          <p:cNvPr id="51" name="Groupe 50">
            <a:extLst>
              <a:ext uri="{FF2B5EF4-FFF2-40B4-BE49-F238E27FC236}">
                <a16:creationId xmlns:a16="http://schemas.microsoft.com/office/drawing/2014/main" id="{B8BCCCCD-9053-4FBE-8C6F-F08F9AC2F6F1}"/>
              </a:ext>
            </a:extLst>
          </p:cNvPr>
          <p:cNvGrpSpPr/>
          <p:nvPr/>
        </p:nvGrpSpPr>
        <p:grpSpPr>
          <a:xfrm>
            <a:off x="382862" y="2783435"/>
            <a:ext cx="1549393" cy="923771"/>
            <a:chOff x="561000" y="2871361"/>
            <a:chExt cx="1549393" cy="923771"/>
          </a:xfrm>
        </p:grpSpPr>
        <p:pic>
          <p:nvPicPr>
            <p:cNvPr id="53" name="Image 52">
              <a:extLst>
                <a:ext uri="{FF2B5EF4-FFF2-40B4-BE49-F238E27FC236}">
                  <a16:creationId xmlns:a16="http://schemas.microsoft.com/office/drawing/2014/main" id="{9512B97B-6EAD-43B9-BEF8-C1A4C7471865}"/>
                </a:ext>
              </a:extLst>
            </p:cNvPr>
            <p:cNvPicPr>
              <a:picLocks noChangeAspect="1"/>
            </p:cNvPicPr>
            <p:nvPr/>
          </p:nvPicPr>
          <p:blipFill>
            <a:blip r:embed="rId6"/>
            <a:stretch>
              <a:fillRect/>
            </a:stretch>
          </p:blipFill>
          <p:spPr>
            <a:xfrm>
              <a:off x="561000" y="2871361"/>
              <a:ext cx="1549393" cy="923771"/>
            </a:xfrm>
            <a:prstGeom prst="rect">
              <a:avLst/>
            </a:prstGeom>
          </p:spPr>
        </p:pic>
        <p:sp>
          <p:nvSpPr>
            <p:cNvPr id="55" name="ZoneTexte 54">
              <a:extLst>
                <a:ext uri="{FF2B5EF4-FFF2-40B4-BE49-F238E27FC236}">
                  <a16:creationId xmlns:a16="http://schemas.microsoft.com/office/drawing/2014/main" id="{7BE7570A-0A18-4618-AA42-40CA728DCC20}"/>
                </a:ext>
              </a:extLst>
            </p:cNvPr>
            <p:cNvSpPr txBox="1"/>
            <p:nvPr/>
          </p:nvSpPr>
          <p:spPr>
            <a:xfrm>
              <a:off x="1066800" y="3349082"/>
              <a:ext cx="152400" cy="215444"/>
            </a:xfrm>
            <a:prstGeom prst="rect">
              <a:avLst/>
            </a:prstGeom>
            <a:solidFill>
              <a:schemeClr val="bg1"/>
            </a:solidFill>
          </p:spPr>
          <p:txBody>
            <a:bodyPr wrap="square" rtlCol="0">
              <a:spAutoFit/>
            </a:bodyPr>
            <a:lstStyle/>
            <a:p>
              <a:r>
                <a:rPr lang="fr-FR" sz="800" b="1" dirty="0"/>
                <a:t>1</a:t>
              </a:r>
            </a:p>
          </p:txBody>
        </p:sp>
        <p:sp>
          <p:nvSpPr>
            <p:cNvPr id="56" name="ZoneTexte 55">
              <a:extLst>
                <a:ext uri="{FF2B5EF4-FFF2-40B4-BE49-F238E27FC236}">
                  <a16:creationId xmlns:a16="http://schemas.microsoft.com/office/drawing/2014/main" id="{97D2E683-1AB1-420F-AA6C-406315917BAD}"/>
                </a:ext>
              </a:extLst>
            </p:cNvPr>
            <p:cNvSpPr txBox="1"/>
            <p:nvPr/>
          </p:nvSpPr>
          <p:spPr>
            <a:xfrm>
              <a:off x="1892705" y="3349082"/>
              <a:ext cx="152400" cy="215444"/>
            </a:xfrm>
            <a:prstGeom prst="rect">
              <a:avLst/>
            </a:prstGeom>
            <a:solidFill>
              <a:schemeClr val="bg1"/>
            </a:solidFill>
          </p:spPr>
          <p:txBody>
            <a:bodyPr wrap="square" rtlCol="0">
              <a:spAutoFit/>
            </a:bodyPr>
            <a:lstStyle/>
            <a:p>
              <a:r>
                <a:rPr lang="fr-FR" sz="800" b="1" dirty="0"/>
                <a:t>2</a:t>
              </a:r>
            </a:p>
          </p:txBody>
        </p:sp>
      </p:grpSp>
      <p:grpSp>
        <p:nvGrpSpPr>
          <p:cNvPr id="70" name="Groupe 69">
            <a:extLst>
              <a:ext uri="{FF2B5EF4-FFF2-40B4-BE49-F238E27FC236}">
                <a16:creationId xmlns:a16="http://schemas.microsoft.com/office/drawing/2014/main" id="{93190343-7387-4B0A-A786-E727D2CF76DB}"/>
              </a:ext>
            </a:extLst>
          </p:cNvPr>
          <p:cNvGrpSpPr/>
          <p:nvPr/>
        </p:nvGrpSpPr>
        <p:grpSpPr>
          <a:xfrm>
            <a:off x="272625" y="4178283"/>
            <a:ext cx="1188554" cy="198906"/>
            <a:chOff x="5065713" y="8589963"/>
            <a:chExt cx="1546225" cy="258762"/>
          </a:xfrm>
        </p:grpSpPr>
        <p:pic>
          <p:nvPicPr>
            <p:cNvPr id="71" name="Image 60">
              <a:extLst>
                <a:ext uri="{FF2B5EF4-FFF2-40B4-BE49-F238E27FC236}">
                  <a16:creationId xmlns:a16="http://schemas.microsoft.com/office/drawing/2014/main" id="{C8A3B0CE-74C4-4749-8F9E-C6B5FE95F1E3}"/>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 name="Image 72">
              <a:extLst>
                <a:ext uri="{FF2B5EF4-FFF2-40B4-BE49-F238E27FC236}">
                  <a16:creationId xmlns:a16="http://schemas.microsoft.com/office/drawing/2014/main" id="{C809327B-E9F1-4C27-8E29-1CC11A987069}"/>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 name="Image 73">
              <a:extLst>
                <a:ext uri="{FF2B5EF4-FFF2-40B4-BE49-F238E27FC236}">
                  <a16:creationId xmlns:a16="http://schemas.microsoft.com/office/drawing/2014/main" id="{754DE412-94F7-44BF-81EA-5BE169146820}"/>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 name="Image 74">
              <a:extLst>
                <a:ext uri="{FF2B5EF4-FFF2-40B4-BE49-F238E27FC236}">
                  <a16:creationId xmlns:a16="http://schemas.microsoft.com/office/drawing/2014/main" id="{C6F73A62-0781-4281-8111-AC9486C0FEC3}"/>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 name="Image 2">
              <a:extLst>
                <a:ext uri="{FF2B5EF4-FFF2-40B4-BE49-F238E27FC236}">
                  <a16:creationId xmlns:a16="http://schemas.microsoft.com/office/drawing/2014/main" id="{8CCCE418-57A6-4E7D-96DF-AF298D011F5E}"/>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6" name="Groupe 75">
            <a:extLst>
              <a:ext uri="{FF2B5EF4-FFF2-40B4-BE49-F238E27FC236}">
                <a16:creationId xmlns:a16="http://schemas.microsoft.com/office/drawing/2014/main" id="{93856545-74CF-4ABE-AB01-C1D3842855E6}"/>
              </a:ext>
            </a:extLst>
          </p:cNvPr>
          <p:cNvGrpSpPr/>
          <p:nvPr/>
        </p:nvGrpSpPr>
        <p:grpSpPr>
          <a:xfrm>
            <a:off x="1513904" y="4229864"/>
            <a:ext cx="640388" cy="184666"/>
            <a:chOff x="1515339" y="2673719"/>
            <a:chExt cx="537471" cy="154988"/>
          </a:xfrm>
        </p:grpSpPr>
        <p:sp>
          <p:nvSpPr>
            <p:cNvPr id="77" name="Text Box 21">
              <a:extLst>
                <a:ext uri="{FF2B5EF4-FFF2-40B4-BE49-F238E27FC236}">
                  <a16:creationId xmlns:a16="http://schemas.microsoft.com/office/drawing/2014/main" id="{84DA5169-708B-46E9-8040-7CF898843C0B}"/>
                </a:ext>
              </a:extLst>
            </p:cNvPr>
            <p:cNvSpPr txBox="1">
              <a:spLocks noChangeArrowheads="1"/>
            </p:cNvSpPr>
            <p:nvPr/>
          </p:nvSpPr>
          <p:spPr bwMode="auto">
            <a:xfrm>
              <a:off x="1515339" y="2673719"/>
              <a:ext cx="537471" cy="15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11163">
                <a:spcBef>
                  <a:spcPct val="20000"/>
                </a:spcBef>
                <a:buChar char="•"/>
                <a:defRPr sz="1400">
                  <a:solidFill>
                    <a:schemeClr val="tx1"/>
                  </a:solidFill>
                  <a:latin typeface="Arial" panose="020B0604020202020204" pitchFamily="34" charset="0"/>
                </a:defRPr>
              </a:lvl1pPr>
              <a:lvl2pPr marL="742950" indent="-285750" defTabSz="411163">
                <a:spcBef>
                  <a:spcPct val="20000"/>
                </a:spcBef>
                <a:buChar char="–"/>
                <a:defRPr sz="1300">
                  <a:solidFill>
                    <a:schemeClr val="tx1"/>
                  </a:solidFill>
                  <a:latin typeface="Arial" panose="020B0604020202020204" pitchFamily="34" charset="0"/>
                </a:defRPr>
              </a:lvl2pPr>
              <a:lvl3pPr marL="1143000" indent="-228600" defTabSz="411163">
                <a:spcBef>
                  <a:spcPct val="20000"/>
                </a:spcBef>
                <a:buChar char="•"/>
                <a:defRPr sz="1100">
                  <a:solidFill>
                    <a:schemeClr val="tx1"/>
                  </a:solidFill>
                  <a:latin typeface="Arial" panose="020B0604020202020204" pitchFamily="34" charset="0"/>
                </a:defRPr>
              </a:lvl3pPr>
              <a:lvl4pPr marL="1600200" indent="-228600" defTabSz="411163">
                <a:spcBef>
                  <a:spcPct val="20000"/>
                </a:spcBef>
                <a:buChar char="–"/>
                <a:defRPr sz="900">
                  <a:solidFill>
                    <a:schemeClr val="tx1"/>
                  </a:solidFill>
                  <a:latin typeface="Arial" panose="020B0604020202020204" pitchFamily="34" charset="0"/>
                </a:defRPr>
              </a:lvl4pPr>
              <a:lvl5pPr marL="2057400" indent="-228600" defTabSz="411163">
                <a:spcBef>
                  <a:spcPct val="20000"/>
                </a:spcBef>
                <a:buChar char="»"/>
                <a:defRPr sz="9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900">
                  <a:solidFill>
                    <a:schemeClr val="tx1"/>
                  </a:solidFill>
                  <a:latin typeface="Arial" panose="020B0604020202020204" pitchFamily="34" charset="0"/>
                </a:defRPr>
              </a:lvl9pPr>
            </a:lstStyle>
            <a:p>
              <a:pPr algn="ctr" eaLnBrk="1" hangingPunct="1">
                <a:spcBef>
                  <a:spcPct val="50000"/>
                </a:spcBef>
                <a:buFontTx/>
                <a:buNone/>
              </a:pPr>
              <a:r>
                <a:rPr lang="fr-FR" altLang="fr-FR" sz="600" dirty="0"/>
                <a:t>Max.2 5 X</a:t>
              </a:r>
            </a:p>
          </p:txBody>
        </p:sp>
        <p:sp>
          <p:nvSpPr>
            <p:cNvPr id="78" name="Rectangle 135">
              <a:extLst>
                <a:ext uri="{FF2B5EF4-FFF2-40B4-BE49-F238E27FC236}">
                  <a16:creationId xmlns:a16="http://schemas.microsoft.com/office/drawing/2014/main" id="{4569120E-637C-40C0-A23C-4835A9E3F31D}"/>
                </a:ext>
              </a:extLst>
            </p:cNvPr>
            <p:cNvSpPr>
              <a:spLocks noChangeArrowheads="1"/>
            </p:cNvSpPr>
            <p:nvPr/>
          </p:nvSpPr>
          <p:spPr bwMode="auto">
            <a:xfrm>
              <a:off x="1603453" y="2689148"/>
              <a:ext cx="375158" cy="12790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300">
                  <a:solidFill>
                    <a:schemeClr val="tx1"/>
                  </a:solidFill>
                  <a:latin typeface="Arial" panose="020B0604020202020204" pitchFamily="34" charset="0"/>
                </a:defRPr>
              </a:lvl2pPr>
              <a:lvl3pPr marL="1143000" indent="-228600">
                <a:spcBef>
                  <a:spcPct val="20000"/>
                </a:spcBef>
                <a:buChar char="•"/>
                <a:defRPr sz="1100">
                  <a:solidFill>
                    <a:schemeClr val="tx1"/>
                  </a:solidFill>
                  <a:latin typeface="Arial" panose="020B0604020202020204" pitchFamily="34" charset="0"/>
                </a:defRPr>
              </a:lvl3pPr>
              <a:lvl4pPr marL="1600200" indent="-228600">
                <a:spcBef>
                  <a:spcPct val="20000"/>
                </a:spcBef>
                <a:buChar char="–"/>
                <a:defRPr sz="900">
                  <a:solidFill>
                    <a:schemeClr val="tx1"/>
                  </a:solidFill>
                  <a:latin typeface="Arial" panose="020B0604020202020204" pitchFamily="34" charset="0"/>
                </a:defRPr>
              </a:lvl4pPr>
              <a:lvl5pPr marL="2057400" indent="-228600">
                <a:spcBef>
                  <a:spcPct val="20000"/>
                </a:spcBef>
                <a:buChar char="»"/>
                <a:defRPr sz="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defRPr>
              </a:lvl9pPr>
            </a:lstStyle>
            <a:p>
              <a:pPr eaLnBrk="1" hangingPunct="1">
                <a:spcBef>
                  <a:spcPct val="0"/>
                </a:spcBef>
                <a:buFontTx/>
                <a:buNone/>
              </a:pPr>
              <a:endParaRPr lang="zh-CN" altLang="en-US" sz="800">
                <a:ea typeface="宋体" panose="02010600030101010101" pitchFamily="2" charset="-122"/>
              </a:endParaRPr>
            </a:p>
          </p:txBody>
        </p:sp>
      </p:grpSp>
      <p:pic>
        <p:nvPicPr>
          <p:cNvPr id="33" name="Picture 37">
            <a:extLst>
              <a:ext uri="{FF2B5EF4-FFF2-40B4-BE49-F238E27FC236}">
                <a16:creationId xmlns:a16="http://schemas.microsoft.com/office/drawing/2014/main" id="{B5175DEE-8504-4D0B-A8C5-BCE9B9E47BC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1980" y="3707206"/>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37">
            <a:extLst>
              <a:ext uri="{FF2B5EF4-FFF2-40B4-BE49-F238E27FC236}">
                <a16:creationId xmlns:a16="http://schemas.microsoft.com/office/drawing/2014/main" id="{A58A02FB-E55C-4AC9-8E00-DC4778348A6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99591" y="3715114"/>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69576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88800" y="1152357"/>
            <a:ext cx="6552568" cy="6876000"/>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a:ln>
                  <a:noFill/>
                </a:ln>
                <a:solidFill>
                  <a:srgbClr val="000000"/>
                </a:solidFill>
                <a:effectLst/>
                <a:uLnTx/>
                <a:uFillTx/>
                <a:latin typeface="Calibri"/>
                <a:ea typeface="+mn-ea"/>
                <a:cs typeface="Calibri"/>
              </a:rPr>
              <a:t>IKV 2.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kategooria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kooskõlas</a:t>
            </a:r>
            <a:r>
              <a:rPr kumimoji="0" lang="en-GB" sz="600" b="1" i="0" u="sng" strike="noStrike" kern="1200" cap="none" spc="0" normalizeH="0" baseline="0" noProof="0" dirty="0">
                <a:ln>
                  <a:noFill/>
                </a:ln>
                <a:solidFill>
                  <a:srgbClr val="000000"/>
                </a:solidFill>
                <a:effectLst/>
                <a:uLnTx/>
                <a:uFillTx/>
                <a:latin typeface="Calibri"/>
                <a:ea typeface="+mn-ea"/>
                <a:cs typeface="Calibri"/>
              </a:rPr>
              <a:t>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kehtivate</a:t>
            </a:r>
            <a:r>
              <a:rPr kumimoji="0" lang="en-GB" sz="600" b="1" i="0" u="sng" strike="noStrike" kern="1200" cap="none" spc="0" normalizeH="0" baseline="0" noProof="0" dirty="0">
                <a:ln>
                  <a:noFill/>
                </a:ln>
                <a:solidFill>
                  <a:srgbClr val="000000"/>
                </a:solidFill>
                <a:effectLst/>
                <a:uLnTx/>
                <a:uFillTx/>
                <a:latin typeface="Calibri"/>
                <a:ea typeface="+mn-ea"/>
                <a:cs typeface="Calibri"/>
              </a:rPr>
              <a:t>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õigusnormidega</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Kaitseriietus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üldnõuded</a:t>
            </a: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lvl="0">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lang="en-GB" sz="600" b="1" dirty="0">
                <a:solidFill>
                  <a:srgbClr val="000000"/>
                </a:solidFill>
                <a:latin typeface="Calibri"/>
                <a:cs typeface="Calibri"/>
              </a:rPr>
              <a:t>(</a:t>
            </a:r>
            <a:r>
              <a:rPr lang="en-GB" sz="600" b="1" dirty="0" err="1">
                <a:solidFill>
                  <a:srgbClr val="000000"/>
                </a:solidFill>
                <a:latin typeface="Calibri"/>
                <a:cs typeface="Calibri"/>
              </a:rPr>
              <a:t>Püksid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põlviliasendis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töötamiseks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Eeltöötlus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pesu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temperatuuril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US" sz="600" dirty="0">
                <a:solidFill>
                  <a:srgbClr val="000000"/>
                </a:solidFill>
                <a:latin typeface="Calibri"/>
                <a:cs typeface="Calibri"/>
              </a:rPr>
              <a:t>40 ° C </a:t>
            </a:r>
            <a:r>
              <a:rPr lang="en-US" sz="600" dirty="0" err="1">
                <a:solidFill>
                  <a:srgbClr val="000000"/>
                </a:solidFill>
                <a:latin typeface="Calibri"/>
                <a:cs typeface="Calibri"/>
              </a:rPr>
              <a:t>vastavalt</a:t>
            </a:r>
            <a:r>
              <a:rPr lang="en-US" sz="600" dirty="0">
                <a:solidFill>
                  <a:srgbClr val="000000"/>
                </a:solidFill>
                <a:latin typeface="Calibri"/>
                <a:cs typeface="Calibri"/>
              </a:rPr>
              <a:t> </a:t>
            </a:r>
            <a:r>
              <a:rPr lang="en-US" sz="600" dirty="0" err="1">
                <a:solidFill>
                  <a:srgbClr val="000000"/>
                </a:solidFill>
                <a:latin typeface="Calibri"/>
                <a:cs typeface="Calibri"/>
              </a:rPr>
              <a:t>standardile</a:t>
            </a:r>
            <a:r>
              <a:rPr lang="en-US" sz="600" dirty="0">
                <a:solidFill>
                  <a:srgbClr val="000000"/>
                </a:solidFill>
                <a:latin typeface="Calibri"/>
                <a:cs typeface="Calibri"/>
              </a:rPr>
              <a:t> ISO 6330: </a:t>
            </a:r>
            <a:r>
              <a:rPr lang="en-US" sz="600" dirty="0" err="1">
                <a:solidFill>
                  <a:srgbClr val="000000"/>
                </a:solidFill>
                <a:latin typeface="Calibri"/>
                <a:cs typeface="Calibri"/>
              </a:rPr>
              <a:t>kodused</a:t>
            </a:r>
            <a:r>
              <a:rPr lang="en-US" sz="600" dirty="0">
                <a:solidFill>
                  <a:srgbClr val="000000"/>
                </a:solidFill>
                <a:latin typeface="Calibri"/>
                <a:cs typeface="Calibri"/>
              </a:rPr>
              <a:t> </a:t>
            </a:r>
            <a:r>
              <a:rPr lang="en-US" sz="600" dirty="0" err="1">
                <a:solidFill>
                  <a:srgbClr val="000000"/>
                </a:solidFill>
                <a:latin typeface="Calibri"/>
                <a:cs typeface="Calibri"/>
              </a:rPr>
              <a:t>pesemis</a:t>
            </a:r>
            <a:r>
              <a:rPr lang="en-US" sz="600" dirty="0">
                <a:solidFill>
                  <a:srgbClr val="000000"/>
                </a:solidFill>
                <a:latin typeface="Calibri"/>
                <a:cs typeface="Calibri"/>
              </a:rPr>
              <a:t>- ja </a:t>
            </a:r>
            <a:r>
              <a:rPr lang="en-US" sz="600" dirty="0" err="1">
                <a:solidFill>
                  <a:srgbClr val="000000"/>
                </a:solidFill>
                <a:latin typeface="Calibri"/>
                <a:cs typeface="Calibri"/>
              </a:rPr>
              <a:t>kuivatamismeetodid</a:t>
            </a:r>
            <a:r>
              <a:rPr lang="en-US" sz="600" dirty="0">
                <a:solidFill>
                  <a:srgbClr val="000000"/>
                </a:solidFill>
                <a:latin typeface="Calibri"/>
                <a:cs typeface="Calibri"/>
              </a:rPr>
              <a:t>.</a:t>
            </a:r>
            <a:endParaRPr lang="fr-FR" sz="600" dirty="0">
              <a:solidFill>
                <a:srgbClr val="000000"/>
              </a:solidFill>
              <a:latin typeface="Calibri"/>
              <a:cs typeface="Calibri"/>
            </a:endParaRPr>
          </a:p>
          <a:p>
            <a:pPr>
              <a:tabLst>
                <a:tab pos="266700" algn="l"/>
              </a:tabLst>
              <a:defRPr/>
            </a:pPr>
            <a:r>
              <a:rPr lang="en-GB" sz="600" dirty="0">
                <a:solidFill>
                  <a:srgbClr val="000000"/>
                </a:solidFill>
                <a:latin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Suutlikkus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Püksid</a:t>
            </a:r>
            <a:r>
              <a:rPr lang="fr-FR" sz="600" dirty="0"/>
              <a:t> </a:t>
            </a:r>
            <a:r>
              <a:rPr lang="fr-FR" sz="600" dirty="0">
                <a:solidFill>
                  <a:srgbClr val="000000"/>
                </a:solidFill>
                <a:latin typeface="Calibri"/>
                <a:cs typeface="Calibri"/>
              </a:rPr>
              <a:t>5HBA160 (HV </a:t>
            </a:r>
            <a:r>
              <a:rPr lang="fr-FR" sz="600" dirty="0" err="1">
                <a:solidFill>
                  <a:srgbClr val="000000"/>
                </a:solidFill>
                <a:latin typeface="Calibri"/>
                <a:cs typeface="Calibri"/>
              </a:rPr>
              <a:t>Kollane</a:t>
            </a:r>
            <a:r>
              <a:rPr lang="fr-FR" sz="600" dirty="0">
                <a:solidFill>
                  <a:srgbClr val="000000"/>
                </a:solidFill>
                <a:latin typeface="Calibri"/>
                <a:cs typeface="Calibri"/>
              </a:rPr>
              <a:t>); 5HBA170 (HV </a:t>
            </a:r>
            <a:r>
              <a:rPr lang="fr-FR" sz="600" dirty="0" err="1">
                <a:solidFill>
                  <a:srgbClr val="000000"/>
                </a:solidFill>
                <a:latin typeface="Calibri"/>
                <a:cs typeface="Calibri"/>
              </a:rPr>
              <a:t>Oranž</a:t>
            </a:r>
            <a:r>
              <a:rPr lang="fr-FR" sz="600" dirty="0">
                <a:solidFill>
                  <a:srgbClr val="000000"/>
                </a:solidFill>
                <a:latin typeface="Calibri"/>
                <a:cs typeface="Calibri"/>
              </a:rPr>
              <a:t>); 5HBA130 (</a:t>
            </a:r>
            <a:r>
              <a:rPr lang="fr-FR" sz="600" dirty="0" err="1">
                <a:solidFill>
                  <a:srgbClr val="000000"/>
                </a:solidFill>
                <a:latin typeface="Calibri"/>
                <a:cs typeface="Calibri"/>
              </a:rPr>
              <a:t>punane</a:t>
            </a:r>
            <a:r>
              <a:rPr lang="fr-FR" sz="600" dirty="0">
                <a:solidFill>
                  <a:srgbClr val="000000"/>
                </a:solidFill>
                <a:latin typeface="Calibri"/>
                <a:cs typeface="Calibri"/>
              </a:rPr>
              <a:t> HV) </a:t>
            </a:r>
            <a:r>
              <a:rPr lang="en-GB" sz="600" dirty="0">
                <a:solidFill>
                  <a:srgbClr val="000000"/>
                </a:solidFill>
                <a:latin typeface="Calibri"/>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kehtib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põlvakaitsetega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viitenumbriga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2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Põlvekaitseklass</a:t>
            </a:r>
            <a:r>
              <a:rPr kumimoji="0" lang="en-GB" sz="600" b="1" i="0" u="none" strike="noStrike" kern="1200" cap="none" spc="0" normalizeH="0" baseline="0" noProof="0" dirty="0">
                <a:ln>
                  <a:noFill/>
                </a:ln>
                <a:solidFill>
                  <a:srgbClr val="000000"/>
                </a:solidFill>
                <a:effectLst/>
                <a:uLnTx/>
                <a:uFillTx/>
                <a:latin typeface="Calibri"/>
                <a:ea typeface="+mn-ea"/>
                <a:cs typeface="Calibri"/>
              </a:rPr>
              <a:t> on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klassifitseeritud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järgmiselt</a:t>
            </a:r>
            <a:r>
              <a:rPr kumimoji="0" lang="en-GB" sz="600" b="1"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sõltu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muudest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riideesemetest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need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kinnitatakse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jalgade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ümber</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vahtmaterjali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muu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pehmendava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materjaliga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kaetud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jalgadel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asuvatesse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taskutesse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lang="en-GB" sz="600" dirty="0">
                <a:solidFill>
                  <a:srgbClr val="000000"/>
                </a:solidFill>
                <a:latin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püsivalt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pükste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külge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3: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600" b="0" i="0" u="none" strike="noStrike" kern="1200" cap="none" spc="0" normalizeH="0" baseline="0" noProof="0" dirty="0">
                <a:ln>
                  <a:noFill/>
                </a:ln>
                <a:solidFill>
                  <a:srgbClr val="000000"/>
                </a:solidFill>
                <a:effectLst/>
                <a:uLnTx/>
                <a:uFillTx/>
                <a:latin typeface="Calibri"/>
                <a:ea typeface="+mn-ea"/>
                <a:cs typeface="Calibri"/>
              </a:rPr>
              <a:t> ole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külga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kuid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vajalikku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asendisse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kasutaja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liigub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ringi</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osa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lisafunktsioonidega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üksusest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nagu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tugiraam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püstitõusmiseks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põlvitamisiste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Võimalik</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kanda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kehal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kasutada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eraldiseisvalt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ebatasased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Kaitseb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torgete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jõuga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ebatasased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rasketes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tingimustes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Kaitseb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torgete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jõuga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Pesemisjuhised</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r>
              <a:rPr lang="en-US" sz="600" dirty="0" err="1">
                <a:solidFill>
                  <a:srgbClr val="000000"/>
                </a:solidFill>
                <a:latin typeface="Calibri"/>
                <a:cs typeface="Calibri"/>
              </a:rPr>
              <a:t>Pesta</a:t>
            </a:r>
            <a:r>
              <a:rPr lang="en-US" sz="600" dirty="0">
                <a:solidFill>
                  <a:srgbClr val="000000"/>
                </a:solidFill>
                <a:latin typeface="Calibri"/>
                <a:cs typeface="Calibri"/>
              </a:rPr>
              <a:t> </a:t>
            </a:r>
            <a:r>
              <a:rPr lang="en-US" sz="600" dirty="0" err="1">
                <a:solidFill>
                  <a:srgbClr val="000000"/>
                </a:solidFill>
                <a:latin typeface="Calibri"/>
                <a:cs typeface="Calibri"/>
              </a:rPr>
              <a:t>temperatuuril</a:t>
            </a:r>
            <a:r>
              <a:rPr lang="en-US" sz="600" dirty="0">
                <a:solidFill>
                  <a:srgbClr val="000000"/>
                </a:solidFill>
                <a:latin typeface="Calibri"/>
                <a:cs typeface="Calibri"/>
              </a:rPr>
              <a:t> 40 ° C </a:t>
            </a:r>
            <a:r>
              <a:rPr lang="en-US" sz="600" dirty="0" err="1">
                <a:solidFill>
                  <a:srgbClr val="000000"/>
                </a:solidFill>
                <a:latin typeface="Calibri"/>
                <a:cs typeface="Calibri"/>
              </a:rPr>
              <a:t>vastavalt</a:t>
            </a:r>
            <a:r>
              <a:rPr lang="en-US" sz="600" dirty="0">
                <a:solidFill>
                  <a:srgbClr val="000000"/>
                </a:solidFill>
                <a:latin typeface="Calibri"/>
                <a:cs typeface="Calibri"/>
              </a:rPr>
              <a:t> </a:t>
            </a:r>
            <a:r>
              <a:rPr lang="en-US" sz="600" dirty="0" err="1">
                <a:solidFill>
                  <a:srgbClr val="000000"/>
                </a:solidFill>
                <a:latin typeface="Calibri"/>
                <a:cs typeface="Calibri"/>
              </a:rPr>
              <a:t>standardile</a:t>
            </a:r>
            <a:r>
              <a:rPr lang="en-US" sz="600" dirty="0">
                <a:solidFill>
                  <a:srgbClr val="000000"/>
                </a:solidFill>
                <a:latin typeface="Calibri"/>
                <a:cs typeface="Calibri"/>
              </a:rPr>
              <a:t> ISO 6330: </a:t>
            </a:r>
            <a:r>
              <a:rPr lang="en-US" sz="600" dirty="0" err="1">
                <a:solidFill>
                  <a:srgbClr val="000000"/>
                </a:solidFill>
                <a:latin typeface="Calibri"/>
                <a:cs typeface="Calibri"/>
              </a:rPr>
              <a:t>kodused</a:t>
            </a:r>
            <a:r>
              <a:rPr lang="en-US" sz="600" dirty="0">
                <a:solidFill>
                  <a:srgbClr val="000000"/>
                </a:solidFill>
                <a:latin typeface="Calibri"/>
                <a:cs typeface="Calibri"/>
              </a:rPr>
              <a:t> </a:t>
            </a:r>
            <a:r>
              <a:rPr lang="en-US" sz="600" dirty="0" err="1">
                <a:solidFill>
                  <a:srgbClr val="000000"/>
                </a:solidFill>
                <a:latin typeface="Calibri"/>
                <a:cs typeface="Calibri"/>
              </a:rPr>
              <a:t>pesemis</a:t>
            </a:r>
            <a:r>
              <a:rPr lang="en-US" sz="600" dirty="0">
                <a:solidFill>
                  <a:srgbClr val="000000"/>
                </a:solidFill>
                <a:latin typeface="Calibri"/>
                <a:cs typeface="Calibri"/>
              </a:rPr>
              <a:t>- ja </a:t>
            </a:r>
            <a:r>
              <a:rPr lang="en-US" sz="600" dirty="0" err="1">
                <a:solidFill>
                  <a:srgbClr val="000000"/>
                </a:solidFill>
                <a:latin typeface="Calibri"/>
                <a:cs typeface="Calibri"/>
              </a:rPr>
              <a:t>kuivatamismeetodid</a:t>
            </a:r>
            <a:r>
              <a:rPr lang="en-US" sz="600" dirty="0">
                <a:solidFill>
                  <a:srgbClr val="000000"/>
                </a:solidFill>
                <a:latin typeface="Calibri"/>
                <a:cs typeface="Calibri"/>
              </a:rPr>
              <a:t>.</a:t>
            </a:r>
            <a:endParaRPr lang="fr-FR" sz="600" dirty="0">
              <a:solidFill>
                <a:srgbClr val="000000"/>
              </a:solidFill>
              <a:latin typeface="Calibri"/>
              <a:cs typeface="Calibri"/>
            </a:endParaRPr>
          </a:p>
          <a:p>
            <a:pPr lvl="0" eaLnBrk="0" hangingPunct="0"/>
            <a:r>
              <a:rPr lang="et-EE" altLang="fr-FR" sz="600" dirty="0">
                <a:solidFill>
                  <a:srgbClr val="000000"/>
                </a:solidFill>
                <a:latin typeface="Calibri"/>
                <a:cs typeface="Calibri"/>
              </a:rPr>
              <a:t>Ärge kuivatage, ärge triikige. Ärge pleegitage, ärge kuivatage keemiliselt.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lvl="0">
              <a:defRPr/>
            </a:pPr>
            <a:r>
              <a:rPr lang="en-GB" sz="600" dirty="0" err="1">
                <a:solidFill>
                  <a:srgbClr val="000000"/>
                </a:solidFill>
                <a:latin typeface="Calibri"/>
                <a:cs typeface="Calibri"/>
              </a:rPr>
              <a:t>Kaitseriietust</a:t>
            </a:r>
            <a:r>
              <a:rPr lang="en-GB" sz="600" dirty="0">
                <a:solidFill>
                  <a:srgbClr val="000000"/>
                </a:solidFill>
                <a:latin typeface="Calibri"/>
                <a:cs typeface="Calibri"/>
              </a:rPr>
              <a:t> </a:t>
            </a:r>
            <a:r>
              <a:rPr lang="en-GB" sz="600" dirty="0" err="1">
                <a:solidFill>
                  <a:srgbClr val="000000"/>
                </a:solidFill>
                <a:latin typeface="Calibri"/>
                <a:cs typeface="Calibri"/>
              </a:rPr>
              <a:t>tuleb</a:t>
            </a:r>
            <a:r>
              <a:rPr lang="en-GB" sz="600" dirty="0">
                <a:solidFill>
                  <a:srgbClr val="000000"/>
                </a:solidFill>
                <a:latin typeface="Calibri"/>
                <a:cs typeface="Calibri"/>
              </a:rPr>
              <a:t> </a:t>
            </a:r>
            <a:r>
              <a:rPr lang="en-GB" sz="600" dirty="0" err="1">
                <a:solidFill>
                  <a:srgbClr val="000000"/>
                </a:solidFill>
                <a:latin typeface="Calibri"/>
                <a:cs typeface="Calibri"/>
              </a:rPr>
              <a:t>korrapäraselt</a:t>
            </a:r>
            <a:r>
              <a:rPr lang="en-GB" sz="600" dirty="0">
                <a:solidFill>
                  <a:srgbClr val="000000"/>
                </a:solidFill>
                <a:latin typeface="Calibri"/>
                <a:cs typeface="Calibri"/>
              </a:rPr>
              <a:t> </a:t>
            </a:r>
            <a:r>
              <a:rPr lang="en-GB" sz="600" dirty="0" err="1">
                <a:solidFill>
                  <a:srgbClr val="000000"/>
                </a:solidFill>
                <a:latin typeface="Calibri"/>
                <a:cs typeface="Calibri"/>
              </a:rPr>
              <a:t>puhastada</a:t>
            </a:r>
            <a:r>
              <a:rPr lang="en-GB" sz="600" dirty="0">
                <a:solidFill>
                  <a:srgbClr val="000000"/>
                </a:solidFill>
                <a:latin typeface="Calibri"/>
                <a:cs typeface="Calibri"/>
              </a:rPr>
              <a:t> </a:t>
            </a:r>
            <a:r>
              <a:rPr lang="en-GB" sz="600" dirty="0" err="1">
                <a:solidFill>
                  <a:srgbClr val="000000"/>
                </a:solidFill>
                <a:latin typeface="Calibri"/>
                <a:cs typeface="Calibri"/>
              </a:rPr>
              <a:t>vastavalt</a:t>
            </a:r>
            <a:r>
              <a:rPr lang="en-GB" sz="600" dirty="0">
                <a:solidFill>
                  <a:srgbClr val="000000"/>
                </a:solidFill>
                <a:latin typeface="Calibri"/>
                <a:cs typeface="Calibri"/>
              </a:rPr>
              <a:t> </a:t>
            </a:r>
            <a:r>
              <a:rPr lang="en-GB" sz="600" dirty="0" err="1">
                <a:solidFill>
                  <a:srgbClr val="000000"/>
                </a:solidFill>
                <a:latin typeface="Calibri"/>
                <a:cs typeface="Calibri"/>
              </a:rPr>
              <a:t>soovituslikele</a:t>
            </a:r>
            <a:r>
              <a:rPr lang="en-GB" sz="600" dirty="0">
                <a:solidFill>
                  <a:srgbClr val="000000"/>
                </a:solidFill>
                <a:latin typeface="Calibri"/>
                <a:cs typeface="Calibri"/>
              </a:rPr>
              <a:t> </a:t>
            </a:r>
            <a:r>
              <a:rPr lang="en-GB" sz="600" dirty="0" err="1">
                <a:solidFill>
                  <a:srgbClr val="000000"/>
                </a:solidFill>
                <a:latin typeface="Calibri"/>
                <a:cs typeface="Calibri"/>
              </a:rPr>
              <a:t>suunistele</a:t>
            </a:r>
            <a:r>
              <a:rPr lang="en-GB" sz="600" dirty="0">
                <a:solidFill>
                  <a:srgbClr val="000000"/>
                </a:solidFill>
                <a:latin typeface="Calibri"/>
                <a:cs typeface="Calibri"/>
              </a:rPr>
              <a:t>. </a:t>
            </a:r>
            <a:r>
              <a:rPr lang="en-GB" sz="600" dirty="0" err="1">
                <a:solidFill>
                  <a:srgbClr val="000000"/>
                </a:solidFill>
                <a:latin typeface="Calibri"/>
                <a:cs typeface="Calibri"/>
              </a:rPr>
              <a:t>Pärast</a:t>
            </a:r>
            <a:r>
              <a:rPr lang="en-GB" sz="600" dirty="0">
                <a:solidFill>
                  <a:srgbClr val="000000"/>
                </a:solidFill>
                <a:latin typeface="Calibri"/>
                <a:cs typeface="Calibri"/>
              </a:rPr>
              <a:t> </a:t>
            </a:r>
            <a:r>
              <a:rPr lang="en-GB" sz="600" dirty="0" err="1">
                <a:solidFill>
                  <a:srgbClr val="000000"/>
                </a:solidFill>
                <a:latin typeface="Calibri"/>
                <a:cs typeface="Calibri"/>
              </a:rPr>
              <a:t>rõivaeseme</a:t>
            </a:r>
            <a:r>
              <a:rPr lang="en-GB" sz="600" dirty="0">
                <a:solidFill>
                  <a:srgbClr val="000000"/>
                </a:solidFill>
                <a:latin typeface="Calibri"/>
                <a:cs typeface="Calibri"/>
              </a:rPr>
              <a:t> </a:t>
            </a:r>
            <a:r>
              <a:rPr lang="en-GB" sz="600" dirty="0" err="1">
                <a:solidFill>
                  <a:srgbClr val="000000"/>
                </a:solidFill>
                <a:latin typeface="Calibri"/>
                <a:cs typeface="Calibri"/>
              </a:rPr>
              <a:t>puhastamist</a:t>
            </a:r>
            <a:r>
              <a:rPr lang="en-GB" sz="600" dirty="0">
                <a:solidFill>
                  <a:srgbClr val="000000"/>
                </a:solidFill>
                <a:latin typeface="Calibri"/>
                <a:cs typeface="Calibri"/>
              </a:rPr>
              <a:t> </a:t>
            </a:r>
            <a:r>
              <a:rPr lang="en-GB" sz="600" dirty="0" err="1">
                <a:solidFill>
                  <a:srgbClr val="000000"/>
                </a:solidFill>
                <a:latin typeface="Calibri"/>
                <a:cs typeface="Calibri"/>
              </a:rPr>
              <a:t>kontrollige</a:t>
            </a:r>
            <a:r>
              <a:rPr lang="en-GB" sz="600" dirty="0">
                <a:solidFill>
                  <a:srgbClr val="000000"/>
                </a:solidFill>
                <a:latin typeface="Calibri"/>
                <a:cs typeface="Calibri"/>
              </a:rPr>
              <a:t> </a:t>
            </a:r>
            <a:r>
              <a:rPr lang="en-GB" sz="600" dirty="0" err="1">
                <a:solidFill>
                  <a:srgbClr val="000000"/>
                </a:solidFill>
                <a:latin typeface="Calibri"/>
                <a:cs typeface="Calibri"/>
              </a:rPr>
              <a:t>enne</a:t>
            </a:r>
            <a:r>
              <a:rPr lang="en-GB" sz="600" dirty="0">
                <a:solidFill>
                  <a:srgbClr val="000000"/>
                </a:solidFill>
                <a:latin typeface="Calibri"/>
                <a:cs typeface="Calibri"/>
              </a:rPr>
              <a:t> </a:t>
            </a:r>
            <a:r>
              <a:rPr lang="en-GB" sz="600" dirty="0" err="1">
                <a:solidFill>
                  <a:srgbClr val="000000"/>
                </a:solidFill>
                <a:latin typeface="Calibri"/>
                <a:cs typeface="Calibri"/>
              </a:rPr>
              <a:t>uuesti</a:t>
            </a:r>
            <a:r>
              <a:rPr lang="en-GB" sz="600" dirty="0">
                <a:solidFill>
                  <a:srgbClr val="000000"/>
                </a:solidFill>
                <a:latin typeface="Calibri"/>
                <a:cs typeface="Calibri"/>
              </a:rPr>
              <a:t> </a:t>
            </a:r>
            <a:r>
              <a:rPr lang="en-GB" sz="600" dirty="0" err="1">
                <a:solidFill>
                  <a:srgbClr val="000000"/>
                </a:solidFill>
                <a:latin typeface="Calibri"/>
                <a:cs typeface="Calibri"/>
              </a:rPr>
              <a:t>kasutamist</a:t>
            </a:r>
            <a:r>
              <a:rPr lang="en-GB" sz="600" dirty="0">
                <a:solidFill>
                  <a:srgbClr val="000000"/>
                </a:solidFill>
                <a:latin typeface="Calibri"/>
                <a:cs typeface="Calibri"/>
              </a:rPr>
              <a:t>. </a:t>
            </a:r>
            <a:r>
              <a:rPr lang="en-GB" sz="600" dirty="0" err="1">
                <a:solidFill>
                  <a:srgbClr val="000000"/>
                </a:solidFill>
                <a:latin typeface="Calibri"/>
                <a:cs typeface="Calibri"/>
              </a:rPr>
              <a:t>Parema</a:t>
            </a:r>
            <a:r>
              <a:rPr lang="en-GB" sz="600" dirty="0">
                <a:solidFill>
                  <a:srgbClr val="000000"/>
                </a:solidFill>
                <a:latin typeface="Calibri"/>
                <a:cs typeface="Calibri"/>
              </a:rPr>
              <a:t> </a:t>
            </a:r>
            <a:r>
              <a:rPr lang="en-GB" sz="600" dirty="0" err="1">
                <a:solidFill>
                  <a:srgbClr val="000000"/>
                </a:solidFill>
                <a:latin typeface="Calibri"/>
                <a:cs typeface="Calibri"/>
              </a:rPr>
              <a:t>suutlikkuse</a:t>
            </a:r>
            <a:r>
              <a:rPr lang="en-GB" sz="600" dirty="0">
                <a:solidFill>
                  <a:srgbClr val="000000"/>
                </a:solidFill>
                <a:latin typeface="Calibri"/>
                <a:cs typeface="Calibri"/>
              </a:rPr>
              <a:t> </a:t>
            </a:r>
            <a:r>
              <a:rPr lang="en-GB" sz="600" dirty="0" err="1">
                <a:solidFill>
                  <a:srgbClr val="000000"/>
                </a:solidFill>
                <a:latin typeface="Calibri"/>
                <a:cs typeface="Calibri"/>
              </a:rPr>
              <a:t>tagamiseks</a:t>
            </a:r>
            <a:r>
              <a:rPr lang="en-GB" sz="600" dirty="0">
                <a:solidFill>
                  <a:srgbClr val="000000"/>
                </a:solidFill>
                <a:latin typeface="Calibri"/>
                <a:cs typeface="Calibri"/>
              </a:rPr>
              <a:t> </a:t>
            </a:r>
            <a:r>
              <a:rPr lang="en-GB" sz="600" dirty="0" err="1">
                <a:solidFill>
                  <a:srgbClr val="000000"/>
                </a:solidFill>
                <a:latin typeface="Calibri"/>
                <a:cs typeface="Calibri"/>
              </a:rPr>
              <a:t>teostage</a:t>
            </a:r>
            <a:r>
              <a:rPr lang="en-GB" sz="600" dirty="0">
                <a:solidFill>
                  <a:srgbClr val="000000"/>
                </a:solidFill>
                <a:latin typeface="Calibri"/>
                <a:cs typeface="Calibri"/>
              </a:rPr>
              <a:t> </a:t>
            </a:r>
            <a:r>
              <a:rPr lang="en-GB" sz="600" dirty="0" err="1">
                <a:solidFill>
                  <a:srgbClr val="000000"/>
                </a:solidFill>
                <a:latin typeface="Calibri"/>
                <a:cs typeface="Calibri"/>
              </a:rPr>
              <a:t>keemilise</a:t>
            </a:r>
            <a:r>
              <a:rPr lang="en-GB" sz="600" dirty="0">
                <a:solidFill>
                  <a:srgbClr val="000000"/>
                </a:solidFill>
                <a:latin typeface="Calibri"/>
                <a:cs typeface="Calibri"/>
              </a:rPr>
              <a:t> </a:t>
            </a:r>
            <a:r>
              <a:rPr lang="en-GB" sz="600" dirty="0" err="1">
                <a:solidFill>
                  <a:srgbClr val="000000"/>
                </a:solidFill>
                <a:latin typeface="Calibri"/>
                <a:cs typeface="Calibri"/>
              </a:rPr>
              <a:t>puhastuse</a:t>
            </a:r>
            <a:r>
              <a:rPr lang="en-GB" sz="600" dirty="0">
                <a:solidFill>
                  <a:srgbClr val="000000"/>
                </a:solidFill>
                <a:latin typeface="Calibri"/>
                <a:cs typeface="Calibri"/>
              </a:rPr>
              <a:t> </a:t>
            </a:r>
            <a:r>
              <a:rPr lang="en-GB" sz="600" dirty="0" err="1">
                <a:solidFill>
                  <a:srgbClr val="000000"/>
                </a:solidFill>
                <a:latin typeface="Calibri"/>
                <a:cs typeface="Calibri"/>
              </a:rPr>
              <a:t>tsükkel</a:t>
            </a:r>
            <a:r>
              <a:rPr lang="en-GB" sz="600" dirty="0">
                <a:solidFill>
                  <a:srgbClr val="000000"/>
                </a:solidFill>
                <a:latin typeface="Calibri"/>
                <a:cs typeface="Calibri"/>
              </a:rPr>
              <a:t> </a:t>
            </a:r>
            <a:r>
              <a:rPr lang="en-GB" sz="600" dirty="0" err="1">
                <a:solidFill>
                  <a:srgbClr val="000000"/>
                </a:solidFill>
                <a:latin typeface="Calibri"/>
                <a:cs typeface="Calibri"/>
              </a:rPr>
              <a:t>ja</a:t>
            </a:r>
            <a:r>
              <a:rPr lang="en-GB" sz="600" dirty="0">
                <a:solidFill>
                  <a:srgbClr val="000000"/>
                </a:solidFill>
                <a:latin typeface="Calibri"/>
                <a:cs typeface="Calibri"/>
              </a:rPr>
              <a:t> </a:t>
            </a:r>
            <a:r>
              <a:rPr lang="en-GB" sz="600" dirty="0" err="1">
                <a:solidFill>
                  <a:srgbClr val="000000"/>
                </a:solidFill>
                <a:latin typeface="Calibri"/>
                <a:cs typeface="Calibri"/>
              </a:rPr>
              <a:t>triikige</a:t>
            </a:r>
            <a:r>
              <a:rPr lang="en-GB" sz="600" dirty="0">
                <a:solidFill>
                  <a:srgbClr val="000000"/>
                </a:solidFill>
                <a:latin typeface="Calibri"/>
                <a:cs typeface="Calibri"/>
              </a:rPr>
              <a:t> </a:t>
            </a:r>
            <a:r>
              <a:rPr lang="en-GB" sz="600" dirty="0" err="1">
                <a:solidFill>
                  <a:srgbClr val="000000"/>
                </a:solidFill>
                <a:latin typeface="Calibri"/>
                <a:cs typeface="Calibri"/>
              </a:rPr>
              <a:t>pärast</a:t>
            </a:r>
            <a:r>
              <a:rPr lang="en-GB" sz="600" dirty="0">
                <a:solidFill>
                  <a:srgbClr val="000000"/>
                </a:solidFill>
                <a:latin typeface="Calibri"/>
                <a:cs typeface="Calibri"/>
              </a:rPr>
              <a:t> </a:t>
            </a:r>
            <a:r>
              <a:rPr lang="en-GB" sz="600" dirty="0" err="1">
                <a:solidFill>
                  <a:srgbClr val="000000"/>
                </a:solidFill>
                <a:latin typeface="Calibri"/>
                <a:cs typeface="Calibri"/>
              </a:rPr>
              <a:t>igakordset</a:t>
            </a:r>
            <a:r>
              <a:rPr lang="en-GB" sz="600" dirty="0">
                <a:solidFill>
                  <a:srgbClr val="000000"/>
                </a:solidFill>
                <a:latin typeface="Calibri"/>
                <a:cs typeface="Calibri"/>
              </a:rPr>
              <a:t> </a:t>
            </a:r>
            <a:r>
              <a:rPr lang="en-GB" sz="600" dirty="0" err="1">
                <a:solidFill>
                  <a:srgbClr val="000000"/>
                </a:solidFill>
                <a:latin typeface="Calibri"/>
                <a:cs typeface="Calibri"/>
              </a:rPr>
              <a:t>pesemist</a:t>
            </a:r>
            <a:r>
              <a:rPr lang="en-GB" sz="600" dirty="0">
                <a:solidFill>
                  <a:srgbClr val="000000"/>
                </a:solidFill>
                <a:latin typeface="Calibri"/>
                <a:cs typeface="Calibri"/>
              </a:rPr>
              <a:t>. </a:t>
            </a:r>
            <a:r>
              <a:rPr lang="en-GB" sz="600" dirty="0" err="1">
                <a:solidFill>
                  <a:srgbClr val="000000"/>
                </a:solidFill>
                <a:latin typeface="Calibri"/>
                <a:cs typeface="Calibri"/>
              </a:rPr>
              <a:t>Rõivaeseme</a:t>
            </a:r>
            <a:r>
              <a:rPr lang="en-GB" sz="600" dirty="0">
                <a:solidFill>
                  <a:srgbClr val="000000"/>
                </a:solidFill>
                <a:latin typeface="Calibri"/>
                <a:cs typeface="Calibri"/>
              </a:rPr>
              <a:t> </a:t>
            </a:r>
            <a:r>
              <a:rPr lang="en-GB" sz="600" dirty="0" err="1">
                <a:solidFill>
                  <a:srgbClr val="000000"/>
                </a:solidFill>
                <a:latin typeface="Calibri"/>
                <a:cs typeface="Calibri"/>
              </a:rPr>
              <a:t>kasutusiga</a:t>
            </a:r>
            <a:r>
              <a:rPr lang="en-GB" sz="600" dirty="0">
                <a:solidFill>
                  <a:srgbClr val="000000"/>
                </a:solidFill>
                <a:latin typeface="Calibri"/>
                <a:cs typeface="Calibri"/>
              </a:rPr>
              <a:t> on </a:t>
            </a:r>
            <a:r>
              <a:rPr lang="en-GB" sz="600" dirty="0" err="1">
                <a:solidFill>
                  <a:srgbClr val="000000"/>
                </a:solidFill>
                <a:latin typeface="Calibri"/>
                <a:cs typeface="Calibri"/>
              </a:rPr>
              <a:t>seotud</a:t>
            </a:r>
            <a:r>
              <a:rPr lang="en-GB" sz="600" dirty="0">
                <a:solidFill>
                  <a:srgbClr val="000000"/>
                </a:solidFill>
                <a:latin typeface="Calibri"/>
                <a:cs typeface="Calibri"/>
              </a:rPr>
              <a:t> </a:t>
            </a:r>
            <a:r>
              <a:rPr lang="en-GB" sz="600" dirty="0" err="1">
                <a:solidFill>
                  <a:srgbClr val="000000"/>
                </a:solidFill>
                <a:latin typeface="Calibri"/>
                <a:cs typeface="Calibri"/>
              </a:rPr>
              <a:t>kasutustingimuste</a:t>
            </a:r>
            <a:r>
              <a:rPr lang="en-GB" sz="600" dirty="0">
                <a:solidFill>
                  <a:srgbClr val="000000"/>
                </a:solidFill>
                <a:latin typeface="Calibri"/>
                <a:cs typeface="Calibri"/>
              </a:rPr>
              <a:t> </a:t>
            </a:r>
            <a:r>
              <a:rPr lang="en-GB" sz="600" dirty="0" err="1">
                <a:solidFill>
                  <a:srgbClr val="000000"/>
                </a:solidFill>
                <a:latin typeface="Calibri"/>
                <a:cs typeface="Calibri"/>
              </a:rPr>
              <a:t>ja</a:t>
            </a:r>
            <a:r>
              <a:rPr lang="en-GB" sz="600" dirty="0">
                <a:solidFill>
                  <a:srgbClr val="000000"/>
                </a:solidFill>
                <a:latin typeface="Calibri"/>
                <a:cs typeface="Calibri"/>
              </a:rPr>
              <a:t> </a:t>
            </a:r>
            <a:r>
              <a:rPr lang="en-GB" sz="600" dirty="0" err="1">
                <a:solidFill>
                  <a:srgbClr val="000000"/>
                </a:solidFill>
                <a:latin typeface="Calibri"/>
                <a:cs typeface="Calibri"/>
              </a:rPr>
              <a:t>hooldusega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Ladustamine</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a:defRPr/>
            </a:pP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Oluline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on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tagada</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et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rõivaesemeid</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ei</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säilitataks</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niisketes</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ladustamistingimustes</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ja</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otsese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päikesevalguse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all,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kuna</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otsene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päikesevalgus</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võib</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põhjustada</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värvi</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tuhmumist</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Toote transportimisel tuleb toimida nagu tarnija. </a:t>
            </a:r>
            <a:endParaRPr lang="fr-FR" altLang="fr-FR" sz="600" dirty="0">
              <a:latin typeface="Calibri" panose="020F0502020204030204" pitchFamily="34" charset="0"/>
              <a:cs typeface="Calibri" panose="020F0502020204030204" pitchFamily="34" charset="0"/>
            </a:endParaRPr>
          </a:p>
          <a:p>
            <a:pPr>
              <a:defRPr/>
            </a:pPr>
            <a:endParaRPr lang="fr-FR" altLang="fr-FR" sz="600" dirty="0">
              <a:latin typeface="Calibri" panose="020F0502020204030204" pitchFamily="34" charset="0"/>
              <a:cs typeface="Calibri" panose="020F0502020204030204" pitchFamily="34" charset="0"/>
            </a:endParaRPr>
          </a:p>
          <a:p>
            <a:pPr>
              <a:defRPr/>
            </a:pPr>
            <a:r>
              <a:rPr lang="et-EE" altLang="fr-FR" sz="600" b="1" dirty="0">
                <a:solidFill>
                  <a:srgbClr val="000000"/>
                </a:solidFill>
                <a:latin typeface="Calibri" panose="020F0502020204030204" pitchFamily="34" charset="0"/>
                <a:cs typeface="Calibri" panose="020F0502020204030204" pitchFamily="34" charset="0"/>
              </a:rPr>
              <a:t>Remont</a:t>
            </a:r>
            <a:r>
              <a:rPr lang="fr-FR" altLang="fr-FR" sz="600" b="1" dirty="0">
                <a:solidFill>
                  <a:srgbClr val="000000"/>
                </a:solidFill>
                <a:latin typeface="Calibri" panose="020F0502020204030204" pitchFamily="34" charset="0"/>
                <a:cs typeface="Calibri" panose="020F0502020204030204" pitchFamily="34" charset="0"/>
              </a:rPr>
              <a:t>:</a:t>
            </a:r>
          </a:p>
          <a:p>
            <a:pPr>
              <a:defRPr/>
            </a:pPr>
            <a:r>
              <a:rPr lang="en-US" sz="600" dirty="0" err="1">
                <a:latin typeface="Calibri" panose="020F0502020204030204" pitchFamily="34" charset="0"/>
                <a:cs typeface="Calibri" panose="020F0502020204030204" pitchFamily="34" charset="0"/>
              </a:rPr>
              <a:t>Kui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toode</a:t>
            </a:r>
            <a:r>
              <a:rPr lang="en-US" sz="600" dirty="0">
                <a:latin typeface="Calibri" panose="020F0502020204030204" pitchFamily="34" charset="0"/>
                <a:cs typeface="Calibri" panose="020F0502020204030204" pitchFamily="34" charset="0"/>
              </a:rPr>
              <a:t> on </a:t>
            </a:r>
            <a:r>
              <a:rPr lang="en-US" sz="600" dirty="0" err="1">
                <a:latin typeface="Calibri" panose="020F0502020204030204" pitchFamily="34" charset="0"/>
                <a:cs typeface="Calibri" panose="020F0502020204030204" pitchFamily="34" charset="0"/>
              </a:rPr>
              <a:t>kahjustatud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rõivas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rebenenud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põlved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lõhenenud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saa</a:t>
            </a:r>
            <a:r>
              <a:rPr lang="en-US" sz="600" dirty="0">
                <a:latin typeface="Calibri" panose="020F0502020204030204" pitchFamily="34" charset="0"/>
                <a:cs typeface="Calibri" panose="020F0502020204030204" pitchFamily="34" charset="0"/>
              </a:rPr>
              <a:t> see </a:t>
            </a:r>
            <a:r>
              <a:rPr lang="en-US" sz="600" dirty="0" err="1">
                <a:latin typeface="Calibri" panose="020F0502020204030204" pitchFamily="34" charset="0"/>
                <a:cs typeface="Calibri" panose="020F0502020204030204" pitchFamily="34" charset="0"/>
              </a:rPr>
              <a:t>tagada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maksimaalset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kaitset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ning</a:t>
            </a:r>
            <a:r>
              <a:rPr lang="en-US" sz="600" dirty="0">
                <a:latin typeface="Calibri" panose="020F0502020204030204" pitchFamily="34" charset="0"/>
                <a:cs typeface="Calibri" panose="020F0502020204030204" pitchFamily="34" charset="0"/>
              </a:rPr>
              <a:t> see </a:t>
            </a:r>
            <a:r>
              <a:rPr lang="en-US" sz="600" dirty="0" err="1">
                <a:latin typeface="Calibri" panose="020F0502020204030204" pitchFamily="34" charset="0"/>
                <a:cs typeface="Calibri" panose="020F0502020204030204" pitchFamily="34" charset="0"/>
              </a:rPr>
              <a:t>tuleb</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viivitamatult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parandada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või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välja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vahetada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Ärge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kunagi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kasutage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kahjustatud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toodet</a:t>
            </a:r>
            <a:r>
              <a:rPr lang="en-US" sz="600" dirty="0">
                <a:latin typeface="Calibri" panose="020F0502020204030204" pitchFamily="34" charset="0"/>
                <a:cs typeface="Calibri" panose="020F0502020204030204" pitchFamily="34" charset="0"/>
              </a:rPr>
              <a:t>. Seda </a:t>
            </a:r>
            <a:r>
              <a:rPr lang="en-US" sz="600" dirty="0" err="1">
                <a:latin typeface="Calibri" panose="020F0502020204030204" pitchFamily="34" charset="0"/>
                <a:cs typeface="Calibri" panose="020F0502020204030204" pitchFamily="34" charset="0"/>
              </a:rPr>
              <a:t>toodet</a:t>
            </a:r>
            <a:r>
              <a:rPr lang="en-US" sz="600" dirty="0">
                <a:latin typeface="Calibri" panose="020F0502020204030204" pitchFamily="34" charset="0"/>
                <a:cs typeface="Calibri" panose="020F0502020204030204" pitchFamily="34" charset="0"/>
              </a:rPr>
              <a:t> on </a:t>
            </a:r>
            <a:r>
              <a:rPr lang="en-US" sz="600" dirty="0" err="1">
                <a:latin typeface="Calibri" panose="020F0502020204030204" pitchFamily="34" charset="0"/>
                <a:cs typeface="Calibri" panose="020F0502020204030204" pitchFamily="34" charset="0"/>
              </a:rPr>
              <a:t>lubatud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parandada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juhul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kui</a:t>
            </a:r>
            <a:r>
              <a:rPr lang="en-US" sz="600" dirty="0">
                <a:latin typeface="Calibri" panose="020F0502020204030204" pitchFamily="34" charset="0"/>
                <a:cs typeface="Calibri" panose="020F0502020204030204" pitchFamily="34" charset="0"/>
              </a:rPr>
              <a:t> see </a:t>
            </a:r>
            <a:r>
              <a:rPr lang="en-US" sz="600" dirty="0" err="1">
                <a:latin typeface="Calibri" panose="020F0502020204030204" pitchFamily="34" charset="0"/>
                <a:cs typeface="Calibri" panose="020F0502020204030204" pitchFamily="34" charset="0"/>
              </a:rPr>
              <a:t>ei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puuduta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riietuseseme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garantiinõudeid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Kahtluse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püsimisel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pöörduge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tootja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poole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enne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toote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parandamist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Rõiva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nõuetekohaseks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utiliseerimiseks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võtke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ühendust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oma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jäätmekäitlejaga</a:t>
            </a:r>
            <a:r>
              <a:rPr lang="en-US" sz="600" dirty="0">
                <a:latin typeface="Calibri" panose="020F0502020204030204" pitchFamily="34" charset="0"/>
                <a:cs typeface="Calibri" panose="020F0502020204030204" pitchFamily="34" charset="0"/>
              </a:rPr>
              <a:t>.</a:t>
            </a:r>
            <a:endParaRPr lang="fr-FR" altLang="fr-FR" sz="600" dirty="0">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Ringlussevõtt</a:t>
            </a:r>
            <a:r>
              <a:rPr kumimoji="0" lang="en-GB" sz="600" b="1"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Ärge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määrige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rõivaesemeid</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pärast</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kasutamist</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Kui</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rõivas</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ei</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ole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saastunud</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võib</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selle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suunata</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tavapärasesse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tekstiiltoodete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ringlussevõtuahelasse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Kui</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see on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saasteainetega</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saastunud</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tuleb</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rõivaeseme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suhtes</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kohaldada</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asjakohast</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ringlussevõtu</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ahelat</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mis on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kooskõlas</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kehtivate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eeskirjadega</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a:t>
            </a:r>
            <a:endPar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Soovitused</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r>
              <a:rPr lang="en-GB" sz="600" dirty="0">
                <a:solidFill>
                  <a:srgbClr val="000000"/>
                </a:solidFill>
                <a:latin typeface="Calibri" panose="020F0502020204030204" pitchFamily="34" charset="0"/>
                <a:cs typeface="Calibri" panose="020F0502020204030204" pitchFamily="34" charset="0"/>
              </a:rPr>
              <a:t>Need </a:t>
            </a:r>
            <a:r>
              <a:rPr lang="en-GB" sz="600" dirty="0" err="1">
                <a:solidFill>
                  <a:srgbClr val="000000"/>
                </a:solidFill>
                <a:latin typeface="Calibri" panose="020F0502020204030204" pitchFamily="34" charset="0"/>
                <a:cs typeface="Calibri" panose="020F0502020204030204" pitchFamily="34" charset="0"/>
              </a:rPr>
              <a:t>rõivaesemed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suudavad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tagada</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kaitse</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ainult</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juhul</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kui</a:t>
            </a:r>
            <a:r>
              <a:rPr lang="en-GB" sz="600" dirty="0">
                <a:solidFill>
                  <a:srgbClr val="000000"/>
                </a:solidFill>
                <a:latin typeface="Calibri" panose="020F0502020204030204" pitchFamily="34" charset="0"/>
                <a:cs typeface="Calibri" panose="020F0502020204030204" pitchFamily="34" charset="0"/>
              </a:rPr>
              <a:t> see </a:t>
            </a:r>
            <a:r>
              <a:rPr lang="en-GB" sz="600" dirty="0" err="1">
                <a:solidFill>
                  <a:srgbClr val="000000"/>
                </a:solidFill>
                <a:latin typeface="Calibri" panose="020F0502020204030204" pitchFamily="34" charset="0"/>
                <a:cs typeface="Calibri" panose="020F0502020204030204" pitchFamily="34" charset="0"/>
              </a:rPr>
              <a:t>katab</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teie</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keha</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täiendavad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osalised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keha</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kaitsvad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vahendid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võivad</a:t>
            </a:r>
            <a:r>
              <a:rPr lang="en-GB" sz="600" dirty="0">
                <a:solidFill>
                  <a:srgbClr val="000000"/>
                </a:solidFill>
                <a:latin typeface="Calibri" panose="020F0502020204030204" pitchFamily="34" charset="0"/>
                <a:cs typeface="Calibri" panose="020F0502020204030204" pitchFamily="34" charset="0"/>
              </a:rPr>
              <a:t> olla </a:t>
            </a:r>
            <a:r>
              <a:rPr lang="en-GB" sz="600" dirty="0" err="1">
                <a:solidFill>
                  <a:srgbClr val="000000"/>
                </a:solidFill>
                <a:latin typeface="Calibri" panose="020F0502020204030204" pitchFamily="34" charset="0"/>
                <a:cs typeface="Calibri" panose="020F0502020204030204" pitchFamily="34" charset="0"/>
              </a:rPr>
              <a:t>vajalikud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Standarditele</a:t>
            </a:r>
            <a:r>
              <a:rPr lang="en-GB" sz="600" dirty="0">
                <a:solidFill>
                  <a:srgbClr val="000000"/>
                </a:solidFill>
                <a:latin typeface="Calibri" panose="020F0502020204030204" pitchFamily="34" charset="0"/>
                <a:cs typeface="Calibri" panose="020F0502020204030204" pitchFamily="34" charset="0"/>
              </a:rPr>
              <a:t> EN 11612 </a:t>
            </a:r>
            <a:r>
              <a:rPr lang="en-GB" sz="600" dirty="0" err="1">
                <a:solidFill>
                  <a:srgbClr val="000000"/>
                </a:solidFill>
                <a:latin typeface="Calibri" panose="020F0502020204030204" pitchFamily="34" charset="0"/>
                <a:cs typeface="Calibri" panose="020F0502020204030204" pitchFamily="34" charset="0"/>
              </a:rPr>
              <a:t>ja</a:t>
            </a:r>
            <a:r>
              <a:rPr lang="en-GB" sz="600" dirty="0">
                <a:solidFill>
                  <a:srgbClr val="000000"/>
                </a:solidFill>
                <a:latin typeface="Calibri" panose="020F0502020204030204" pitchFamily="34" charset="0"/>
                <a:cs typeface="Calibri" panose="020F0502020204030204" pitchFamily="34" charset="0"/>
              </a:rPr>
              <a:t>/</a:t>
            </a:r>
            <a:r>
              <a:rPr lang="en-GB" sz="600" dirty="0" err="1">
                <a:solidFill>
                  <a:srgbClr val="000000"/>
                </a:solidFill>
                <a:latin typeface="Calibri" panose="020F0502020204030204" pitchFamily="34" charset="0"/>
                <a:cs typeface="Calibri" panose="020F0502020204030204" pitchFamily="34" charset="0"/>
              </a:rPr>
              <a:t>või</a:t>
            </a:r>
            <a:r>
              <a:rPr lang="en-GB" sz="600" dirty="0">
                <a:solidFill>
                  <a:srgbClr val="000000"/>
                </a:solidFill>
                <a:latin typeface="Calibri" panose="020F0502020204030204" pitchFamily="34" charset="0"/>
                <a:cs typeface="Calibri" panose="020F0502020204030204" pitchFamily="34" charset="0"/>
              </a:rPr>
              <a:t> EN 1149-5 </a:t>
            </a:r>
            <a:r>
              <a:rPr lang="en-GB" sz="600" dirty="0" err="1">
                <a:solidFill>
                  <a:srgbClr val="000000"/>
                </a:solidFill>
                <a:latin typeface="Calibri" panose="020F0502020204030204" pitchFamily="34" charset="0"/>
                <a:cs typeface="Calibri" panose="020F0502020204030204" pitchFamily="34" charset="0"/>
              </a:rPr>
              <a:t>mittevastavad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rõivaesemed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võivad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eelnimetatud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rõivaesemete</a:t>
            </a:r>
            <a:r>
              <a:rPr lang="en-GB" sz="600" dirty="0">
                <a:solidFill>
                  <a:srgbClr val="000000"/>
                </a:solidFill>
                <a:latin typeface="Calibri" panose="020F0502020204030204" pitchFamily="34" charset="0"/>
                <a:cs typeface="Calibri" panose="020F0502020204030204" pitchFamily="34" charset="0"/>
              </a:rPr>
              <a:t> peal </a:t>
            </a:r>
            <a:r>
              <a:rPr lang="en-GB" sz="600" dirty="0" err="1">
                <a:solidFill>
                  <a:srgbClr val="000000"/>
                </a:solidFill>
                <a:latin typeface="Calibri" panose="020F0502020204030204" pitchFamily="34" charset="0"/>
                <a:cs typeface="Calibri" panose="020F0502020204030204" pitchFamily="34" charset="0"/>
              </a:rPr>
              <a:t>kandes</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nende</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tõhusust</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kahjustada</a:t>
            </a:r>
            <a:r>
              <a:rPr lang="en-GB" sz="600" dirty="0">
                <a:solidFill>
                  <a:srgbClr val="000000"/>
                </a:solidFill>
                <a:latin typeface="Calibri" panose="020F0502020204030204" pitchFamily="34" charset="0"/>
                <a:cs typeface="Calibri" panose="020F0502020204030204" pitchFamily="34" charset="0"/>
              </a:rPr>
              <a:t>. </a:t>
            </a:r>
            <a:r>
              <a:rPr lang="fr-FR" sz="600" dirty="0">
                <a:solidFill>
                  <a:srgbClr val="000000"/>
                </a:solidFill>
                <a:latin typeface="Calibri" panose="020F0502020204030204" pitchFamily="34" charset="0"/>
                <a:cs typeface="Calibri" panose="020F0502020204030204" pitchFamily="34" charset="0"/>
              </a:rPr>
              <a:t>N</a:t>
            </a:r>
            <a:r>
              <a:rPr lang="et-EE" altLang="fr-FR" sz="600" dirty="0">
                <a:latin typeface="Calibri" panose="020F0502020204030204" pitchFamily="34" charset="0"/>
                <a:cs typeface="Calibri" panose="020F0502020204030204" pitchFamily="34" charset="0"/>
              </a:rPr>
              <a:t>eed põlvekaitsmed pakuvad piiratud põlvede kaitset kasutajatele, kes peavad töötama põlvili. Kaitsmete eesmärk on kaitsta kasutaja põlvi; kanguse või ebamugavuse vältimiseks tõuske sagedasti püsti. Toodet ei tohi kasutada vees. Kasutaja peab olema teadlik, et põlvili töötamisega kaasneb pidev oht põlvedele ja ta peab sageli püsti tõusma, et selliseid tagajärgi vähendada. Kui toode on oma kohale pandud, peaks see raskusteta sobima pükste põlvekaitsmete kohtadesse ning püsima kasutamise vältel oma kohal. See pool, kus on märgitud „SISEMINE/SEES/SISEKÜLG/SEESMINEˮ, peab põlvega kokku puutuma. Kui toode on oma kohal, peab nool suunama üles. </a:t>
            </a:r>
            <a:r>
              <a:rPr lang="en-US" sz="600" dirty="0" err="1">
                <a:latin typeface="Calibri" panose="020F0502020204030204" pitchFamily="34" charset="0"/>
                <a:cs typeface="Calibri" panose="020F0502020204030204" pitchFamily="34" charset="0"/>
              </a:rPr>
              <a:t>Nendel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rõivastel</a:t>
            </a:r>
            <a:r>
              <a:rPr lang="en-US" sz="600" dirty="0">
                <a:latin typeface="Calibri" panose="020F0502020204030204" pitchFamily="34" charset="0"/>
                <a:cs typeface="Calibri" panose="020F0502020204030204" pitchFamily="34" charset="0"/>
              </a:rPr>
              <a:t> on </a:t>
            </a:r>
            <a:r>
              <a:rPr lang="en-US" sz="600" dirty="0" err="1">
                <a:latin typeface="Calibri" panose="020F0502020204030204" pitchFamily="34" charset="0"/>
                <a:cs typeface="Calibri" panose="020F0502020204030204" pitchFamily="34" charset="0"/>
              </a:rPr>
              <a:t>mõlemal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plaastritasku</a:t>
            </a:r>
            <a:r>
              <a:rPr lang="en-US" sz="600" dirty="0">
                <a:latin typeface="Calibri" panose="020F0502020204030204" pitchFamily="34" charset="0"/>
                <a:cs typeface="Calibri" panose="020F0502020204030204" pitchFamily="34" charset="0"/>
              </a:rPr>
              <a:t>, mis </a:t>
            </a:r>
            <a:r>
              <a:rPr lang="en-US" sz="600" dirty="0" err="1">
                <a:latin typeface="Calibri" panose="020F0502020204030204" pitchFamily="34" charset="0"/>
                <a:cs typeface="Calibri" panose="020F0502020204030204" pitchFamily="34" charset="0"/>
              </a:rPr>
              <a:t>sobib</a:t>
            </a:r>
            <a:r>
              <a:rPr lang="en-US" sz="600" dirty="0">
                <a:latin typeface="Calibri" panose="020F0502020204030204" pitchFamily="34" charset="0"/>
                <a:cs typeface="Calibri" panose="020F0502020204030204" pitchFamily="34" charset="0"/>
              </a:rPr>
              <a:t> 2. </a:t>
            </a:r>
            <a:r>
              <a:rPr lang="en-US" sz="600" dirty="0" err="1">
                <a:latin typeface="Calibri" panose="020F0502020204030204" pitchFamily="34" charset="0"/>
                <a:cs typeface="Calibri" panose="020F0502020204030204" pitchFamily="34" charset="0"/>
              </a:rPr>
              <a:t>tüüpi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ühes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suuruses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põlvetoe</a:t>
            </a:r>
            <a:r>
              <a:rPr lang="en-US" sz="600" dirty="0">
                <a:latin typeface="Calibri" panose="020F0502020204030204" pitchFamily="34" charset="0"/>
                <a:cs typeface="Calibri" panose="020F0502020204030204" pitchFamily="34" charset="0"/>
              </a:rPr>
              <a:t> (CE </a:t>
            </a:r>
            <a:r>
              <a:rPr lang="en-US" sz="600" dirty="0" err="1">
                <a:latin typeface="Calibri" panose="020F0502020204030204" pitchFamily="34" charset="0"/>
                <a:cs typeface="Calibri" panose="020F0502020204030204" pitchFamily="34" charset="0"/>
              </a:rPr>
              <a:t>kaitse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sissepanemiseks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Põlvetoe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mõõtmed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tagavad</a:t>
            </a:r>
            <a:r>
              <a:rPr lang="en-US" sz="600" dirty="0">
                <a:latin typeface="Calibri" panose="020F0502020204030204" pitchFamily="34" charset="0"/>
                <a:cs typeface="Calibri" panose="020F0502020204030204" pitchFamily="34" charset="0"/>
              </a:rPr>
              <a:t>, et </a:t>
            </a:r>
            <a:r>
              <a:rPr lang="en-US" sz="600" dirty="0" err="1">
                <a:latin typeface="Calibri" panose="020F0502020204030204" pitchFamily="34" charset="0"/>
                <a:cs typeface="Calibri" panose="020F0502020204030204" pitchFamily="34" charset="0"/>
              </a:rPr>
              <a:t>põlved</a:t>
            </a:r>
            <a:r>
              <a:rPr lang="en-US" sz="600" dirty="0">
                <a:latin typeface="Calibri" panose="020F0502020204030204" pitchFamily="34" charset="0"/>
                <a:cs typeface="Calibri" panose="020F0502020204030204" pitchFamily="34" charset="0"/>
              </a:rPr>
              <a:t> on </a:t>
            </a:r>
            <a:r>
              <a:rPr lang="en-US" sz="600" dirty="0" err="1">
                <a:latin typeface="Calibri" panose="020F0502020204030204" pitchFamily="34" charset="0"/>
                <a:cs typeface="Calibri" panose="020F0502020204030204" pitchFamily="34" charset="0"/>
              </a:rPr>
              <a:t>liikumise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ajal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kaitstud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Painutage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põlvekate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libistage</a:t>
            </a:r>
            <a:r>
              <a:rPr lang="en-US" sz="600" dirty="0">
                <a:latin typeface="Calibri" panose="020F0502020204030204" pitchFamily="34" charset="0"/>
                <a:cs typeface="Calibri" panose="020F0502020204030204" pitchFamily="34" charset="0"/>
              </a:rPr>
              <a:t> see </a:t>
            </a:r>
            <a:r>
              <a:rPr lang="en-US" sz="600" dirty="0" err="1">
                <a:latin typeface="Calibri" panose="020F0502020204030204" pitchFamily="34" charset="0"/>
                <a:cs typeface="Calibri" panose="020F0502020204030204" pitchFamily="34" charset="0"/>
              </a:rPr>
              <a:t>põlvetaskusse</a:t>
            </a:r>
            <a:r>
              <a:rPr lang="en-US" sz="600" dirty="0">
                <a:latin typeface="Calibri" panose="020F0502020204030204" pitchFamily="34" charset="0"/>
                <a:cs typeface="Calibri" panose="020F0502020204030204" pitchFamily="34" charset="0"/>
              </a:rPr>
              <a:t> ja </a:t>
            </a:r>
            <a:r>
              <a:rPr lang="en-US" sz="600" dirty="0" err="1">
                <a:latin typeface="Calibri" panose="020F0502020204030204" pitchFamily="34" charset="0"/>
                <a:cs typeface="Calibri" panose="020F0502020204030204" pitchFamily="34" charset="0"/>
              </a:rPr>
              <a:t>vabastage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servad</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Põlvekate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püsib</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rõivastuses</a:t>
            </a:r>
            <a:r>
              <a:rPr lang="en-US" sz="600" dirty="0">
                <a:latin typeface="Calibri" panose="020F0502020204030204" pitchFamily="34" charset="0"/>
                <a:cs typeface="Calibri" panose="020F0502020204030204" pitchFamily="34" charset="0"/>
              </a:rPr>
              <a:t> ka </a:t>
            </a:r>
            <a:r>
              <a:rPr lang="en-US" sz="600" dirty="0" err="1">
                <a:latin typeface="Calibri" panose="020F0502020204030204" pitchFamily="34" charset="0"/>
                <a:cs typeface="Calibri" panose="020F0502020204030204" pitchFamily="34" charset="0"/>
              </a:rPr>
              <a:t>oletatavatel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professionaalsetel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liigutustel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põlvitades</a:t>
            </a:r>
            <a:r>
              <a:rPr lang="en-US" sz="600" dirty="0">
                <a:latin typeface="Calibri" panose="020F0502020204030204" pitchFamily="34" charset="0"/>
                <a:cs typeface="Calibri" panose="020F0502020204030204" pitchFamily="34" charset="0"/>
              </a:rPr>
              <a:t> ja </a:t>
            </a:r>
            <a:r>
              <a:rPr lang="en-US" sz="600" dirty="0" err="1">
                <a:latin typeface="Calibri" panose="020F0502020204030204" pitchFamily="34" charset="0"/>
                <a:cs typeface="Calibri" panose="020F0502020204030204" pitchFamily="34" charset="0"/>
              </a:rPr>
              <a:t>põlvili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liikudes</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pPr>
              <a:defRPr/>
            </a:pPr>
            <a:endParaRPr lang="fr-FR" altLang="fr-FR" sz="600" dirty="0"/>
          </a:p>
          <a:p>
            <a:pPr>
              <a:defRPr/>
            </a:pPr>
            <a:r>
              <a:rPr lang="et-EE" altLang="fr-FR" sz="600" b="1" dirty="0">
                <a:solidFill>
                  <a:srgbClr val="000000"/>
                </a:solidFill>
                <a:latin typeface="Calibri"/>
                <a:cs typeface="Calibri"/>
              </a:rPr>
              <a:t>Hoiatus</a:t>
            </a:r>
            <a:r>
              <a:rPr lang="et-EE" altLang="fr-FR" sz="600" u="sng" dirty="0"/>
              <a:t>:</a:t>
            </a:r>
            <a:r>
              <a:rPr lang="et-EE" altLang="fr-FR" sz="600" dirty="0"/>
              <a:t> </a:t>
            </a:r>
            <a:endParaRPr lang="fr-FR" altLang="fr-FR" sz="600" dirty="0"/>
          </a:p>
          <a:p>
            <a:pPr>
              <a:defRPr/>
            </a:pPr>
            <a:r>
              <a:rPr lang="fr-FR" altLang="fr-FR" sz="600" dirty="0">
                <a:latin typeface="Calibri" panose="020F0502020204030204" pitchFamily="34" charset="0"/>
                <a:cs typeface="Calibri" panose="020F0502020204030204" pitchFamily="34" charset="0"/>
              </a:rPr>
              <a:t>N</a:t>
            </a:r>
            <a:r>
              <a:rPr lang="et-EE" altLang="fr-FR" sz="600" dirty="0">
                <a:latin typeface="Calibri" panose="020F0502020204030204" pitchFamily="34" charset="0"/>
                <a:cs typeface="Calibri" panose="020F0502020204030204" pitchFamily="34" charset="0"/>
              </a:rPr>
              <a:t>eed põlvekaitsmed ei paku täielikku kaitset põlvedele; ükski isikukaitsevahend ei saa pakkuda täielikku kaitset vigastuste vastu. Need ei taga kaitset teravate esemete eest ja need ei sobi rasketes töötingimustes (nagu põlvili töö katkistel kividel, kaevamis- või kaevandamistööd) kasutamiseks. Neid ei tohi kasutada vaba aja tegevustel ega sportimisel</a:t>
            </a:r>
            <a:r>
              <a:rPr lang="fr-FR" altLang="fr-FR"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või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meditsiinilised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rakendused</a:t>
            </a:r>
            <a:r>
              <a:rPr lang="en-US" sz="600" dirty="0">
                <a:latin typeface="Calibri" panose="020F0502020204030204" pitchFamily="34" charset="0"/>
                <a:cs typeface="Calibri" panose="020F0502020204030204" pitchFamily="34" charset="0"/>
              </a:rPr>
              <a:t>. </a:t>
            </a:r>
          </a:p>
          <a:p>
            <a:pPr>
              <a:defRPr/>
            </a:pPr>
            <a:r>
              <a:rPr lang="et-EE" altLang="fr-FR" sz="600" u="sng" dirty="0">
                <a:latin typeface="Calibri" panose="020F0502020204030204" pitchFamily="34" charset="0"/>
                <a:cs typeface="Calibri" panose="020F0502020204030204" pitchFamily="34" charset="0"/>
              </a:rPr>
              <a:t>Keskkonnatingimuste, nt temperatuuri muutmine vähendaks kaitse tõhusust märkimisväärselt. Saastumine, kaitse rikkumine või mittenõuetekohane kasutamine vähendab kaitsefunktsiooni ohtlikult.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Deklaratsioon</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en-GB" sz="600" dirty="0">
                <a:solidFill>
                  <a:srgbClr val="000000"/>
                </a:solidFill>
                <a:latin typeface="Calibri"/>
                <a:cs typeface="Calibri"/>
              </a:rPr>
              <a:t>CE-</a:t>
            </a:r>
            <a:r>
              <a:rPr lang="en-GB" sz="600" dirty="0" err="1">
                <a:solidFill>
                  <a:srgbClr val="000000"/>
                </a:solidFill>
                <a:latin typeface="Calibri"/>
                <a:cs typeface="Calibri"/>
              </a:rPr>
              <a:t>märgis</a:t>
            </a:r>
            <a:r>
              <a:rPr lang="en-GB" sz="600" dirty="0">
                <a:solidFill>
                  <a:srgbClr val="000000"/>
                </a:solidFill>
                <a:latin typeface="Calibri"/>
                <a:cs typeface="Calibri"/>
              </a:rPr>
              <a:t> </a:t>
            </a:r>
            <a:r>
              <a:rPr lang="en-GB" sz="600" dirty="0" err="1">
                <a:solidFill>
                  <a:srgbClr val="000000"/>
                </a:solidFill>
                <a:latin typeface="Calibri"/>
                <a:cs typeface="Calibri"/>
              </a:rPr>
              <a:t>kindal</a:t>
            </a:r>
            <a:r>
              <a:rPr lang="en-GB" sz="600" dirty="0">
                <a:solidFill>
                  <a:srgbClr val="000000"/>
                </a:solidFill>
                <a:latin typeface="Calibri"/>
                <a:cs typeface="Calibri"/>
              </a:rPr>
              <a:t> </a:t>
            </a:r>
            <a:r>
              <a:rPr lang="en-GB" sz="600" dirty="0" err="1">
                <a:solidFill>
                  <a:srgbClr val="000000"/>
                </a:solidFill>
                <a:latin typeface="Calibri"/>
                <a:cs typeface="Calibri"/>
              </a:rPr>
              <a:t>tähistab</a:t>
            </a:r>
            <a:r>
              <a:rPr lang="en-GB" sz="600" dirty="0">
                <a:solidFill>
                  <a:srgbClr val="000000"/>
                </a:solidFill>
                <a:latin typeface="Calibri"/>
                <a:cs typeface="Calibri"/>
              </a:rPr>
              <a:t> </a:t>
            </a:r>
            <a:r>
              <a:rPr lang="en-GB" sz="600" dirty="0" err="1">
                <a:solidFill>
                  <a:srgbClr val="000000"/>
                </a:solidFill>
                <a:latin typeface="Calibri"/>
                <a:cs typeface="Calibri"/>
              </a:rPr>
              <a:t>vastavust</a:t>
            </a:r>
            <a:r>
              <a:rPr lang="en-GB" sz="600" dirty="0">
                <a:solidFill>
                  <a:srgbClr val="000000"/>
                </a:solidFill>
                <a:latin typeface="Calibri"/>
                <a:cs typeface="Calibri"/>
              </a:rPr>
              <a:t> </a:t>
            </a:r>
            <a:r>
              <a:rPr lang="en-GB" sz="600" dirty="0" err="1">
                <a:solidFill>
                  <a:srgbClr val="000000"/>
                </a:solidFill>
                <a:latin typeface="Calibri"/>
                <a:cs typeface="Calibri"/>
              </a:rPr>
              <a:t>Euroopa</a:t>
            </a:r>
            <a:r>
              <a:rPr lang="en-GB" sz="600" dirty="0">
                <a:solidFill>
                  <a:srgbClr val="000000"/>
                </a:solidFill>
                <a:latin typeface="Calibri"/>
                <a:cs typeface="Calibri"/>
              </a:rPr>
              <a:t> </a:t>
            </a:r>
            <a:r>
              <a:rPr lang="en-GB" sz="600" dirty="0" err="1">
                <a:solidFill>
                  <a:srgbClr val="000000"/>
                </a:solidFill>
                <a:latin typeface="Calibri"/>
                <a:cs typeface="Calibri"/>
              </a:rPr>
              <a:t>Liidu</a:t>
            </a:r>
            <a:r>
              <a:rPr lang="en-GB" sz="600" dirty="0">
                <a:solidFill>
                  <a:srgbClr val="000000"/>
                </a:solidFill>
                <a:latin typeface="Calibri"/>
                <a:cs typeface="Calibri"/>
              </a:rPr>
              <a:t> </a:t>
            </a:r>
            <a:r>
              <a:rPr lang="en-GB" sz="600" dirty="0" err="1">
                <a:solidFill>
                  <a:srgbClr val="000000"/>
                </a:solidFill>
                <a:latin typeface="Calibri"/>
                <a:cs typeface="Calibri"/>
              </a:rPr>
              <a:t>määrusega</a:t>
            </a:r>
            <a:r>
              <a:rPr lang="en-GB" sz="600" dirty="0">
                <a:solidFill>
                  <a:srgbClr val="000000"/>
                </a:solidFill>
                <a:latin typeface="Calibri"/>
                <a:cs typeface="Calibri"/>
              </a:rPr>
              <a:t> 2016/425 </a:t>
            </a:r>
            <a:r>
              <a:rPr lang="en-GB" sz="600" dirty="0" err="1">
                <a:solidFill>
                  <a:srgbClr val="000000"/>
                </a:solidFill>
                <a:latin typeface="Calibri"/>
                <a:cs typeface="Calibri"/>
              </a:rPr>
              <a:t>põhinõuetele</a:t>
            </a:r>
            <a:r>
              <a:rPr lang="en-GB" sz="600" dirty="0">
                <a:solidFill>
                  <a:srgbClr val="000000"/>
                </a:solidFill>
                <a:latin typeface="Calibri"/>
                <a:cs typeface="Calibri"/>
              </a:rPr>
              <a:t>. </a:t>
            </a:r>
            <a:r>
              <a:rPr lang="en-GB" sz="600" dirty="0" err="1">
                <a:solidFill>
                  <a:srgbClr val="000000"/>
                </a:solidFill>
                <a:latin typeface="Calibri"/>
                <a:cs typeface="Calibri"/>
              </a:rPr>
              <a:t>Vastavusdeklaratsiooni</a:t>
            </a:r>
            <a:r>
              <a:rPr lang="en-GB" sz="600" dirty="0">
                <a:solidFill>
                  <a:srgbClr val="000000"/>
                </a:solidFill>
                <a:latin typeface="Calibri"/>
                <a:cs typeface="Calibri"/>
              </a:rPr>
              <a:t> </a:t>
            </a:r>
            <a:r>
              <a:rPr lang="en-GB" sz="600" dirty="0" err="1">
                <a:solidFill>
                  <a:srgbClr val="000000"/>
                </a:solidFill>
                <a:latin typeface="Calibri"/>
                <a:cs typeface="Calibri"/>
              </a:rPr>
              <a:t>leiate</a:t>
            </a:r>
            <a:r>
              <a:rPr lang="en-GB" sz="600" dirty="0">
                <a:solidFill>
                  <a:srgbClr val="000000"/>
                </a:solidFill>
                <a:latin typeface="Calibri"/>
                <a:cs typeface="Calibri"/>
              </a:rPr>
              <a:t> </a:t>
            </a:r>
            <a:r>
              <a:rPr lang="en-GB" sz="600" dirty="0" err="1">
                <a:solidFill>
                  <a:srgbClr val="000000"/>
                </a:solidFill>
                <a:latin typeface="Calibri"/>
                <a:cs typeface="Calibri"/>
              </a:rPr>
              <a:t>veebilehelt</a:t>
            </a:r>
            <a:r>
              <a:rPr lang="en-GB" sz="600" dirty="0">
                <a:solidFill>
                  <a:srgbClr val="000000"/>
                </a:solidFill>
                <a:latin typeface="Calibri"/>
                <a:cs typeface="Calibri"/>
              </a:rPr>
              <a:t>: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23" name="Text Box 233"/>
          <p:cNvSpPr txBox="1">
            <a:spLocks noChangeArrowheads="1"/>
          </p:cNvSpPr>
          <p:nvPr/>
        </p:nvSpPr>
        <p:spPr bwMode="auto">
          <a:xfrm>
            <a:off x="6469072" y="1159936"/>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kumimoji="0" lang="fr-FR" altLang="fr-FR" sz="800" b="1" i="0" u="none" strike="noStrike" kern="1200" cap="none" spc="0" normalizeH="0" baseline="0" noProof="0" dirty="0">
                <a:ln>
                  <a:noFill/>
                </a:ln>
                <a:solidFill>
                  <a:srgbClr val="FFFFFF"/>
                </a:solidFill>
                <a:effectLst/>
                <a:uLnTx/>
                <a:uFillTx/>
                <a:latin typeface="Arial" charset="0"/>
                <a:ea typeface="+mn-ea"/>
                <a:cs typeface="+mn-cs"/>
              </a:rPr>
              <a:t>ET</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3581246739"/>
              </p:ext>
            </p:extLst>
          </p:nvPr>
        </p:nvGraphicFramePr>
        <p:xfrm>
          <a:off x="1574123" y="8078850"/>
          <a:ext cx="4090754" cy="509776"/>
        </p:xfrm>
        <a:graphic>
          <a:graphicData uri="http://schemas.openxmlformats.org/drawingml/2006/table">
            <a:tbl>
              <a:tblPr firstRow="1" bandRow="1">
                <a:effectLst/>
                <a:tableStyleId>{5C22544A-7EE6-4342-B048-85BDC9FD1C3A}</a:tableStyleId>
              </a:tblPr>
              <a:tblGrid>
                <a:gridCol w="2209799">
                  <a:extLst>
                    <a:ext uri="{9D8B030D-6E8A-4147-A177-3AD203B41FA5}">
                      <a16:colId xmlns:a16="http://schemas.microsoft.com/office/drawing/2014/main" val="20000"/>
                    </a:ext>
                  </a:extLst>
                </a:gridCol>
                <a:gridCol w="1880955">
                  <a:extLst>
                    <a:ext uri="{9D8B030D-6E8A-4147-A177-3AD203B41FA5}">
                      <a16:colId xmlns:a16="http://schemas.microsoft.com/office/drawing/2014/main" val="20001"/>
                    </a:ext>
                  </a:extLst>
                </a:gridCol>
              </a:tblGrid>
              <a:tr h="144016">
                <a:tc>
                  <a:txBody>
                    <a:bodyPr/>
                    <a:lstStyle/>
                    <a:p>
                      <a:pPr algn="ctr"/>
                      <a:r>
                        <a:rPr lang="fr-FR" sz="600" dirty="0">
                          <a:ln>
                            <a:noFill/>
                          </a:ln>
                          <a:solidFill>
                            <a:schemeClr val="tx1"/>
                          </a:solidFill>
                          <a:latin typeface="Calibri"/>
                          <a:cs typeface="Calibri"/>
                        </a:rPr>
                        <a:t>ETTEVÕTE</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TEAVITATUD ASUTUS - TOOTE SERTIFIKAAT</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13184">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rue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p>
                      <a:pPr algn="ct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buFontTx/>
                        <a:buNone/>
                      </a:pPr>
                      <a:r>
                        <a:rPr lang="en-GB" altLang="fr-FR" sz="600" b="1" kern="1200" dirty="0">
                          <a:ln>
                            <a:noFill/>
                          </a:ln>
                          <a:solidFill>
                            <a:schemeClr val="tx1"/>
                          </a:solidFill>
                          <a:latin typeface="Calibri"/>
                          <a:ea typeface="+mn-ea"/>
                          <a:cs typeface="Calibri"/>
                        </a:rPr>
                        <a:t>CENTEXBEL n°0493</a:t>
                      </a:r>
                    </a:p>
                    <a:p>
                      <a:pPr algn="ctr" eaLnBrk="1" hangingPunct="1">
                        <a:lnSpc>
                          <a:spcPct val="85000"/>
                        </a:lnSpc>
                        <a:buFontTx/>
                        <a:buNone/>
                      </a:pPr>
                      <a:r>
                        <a:rPr lang="en-US" altLang="fr-FR" sz="600" kern="1200" baseline="0" dirty="0" err="1">
                          <a:ln>
                            <a:noFill/>
                          </a:ln>
                          <a:solidFill>
                            <a:schemeClr val="tx1"/>
                          </a:solidFill>
                          <a:latin typeface="Calibri"/>
                          <a:ea typeface="+mn-ea"/>
                          <a:cs typeface="Calibri"/>
                        </a:rPr>
                        <a:t>Technologiepark</a:t>
                      </a:r>
                      <a:r>
                        <a:rPr lang="en-US" altLang="fr-FR" sz="600" kern="1200" baseline="0" dirty="0">
                          <a:ln>
                            <a:noFill/>
                          </a:ln>
                          <a:solidFill>
                            <a:schemeClr val="tx1"/>
                          </a:solidFill>
                          <a:latin typeface="Calibri"/>
                          <a:ea typeface="+mn-ea"/>
                          <a:cs typeface="Calibri"/>
                        </a:rPr>
                        <a:t> 7, BE9052 GENT, </a:t>
                      </a:r>
                    </a:p>
                    <a:p>
                      <a:pPr algn="ctr" eaLnBrk="1" hangingPunct="1">
                        <a:lnSpc>
                          <a:spcPct val="85000"/>
                        </a:lnSpc>
                        <a:buFontTx/>
                        <a:buNone/>
                      </a:pPr>
                      <a:r>
                        <a:rPr lang="en-US" altLang="fr-FR" sz="600" kern="1200" baseline="0" dirty="0">
                          <a:ln>
                            <a:noFill/>
                          </a:ln>
                          <a:solidFill>
                            <a:schemeClr val="tx1"/>
                          </a:solidFill>
                          <a:latin typeface="Calibri"/>
                          <a:ea typeface="+mn-ea"/>
                          <a:cs typeface="Calibri"/>
                        </a:rPr>
                        <a:t>BELGIUM</a:t>
                      </a: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1" name="ZoneTexte 40"/>
          <p:cNvSpPr txBox="1"/>
          <p:nvPr/>
        </p:nvSpPr>
        <p:spPr>
          <a:xfrm>
            <a:off x="6235682" y="228956"/>
            <a:ext cx="482504" cy="123111"/>
          </a:xfrm>
          <a:prstGeom prst="rect">
            <a:avLst/>
          </a:prstGeom>
          <a:noFill/>
        </p:spPr>
        <p:txBody>
          <a:bodyPr wrap="none" lIns="0" tIns="0" rIns="0" bIns="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spc="0" normalizeH="0" baseline="0" noProof="0" dirty="0">
                <a:ln>
                  <a:noFill/>
                </a:ln>
                <a:solidFill>
                  <a:srgbClr val="000000"/>
                </a:solidFill>
                <a:effectLst/>
                <a:uLnTx/>
                <a:uFillTx/>
                <a:latin typeface="Calibri"/>
                <a:ea typeface="+mn-ea"/>
                <a:cs typeface="Calibri"/>
              </a:rPr>
              <a:t>v.20210527</a:t>
            </a:r>
          </a:p>
        </p:txBody>
      </p:sp>
      <p:sp>
        <p:nvSpPr>
          <p:cNvPr id="48" name="ZoneTexte 47"/>
          <p:cNvSpPr txBox="1"/>
          <p:nvPr/>
        </p:nvSpPr>
        <p:spPr>
          <a:xfrm>
            <a:off x="116632" y="615979"/>
            <a:ext cx="3071068" cy="47705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1" i="0" u="sng" strike="noStrike" kern="1200" cap="none" spc="0" normalizeH="0" baseline="0" noProof="0" dirty="0">
                <a:ln>
                  <a:noFill/>
                </a:ln>
                <a:solidFill>
                  <a:srgbClr val="000000"/>
                </a:solidFill>
                <a:effectLst/>
                <a:uLnTx/>
                <a:uFillTx/>
                <a:latin typeface="+mj-lt"/>
                <a:ea typeface="+mn-ea"/>
                <a:cs typeface="Calibri"/>
              </a:rPr>
              <a:t>KASUTUSJUHEND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Kõnealune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teave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tuleb</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esitada</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lõpplugejale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ja ta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peab</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selle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läbi</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lugema</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a:p>
            <a:r>
              <a:rPr kumimoji="0" lang="en-GB" sz="500" b="0" i="0" u="none" strike="noStrike" kern="1200" cap="none" spc="0" normalizeH="0" baseline="0" noProof="0" dirty="0" err="1">
                <a:ln>
                  <a:noFill/>
                </a:ln>
                <a:solidFill>
                  <a:srgbClr val="000000"/>
                </a:solidFill>
                <a:effectLst/>
                <a:uLnTx/>
                <a:uFillTx/>
                <a:latin typeface="+mj-lt"/>
                <a:ea typeface="+mn-ea"/>
                <a:cs typeface="Calibri"/>
              </a:rPr>
              <a:t>Püksid</a:t>
            </a:r>
            <a:r>
              <a:rPr kumimoji="0" lang="en-GB" sz="500" b="0" i="0" u="none" strike="noStrike" kern="1200" cap="none" spc="0" normalizeH="0" baseline="0" noProof="0" dirty="0">
                <a:ln>
                  <a:noFill/>
                </a:ln>
                <a:solidFill>
                  <a:srgbClr val="000000"/>
                </a:solidFill>
                <a:effectLst/>
                <a:uLnTx/>
                <a:uFillTx/>
                <a:latin typeface="+mj-lt"/>
                <a:ea typeface="+mn-ea"/>
                <a:cs typeface="Calibri"/>
              </a:rPr>
              <a:t> </a:t>
            </a:r>
            <a:r>
              <a:rPr lang="fr-FR" sz="500" dirty="0"/>
              <a:t>HIBANA </a:t>
            </a:r>
            <a:r>
              <a:rPr lang="fr-FR" sz="500" dirty="0" err="1"/>
              <a:t>Ref</a:t>
            </a:r>
            <a:r>
              <a:rPr lang="fr-FR" sz="500" dirty="0"/>
              <a:t>. 5HBA160 (HV </a:t>
            </a:r>
            <a:r>
              <a:rPr lang="fr-FR" sz="500" dirty="0" err="1"/>
              <a:t>Kollane</a:t>
            </a:r>
            <a:r>
              <a:rPr lang="fr-FR" sz="500" dirty="0"/>
              <a:t>); </a:t>
            </a:r>
            <a:r>
              <a:rPr lang="fr-FR" sz="500" dirty="0" err="1"/>
              <a:t>Ref</a:t>
            </a:r>
            <a:r>
              <a:rPr lang="fr-FR" sz="500" dirty="0"/>
              <a:t>. 5HBA170 (HV </a:t>
            </a:r>
            <a:r>
              <a:rPr lang="fr-FR" sz="500" dirty="0" err="1"/>
              <a:t>Oranž</a:t>
            </a:r>
            <a:r>
              <a:rPr lang="fr-FR" sz="500" dirty="0"/>
              <a:t>); </a:t>
            </a:r>
            <a:r>
              <a:rPr lang="fr-FR" sz="500" dirty="0" err="1"/>
              <a:t>Ref</a:t>
            </a:r>
            <a:r>
              <a:rPr lang="fr-FR" sz="500" dirty="0"/>
              <a:t>. 5HBA130 (</a:t>
            </a:r>
            <a:r>
              <a:rPr lang="fr-FR" sz="500" dirty="0" err="1"/>
              <a:t>punane</a:t>
            </a:r>
            <a:r>
              <a:rPr lang="fr-FR" sz="500" dirty="0"/>
              <a:t> HV)</a:t>
            </a:r>
          </a:p>
          <a:p>
            <a:r>
              <a:rPr lang="fr-FR" sz="500" b="1" dirty="0"/>
              <a:t>60% </a:t>
            </a:r>
            <a:r>
              <a:rPr lang="fr-FR" sz="500" b="1" dirty="0" err="1"/>
              <a:t>Puuvill</a:t>
            </a:r>
            <a:r>
              <a:rPr lang="fr-FR" sz="500" b="1" dirty="0"/>
              <a:t> + 40% </a:t>
            </a:r>
            <a:r>
              <a:rPr lang="fr-FR" sz="500" b="1" dirty="0" err="1"/>
              <a:t>Polüester</a:t>
            </a:r>
            <a:r>
              <a:rPr lang="fr-FR" sz="500" b="1" dirty="0"/>
              <a:t>, 270g/m²</a:t>
            </a:r>
          </a:p>
          <a:p>
            <a:pPr lvl="0">
              <a:defRPr/>
            </a:pPr>
            <a:r>
              <a:rPr kumimoji="0" lang="en-GB" sz="500" b="1" i="0" u="none" strike="noStrike" kern="1200" cap="none" spc="0" normalizeH="0" baseline="0" noProof="0" dirty="0" err="1">
                <a:ln>
                  <a:noFill/>
                </a:ln>
                <a:solidFill>
                  <a:srgbClr val="000000"/>
                </a:solidFill>
                <a:effectLst/>
                <a:uLnTx/>
                <a:uFillTx/>
                <a:latin typeface="+mj-lt"/>
                <a:ea typeface="+mn-ea"/>
                <a:cs typeface="Calibri"/>
              </a:rPr>
              <a:t>Tugevnemine</a:t>
            </a:r>
            <a:r>
              <a:rPr kumimoji="0" lang="en-GB" sz="500" b="1" i="0" u="none" strike="noStrike" kern="1200" cap="none" spc="0" normalizeH="0" baseline="0" noProof="0" dirty="0">
                <a:ln>
                  <a:noFill/>
                </a:ln>
                <a:solidFill>
                  <a:srgbClr val="000000"/>
                </a:solidFill>
                <a:effectLst/>
                <a:uLnTx/>
                <a:uFillTx/>
                <a:latin typeface="+mj-lt"/>
                <a:ea typeface="+mn-ea"/>
                <a:cs typeface="Calibri"/>
              </a:rPr>
              <a:t> : </a:t>
            </a:r>
            <a:r>
              <a:rPr lang="pt-PT" altLang="fr-FR" sz="500" b="1" dirty="0">
                <a:solidFill>
                  <a:srgbClr val="000000"/>
                </a:solidFill>
                <a:cs typeface="Calibri"/>
              </a:rPr>
              <a:t>300D Oxford</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p:txBody>
      </p:sp>
      <p:sp>
        <p:nvSpPr>
          <p:cNvPr id="21" name="ZoneTexte 20">
            <a:extLst>
              <a:ext uri="{FF2B5EF4-FFF2-40B4-BE49-F238E27FC236}">
                <a16:creationId xmlns:a16="http://schemas.microsoft.com/office/drawing/2014/main" id="{EE6C0DCF-56A9-4ACA-8D4D-FC066FA31212}"/>
              </a:ext>
            </a:extLst>
          </p:cNvPr>
          <p:cNvSpPr txBox="1"/>
          <p:nvPr/>
        </p:nvSpPr>
        <p:spPr>
          <a:xfrm>
            <a:off x="2764412" y="67489"/>
            <a:ext cx="1329210" cy="276999"/>
          </a:xfrm>
          <a:prstGeom prst="rect">
            <a:avLst/>
          </a:prstGeom>
          <a:noFill/>
          <a:ln w="3175">
            <a:noFill/>
          </a:ln>
        </p:spPr>
        <p:txBody>
          <a:bodyPr wrap="none">
            <a:spAutoFit/>
          </a:bodyPr>
          <a:lstStyle/>
          <a:p>
            <a:pPr algn="ctr"/>
            <a:r>
              <a:rPr lang="fi-FI" sz="1200" b="1" dirty="0"/>
              <a:t>Püksid</a:t>
            </a:r>
            <a:r>
              <a:rPr lang="en-GB" sz="1200" b="1" dirty="0"/>
              <a:t> HIBANA</a:t>
            </a:r>
            <a:endParaRPr lang="en-GB" sz="3600" dirty="0"/>
          </a:p>
        </p:txBody>
      </p:sp>
      <p:grpSp>
        <p:nvGrpSpPr>
          <p:cNvPr id="24" name="Group 49">
            <a:extLst>
              <a:ext uri="{FF2B5EF4-FFF2-40B4-BE49-F238E27FC236}">
                <a16:creationId xmlns:a16="http://schemas.microsoft.com/office/drawing/2014/main" id="{C925F681-9BBA-44AC-B930-1BB51512DC17}"/>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id="{7FB6B0EF-D99A-4356-93C3-7081D01340C6}"/>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id="{98785A70-2253-479A-9255-6735CCDC7B2D}"/>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id="{7710E10D-B49D-4C09-837A-45BA92C995F2}"/>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5">
            <a:extLst>
              <a:ext uri="{FF2B5EF4-FFF2-40B4-BE49-F238E27FC236}">
                <a16:creationId xmlns:a16="http://schemas.microsoft.com/office/drawing/2014/main" id="{E78F675D-4613-46C0-A818-42CA096C3596}"/>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t-EE" altLang="fr-FR" sz="400" b="0" i="0" u="none" strike="noStrike" cap="none" normalizeH="0" baseline="0" dirty="0">
                <a:ln>
                  <a:noFill/>
                </a:ln>
                <a:solidFill>
                  <a:schemeClr val="tx1"/>
                </a:solidFill>
                <a:effectLst/>
              </a:rPr>
            </a:br>
            <a:endParaRPr kumimoji="0" lang="et-EE" altLang="fr-FR" sz="1800" b="0" i="0" u="none" strike="noStrike" cap="none" normalizeH="0" baseline="0" dirty="0">
              <a:ln>
                <a:noFill/>
              </a:ln>
              <a:solidFill>
                <a:schemeClr val="tx1"/>
              </a:solidFill>
              <a:effectLst/>
              <a:latin typeface="Arial" panose="020B0604020202020204" pitchFamily="34" charset="0"/>
            </a:endParaRPr>
          </a:p>
        </p:txBody>
      </p:sp>
      <p:pic>
        <p:nvPicPr>
          <p:cNvPr id="44" name="Image 43">
            <a:extLst>
              <a:ext uri="{FF2B5EF4-FFF2-40B4-BE49-F238E27FC236}">
                <a16:creationId xmlns:a16="http://schemas.microsoft.com/office/drawing/2014/main" id="{9ABBA393-B99C-4F51-ABDD-409B97AE7DB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4801" y="8462482"/>
            <a:ext cx="916851" cy="1376814"/>
          </a:xfrm>
          <a:prstGeom prst="rect">
            <a:avLst/>
          </a:prstGeom>
        </p:spPr>
      </p:pic>
      <p:graphicFrame>
        <p:nvGraphicFramePr>
          <p:cNvPr id="42" name="Tableau 41">
            <a:extLst>
              <a:ext uri="{FF2B5EF4-FFF2-40B4-BE49-F238E27FC236}">
                <a16:creationId xmlns:a16="http://schemas.microsoft.com/office/drawing/2014/main" id="{914A2550-163D-4FF0-A715-ADB505D8B038}"/>
              </a:ext>
            </a:extLst>
          </p:cNvPr>
          <p:cNvGraphicFramePr>
            <a:graphicFrameLocks noGrp="1"/>
          </p:cNvGraphicFramePr>
          <p:nvPr>
            <p:extLst>
              <p:ext uri="{D42A27DB-BD31-4B8C-83A1-F6EECF244321}">
                <p14:modId xmlns:p14="http://schemas.microsoft.com/office/powerpoint/2010/main" val="2786996817"/>
              </p:ext>
            </p:extLst>
          </p:nvPr>
        </p:nvGraphicFramePr>
        <p:xfrm>
          <a:off x="1453198" y="8675252"/>
          <a:ext cx="5179151" cy="1170009"/>
        </p:xfrm>
        <a:graphic>
          <a:graphicData uri="http://schemas.openxmlformats.org/drawingml/2006/table">
            <a:tbl>
              <a:tblPr/>
              <a:tblGrid>
                <a:gridCol w="386504">
                  <a:extLst>
                    <a:ext uri="{9D8B030D-6E8A-4147-A177-3AD203B41FA5}">
                      <a16:colId xmlns:a16="http://schemas.microsoft.com/office/drawing/2014/main" val="20000"/>
                    </a:ext>
                  </a:extLst>
                </a:gridCol>
                <a:gridCol w="695707">
                  <a:extLst>
                    <a:ext uri="{9D8B030D-6E8A-4147-A177-3AD203B41FA5}">
                      <a16:colId xmlns:a16="http://schemas.microsoft.com/office/drawing/2014/main" val="20002"/>
                    </a:ext>
                  </a:extLst>
                </a:gridCol>
                <a:gridCol w="695707">
                  <a:extLst>
                    <a:ext uri="{9D8B030D-6E8A-4147-A177-3AD203B41FA5}">
                      <a16:colId xmlns:a16="http://schemas.microsoft.com/office/drawing/2014/main" val="20003"/>
                    </a:ext>
                  </a:extLst>
                </a:gridCol>
                <a:gridCol w="695707">
                  <a:extLst>
                    <a:ext uri="{9D8B030D-6E8A-4147-A177-3AD203B41FA5}">
                      <a16:colId xmlns:a16="http://schemas.microsoft.com/office/drawing/2014/main" val="20004"/>
                    </a:ext>
                  </a:extLst>
                </a:gridCol>
                <a:gridCol w="695707">
                  <a:extLst>
                    <a:ext uri="{9D8B030D-6E8A-4147-A177-3AD203B41FA5}">
                      <a16:colId xmlns:a16="http://schemas.microsoft.com/office/drawing/2014/main" val="20005"/>
                    </a:ext>
                  </a:extLst>
                </a:gridCol>
                <a:gridCol w="695707">
                  <a:extLst>
                    <a:ext uri="{9D8B030D-6E8A-4147-A177-3AD203B41FA5}">
                      <a16:colId xmlns:a16="http://schemas.microsoft.com/office/drawing/2014/main" val="20006"/>
                    </a:ext>
                  </a:extLst>
                </a:gridCol>
                <a:gridCol w="676014">
                  <a:extLst>
                    <a:ext uri="{9D8B030D-6E8A-4147-A177-3AD203B41FA5}">
                      <a16:colId xmlns:a16="http://schemas.microsoft.com/office/drawing/2014/main" val="4107214334"/>
                    </a:ext>
                  </a:extLst>
                </a:gridCol>
                <a:gridCol w="638098">
                  <a:extLst>
                    <a:ext uri="{9D8B030D-6E8A-4147-A177-3AD203B41FA5}">
                      <a16:colId xmlns:a16="http://schemas.microsoft.com/office/drawing/2014/main" val="2933418286"/>
                    </a:ext>
                  </a:extLst>
                </a:gridCol>
              </a:tblGrid>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4XL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5HBA17000S</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81071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5HBA13000S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61703507"/>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9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C</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graphicFrame>
        <p:nvGraphicFramePr>
          <p:cNvPr id="45" name="Group 318">
            <a:extLst>
              <a:ext uri="{FF2B5EF4-FFF2-40B4-BE49-F238E27FC236}">
                <a16:creationId xmlns:a16="http://schemas.microsoft.com/office/drawing/2014/main" id="{B4C7BB2F-FD50-4965-8348-7AF7324EFBD4}"/>
              </a:ext>
            </a:extLst>
          </p:cNvPr>
          <p:cNvGraphicFramePr>
            <a:graphicFrameLocks noGrp="1"/>
          </p:cNvGraphicFramePr>
          <p:nvPr>
            <p:extLst>
              <p:ext uri="{D42A27DB-BD31-4B8C-83A1-F6EECF244321}">
                <p14:modId xmlns:p14="http://schemas.microsoft.com/office/powerpoint/2010/main" val="930221904"/>
              </p:ext>
            </p:extLst>
          </p:nvPr>
        </p:nvGraphicFramePr>
        <p:xfrm>
          <a:off x="1947195" y="3004310"/>
          <a:ext cx="1446813" cy="876299"/>
        </p:xfrm>
        <a:graphic>
          <a:graphicData uri="http://schemas.openxmlformats.org/drawingml/2006/table">
            <a:tbl>
              <a:tblPr/>
              <a:tblGrid>
                <a:gridCol w="208280">
                  <a:extLst>
                    <a:ext uri="{9D8B030D-6E8A-4147-A177-3AD203B41FA5}">
                      <a16:colId xmlns:a16="http://schemas.microsoft.com/office/drawing/2014/main" val="20000"/>
                    </a:ext>
                  </a:extLst>
                </a:gridCol>
                <a:gridCol w="438385">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419148">
                  <a:extLst>
                    <a:ext uri="{9D8B030D-6E8A-4147-A177-3AD203B41FA5}">
                      <a16:colId xmlns:a16="http://schemas.microsoft.com/office/drawing/2014/main" val="20003"/>
                    </a:ext>
                  </a:extLst>
                </a:gridCol>
              </a:tblGrid>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Arial" charset="0"/>
                      </a:endParaRP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3</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2</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Classe 1</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9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0.80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0.50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0.14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B</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0.13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344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6" name="Rectangle 345">
            <a:extLst>
              <a:ext uri="{FF2B5EF4-FFF2-40B4-BE49-F238E27FC236}">
                <a16:creationId xmlns:a16="http://schemas.microsoft.com/office/drawing/2014/main" id="{4EAD437C-5234-4254-91B3-7303843BB46C}"/>
              </a:ext>
            </a:extLst>
          </p:cNvPr>
          <p:cNvSpPr>
            <a:spLocks noChangeArrowheads="1"/>
          </p:cNvSpPr>
          <p:nvPr/>
        </p:nvSpPr>
        <p:spPr bwMode="auto">
          <a:xfrm>
            <a:off x="3463994" y="3004310"/>
            <a:ext cx="3047139" cy="1662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A : matière de base ; </a:t>
            </a:r>
            <a:r>
              <a:rPr lang="fr-FR" altLang="fr-FR" sz="600" dirty="0" err="1">
                <a:latin typeface="Calibri" panose="020F0502020204030204" pitchFamily="34" charset="0"/>
                <a:cs typeface="Calibri" panose="020F0502020204030204" pitchFamily="34" charset="0"/>
              </a:rPr>
              <a:t>Obermaterial</a:t>
            </a:r>
            <a:r>
              <a:rPr lang="fr-FR" altLang="fr-FR" sz="600" dirty="0">
                <a:latin typeface="Calibri" panose="020F0502020204030204" pitchFamily="34" charset="0"/>
                <a:cs typeface="Calibri" panose="020F0502020204030204" pitchFamily="34" charset="0"/>
              </a:rPr>
              <a:t> ; Background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háttéranyag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de base ; </a:t>
            </a:r>
            <a:r>
              <a:rPr lang="pt-PT" altLang="fr-FR" sz="600" dirty="0">
                <a:latin typeface="Calibri" panose="020F0502020204030204" pitchFamily="34" charset="0"/>
                <a:cs typeface="Calibri" panose="020F0502020204030204" pitchFamily="34" charset="0"/>
              </a:rPr>
              <a:t>material base ; </a:t>
            </a:r>
            <a:r>
              <a:rPr lang="sv-SE" altLang="fr-FR" sz="600" dirty="0">
                <a:latin typeface="Calibri" panose="020F0502020204030204" pitchFamily="34" charset="0"/>
                <a:cs typeface="Calibri" panose="020F0502020204030204" pitchFamily="34" charset="0"/>
              </a:rPr>
              <a:t>Råmaterial ; </a:t>
            </a:r>
            <a:r>
              <a:rPr lang="nl-NL" altLang="fr-FR" sz="600" dirty="0">
                <a:latin typeface="Calibri" panose="020F0502020204030204" pitchFamily="34" charset="0"/>
                <a:cs typeface="Calibri" panose="020F0502020204030204" pitchFamily="34" charset="0"/>
              </a:rPr>
              <a:t>basismateriaal ; </a:t>
            </a:r>
            <a:r>
              <a:rPr lang="fr-FR" altLang="fr-FR" sz="600" dirty="0" err="1">
                <a:latin typeface="Calibri" panose="020F0502020204030204" pitchFamily="34" charset="0"/>
                <a:cs typeface="Calibri" panose="020F0502020204030204" pitchFamily="34" charset="0"/>
              </a:rPr>
              <a:t>Perusmateriaali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bæremateriale. </a:t>
            </a:r>
            <a:r>
              <a:rPr lang="pl-PL" altLang="fr-FR" sz="600" dirty="0">
                <a:latin typeface="Calibri" panose="020F0502020204030204" pitchFamily="34" charset="0"/>
                <a:cs typeface="Calibri" panose="020F0502020204030204" pitchFamily="34" charset="0"/>
              </a:rPr>
              <a:t>materiał podstawowy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Alusmaterjal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основна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светлоотразителна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de bază</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základní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osnovna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základný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βασικό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مادة أساسي</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базовый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pt-PT"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B : matière rétroréfléchissante ; </a:t>
            </a:r>
            <a:r>
              <a:rPr lang="fr-FR" altLang="fr-FR" sz="600" dirty="0" err="1">
                <a:latin typeface="Calibri" panose="020F0502020204030204" pitchFamily="34" charset="0"/>
                <a:cs typeface="Calibri" panose="020F0502020204030204" pitchFamily="34" charset="0"/>
              </a:rPr>
              <a:t>Reflexmaterial</a:t>
            </a:r>
            <a:r>
              <a:rPr lang="fr-FR" altLang="fr-FR" sz="600" dirty="0">
                <a:latin typeface="Calibri" panose="020F0502020204030204" pitchFamily="34" charset="0"/>
                <a:cs typeface="Calibri" panose="020F0502020204030204" pitchFamily="34" charset="0"/>
              </a:rPr>
              <a:t> ; Retro </a:t>
            </a:r>
            <a:r>
              <a:rPr lang="fr-FR" altLang="fr-FR" sz="600" dirty="0" err="1">
                <a:latin typeface="Calibri" panose="020F0502020204030204" pitchFamily="34" charset="0"/>
                <a:cs typeface="Calibri" panose="020F0502020204030204" pitchFamily="34" charset="0"/>
              </a:rPr>
              <a:t>reflective</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fényvisszaverő</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retro reflectante ; </a:t>
            </a:r>
            <a:r>
              <a:rPr lang="pt-PT" altLang="fr-FR" sz="600" dirty="0">
                <a:latin typeface="Calibri" panose="020F0502020204030204" pitchFamily="34" charset="0"/>
                <a:cs typeface="Calibri" panose="020F0502020204030204" pitchFamily="34" charset="0"/>
              </a:rPr>
              <a:t>material retro-reflector</a:t>
            </a:r>
            <a:r>
              <a:rPr lang="fr-FR" altLang="fr-FR" sz="600" dirty="0">
                <a:latin typeface="Calibri" panose="020F0502020204030204" pitchFamily="34" charset="0"/>
                <a:cs typeface="Calibri" panose="020F0502020204030204" pitchFamily="34" charset="0"/>
              </a:rPr>
              <a:t> ; </a:t>
            </a:r>
            <a:r>
              <a:rPr lang="sv-SE" altLang="fr-FR" sz="600" dirty="0">
                <a:latin typeface="Calibri" panose="020F0502020204030204" pitchFamily="34" charset="0"/>
                <a:cs typeface="Calibri" panose="020F0502020204030204" pitchFamily="34" charset="0"/>
              </a:rPr>
              <a:t>retro-reflektivt material ; </a:t>
            </a:r>
            <a:r>
              <a:rPr lang="nl-NL" altLang="fr-FR" sz="600" dirty="0">
                <a:latin typeface="Calibri" panose="020F0502020204030204" pitchFamily="34" charset="0"/>
                <a:cs typeface="Calibri" panose="020F0502020204030204" pitchFamily="34" charset="0"/>
              </a:rPr>
              <a:t>reflecterend materiaal; </a:t>
            </a:r>
            <a:r>
              <a:rPr lang="fr-FR" altLang="fr-FR" sz="600" dirty="0" err="1">
                <a:latin typeface="Calibri" panose="020F0502020204030204" pitchFamily="34" charset="0"/>
                <a:cs typeface="Calibri" panose="020F0502020204030204" pitchFamily="34" charset="0"/>
              </a:rPr>
              <a:t>Heijastava</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retroreflekterende materiale. </a:t>
            </a:r>
            <a:r>
              <a:rPr lang="pl-PL" altLang="fr-FR" sz="600" dirty="0">
                <a:latin typeface="Calibri" panose="020F0502020204030204" pitchFamily="34" charset="0"/>
                <a:cs typeface="Calibri" panose="020F0502020204030204" pitchFamily="34" charset="0"/>
              </a:rPr>
              <a:t>materiał odblaskowy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Helkurmaterjal</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retro-reflectorizant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materiál se zpětným odrazem</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retroodsevna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materiál so spätným odrazom</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αντανακλώμενο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العاكسة للخلف</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светоотражающий материал</a:t>
            </a:r>
            <a:r>
              <a:rPr lang="fr-FR" altLang="fr-FR" sz="600" dirty="0">
                <a:latin typeface="Calibri" panose="020F0502020204030204" pitchFamily="34" charset="0"/>
                <a:cs typeface="Calibri" panose="020F0502020204030204" pitchFamily="34" charset="0"/>
              </a:rPr>
              <a:t>      	   </a:t>
            </a: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C : matière combinée ; </a:t>
            </a:r>
            <a:r>
              <a:rPr lang="de-DE" altLang="fr-FR" sz="600" dirty="0">
                <a:latin typeface="Calibri" panose="020F0502020204030204" pitchFamily="34" charset="0"/>
                <a:cs typeface="Calibri" panose="020F0502020204030204" pitchFamily="34" charset="0"/>
              </a:rPr>
              <a:t>Material mit 2 Stoffschichten</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Combined</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kombinált</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tulajdonságú</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conjunta ; </a:t>
            </a:r>
            <a:r>
              <a:rPr lang="pt-PT" altLang="fr-FR" sz="600" dirty="0">
                <a:latin typeface="Calibri" panose="020F0502020204030204" pitchFamily="34" charset="0"/>
                <a:cs typeface="Calibri" panose="020F0502020204030204" pitchFamily="34" charset="0"/>
              </a:rPr>
              <a:t>material combinado ; </a:t>
            </a:r>
            <a:r>
              <a:rPr lang="sv-SE" altLang="fr-FR" sz="600" dirty="0">
                <a:latin typeface="Calibri" panose="020F0502020204030204" pitchFamily="34" charset="0"/>
                <a:cs typeface="Calibri" panose="020F0502020204030204" pitchFamily="34" charset="0"/>
              </a:rPr>
              <a:t>kombinerat material ; </a:t>
            </a:r>
            <a:r>
              <a:rPr lang="nl-NL" altLang="fr-FR" sz="600" dirty="0">
                <a:latin typeface="Calibri" panose="020F0502020204030204" pitchFamily="34" charset="0"/>
                <a:cs typeface="Calibri" panose="020F0502020204030204" pitchFamily="34" charset="0"/>
              </a:rPr>
              <a:t>gecombineerd materiaal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Yhdistetty</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  </a:t>
            </a:r>
            <a:r>
              <a:rPr lang="da-DK" altLang="fr-FR" sz="600" dirty="0">
                <a:latin typeface="Calibri" panose="020F0502020204030204" pitchFamily="34" charset="0"/>
                <a:cs typeface="Calibri" panose="020F0502020204030204" pitchFamily="34" charset="0"/>
              </a:rPr>
              <a:t>materiale med kombineret advarselsfunktion. </a:t>
            </a:r>
            <a:r>
              <a:rPr lang="pl-PL" altLang="fr-FR" sz="600" dirty="0">
                <a:latin typeface="Calibri" panose="020F0502020204030204" pitchFamily="34" charset="0"/>
                <a:cs typeface="Calibri" panose="020F0502020204030204" pitchFamily="34" charset="0"/>
              </a:rPr>
              <a:t>materiał kombinowany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kombineeritud 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комбинирана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M</a:t>
            </a:r>
            <a:r>
              <a:rPr lang="ro-RO" altLang="fr-FR" sz="600" dirty="0">
                <a:latin typeface="Calibri" panose="020F0502020204030204" pitchFamily="34" charset="0"/>
                <a:cs typeface="Calibri" panose="020F0502020204030204" pitchFamily="34" charset="0"/>
              </a:rPr>
              <a:t>aterial combinat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kombinirana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συνδυασμένο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المركبة</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комбинированный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 </a:t>
            </a:r>
            <a:r>
              <a:rPr lang="fr-FR" altLang="fr-FR" sz="600" dirty="0">
                <a:solidFill>
                  <a:srgbClr val="000000"/>
                </a:solidFill>
              </a:rPr>
              <a:t>	</a:t>
            </a:r>
            <a:r>
              <a:rPr lang="fr-FR" altLang="fr-FR" sz="600" dirty="0"/>
              <a:t>       </a:t>
            </a:r>
          </a:p>
        </p:txBody>
      </p:sp>
      <p:grpSp>
        <p:nvGrpSpPr>
          <p:cNvPr id="51" name="Groupe 50">
            <a:extLst>
              <a:ext uri="{FF2B5EF4-FFF2-40B4-BE49-F238E27FC236}">
                <a16:creationId xmlns:a16="http://schemas.microsoft.com/office/drawing/2014/main" id="{25A2AB1F-7777-468F-AFE7-7739F53A558E}"/>
              </a:ext>
            </a:extLst>
          </p:cNvPr>
          <p:cNvGrpSpPr/>
          <p:nvPr/>
        </p:nvGrpSpPr>
        <p:grpSpPr>
          <a:xfrm>
            <a:off x="360354" y="2956838"/>
            <a:ext cx="1549393" cy="923771"/>
            <a:chOff x="561000" y="2871361"/>
            <a:chExt cx="1549393" cy="923771"/>
          </a:xfrm>
        </p:grpSpPr>
        <p:pic>
          <p:nvPicPr>
            <p:cNvPr id="53" name="Image 52">
              <a:extLst>
                <a:ext uri="{FF2B5EF4-FFF2-40B4-BE49-F238E27FC236}">
                  <a16:creationId xmlns:a16="http://schemas.microsoft.com/office/drawing/2014/main" id="{9197D8D0-0860-4A70-888E-1831F58828C3}"/>
                </a:ext>
              </a:extLst>
            </p:cNvPr>
            <p:cNvPicPr>
              <a:picLocks noChangeAspect="1"/>
            </p:cNvPicPr>
            <p:nvPr/>
          </p:nvPicPr>
          <p:blipFill>
            <a:blip r:embed="rId6"/>
            <a:stretch>
              <a:fillRect/>
            </a:stretch>
          </p:blipFill>
          <p:spPr>
            <a:xfrm>
              <a:off x="561000" y="2871361"/>
              <a:ext cx="1549393" cy="923771"/>
            </a:xfrm>
            <a:prstGeom prst="rect">
              <a:avLst/>
            </a:prstGeom>
          </p:spPr>
        </p:pic>
        <p:sp>
          <p:nvSpPr>
            <p:cNvPr id="55" name="ZoneTexte 54">
              <a:extLst>
                <a:ext uri="{FF2B5EF4-FFF2-40B4-BE49-F238E27FC236}">
                  <a16:creationId xmlns:a16="http://schemas.microsoft.com/office/drawing/2014/main" id="{87CDA8F9-73BB-41C4-8CD0-5F9A1AC43E7E}"/>
                </a:ext>
              </a:extLst>
            </p:cNvPr>
            <p:cNvSpPr txBox="1"/>
            <p:nvPr/>
          </p:nvSpPr>
          <p:spPr>
            <a:xfrm>
              <a:off x="1066800" y="3349082"/>
              <a:ext cx="152400" cy="215444"/>
            </a:xfrm>
            <a:prstGeom prst="rect">
              <a:avLst/>
            </a:prstGeom>
            <a:solidFill>
              <a:schemeClr val="bg1"/>
            </a:solidFill>
          </p:spPr>
          <p:txBody>
            <a:bodyPr wrap="square" rtlCol="0">
              <a:spAutoFit/>
            </a:bodyPr>
            <a:lstStyle/>
            <a:p>
              <a:r>
                <a:rPr lang="fr-FR" sz="800" b="1" dirty="0"/>
                <a:t>1</a:t>
              </a:r>
            </a:p>
          </p:txBody>
        </p:sp>
        <p:sp>
          <p:nvSpPr>
            <p:cNvPr id="56" name="ZoneTexte 55">
              <a:extLst>
                <a:ext uri="{FF2B5EF4-FFF2-40B4-BE49-F238E27FC236}">
                  <a16:creationId xmlns:a16="http://schemas.microsoft.com/office/drawing/2014/main" id="{C7C50FFD-D6C8-47E5-86B7-C8717A05B333}"/>
                </a:ext>
              </a:extLst>
            </p:cNvPr>
            <p:cNvSpPr txBox="1"/>
            <p:nvPr/>
          </p:nvSpPr>
          <p:spPr>
            <a:xfrm>
              <a:off x="1892705" y="3349082"/>
              <a:ext cx="152400" cy="215444"/>
            </a:xfrm>
            <a:prstGeom prst="rect">
              <a:avLst/>
            </a:prstGeom>
            <a:solidFill>
              <a:schemeClr val="bg1"/>
            </a:solidFill>
          </p:spPr>
          <p:txBody>
            <a:bodyPr wrap="square" rtlCol="0">
              <a:spAutoFit/>
            </a:bodyPr>
            <a:lstStyle/>
            <a:p>
              <a:r>
                <a:rPr lang="fr-FR" sz="800" b="1" dirty="0"/>
                <a:t>2</a:t>
              </a:r>
            </a:p>
          </p:txBody>
        </p:sp>
      </p:grpSp>
      <p:sp>
        <p:nvSpPr>
          <p:cNvPr id="5" name="Rectangle 4">
            <a:extLst>
              <a:ext uri="{FF2B5EF4-FFF2-40B4-BE49-F238E27FC236}">
                <a16:creationId xmlns:a16="http://schemas.microsoft.com/office/drawing/2014/main" id="{F091676A-79A9-4057-AED4-3031260ADDA0}"/>
              </a:ext>
            </a:extLst>
          </p:cNvPr>
          <p:cNvSpPr>
            <a:spLocks noChangeArrowheads="1"/>
          </p:cNvSpPr>
          <p:nvPr/>
        </p:nvSpPr>
        <p:spPr bwMode="auto">
          <a:xfrm>
            <a:off x="0" y="109330"/>
            <a:ext cx="65" cy="23853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t-EE" altLang="fr-FR" sz="1800" b="0" i="0" u="none" strike="noStrike" cap="none" normalizeH="0" baseline="0" dirty="0">
              <a:ln>
                <a:noFill/>
              </a:ln>
              <a:solidFill>
                <a:schemeClr val="tx1"/>
              </a:solidFill>
              <a:effectLst/>
              <a:latin typeface="Arial" panose="020B0604020202020204" pitchFamily="34" charset="0"/>
            </a:endParaRPr>
          </a:p>
        </p:txBody>
      </p:sp>
      <p:grpSp>
        <p:nvGrpSpPr>
          <p:cNvPr id="67" name="Groupe 66">
            <a:extLst>
              <a:ext uri="{FF2B5EF4-FFF2-40B4-BE49-F238E27FC236}">
                <a16:creationId xmlns:a16="http://schemas.microsoft.com/office/drawing/2014/main" id="{48A0C54C-5177-46DC-94CE-C2DB6A0E4302}"/>
              </a:ext>
            </a:extLst>
          </p:cNvPr>
          <p:cNvGrpSpPr/>
          <p:nvPr/>
        </p:nvGrpSpPr>
        <p:grpSpPr>
          <a:xfrm>
            <a:off x="267775" y="4455116"/>
            <a:ext cx="1349158" cy="225783"/>
            <a:chOff x="5065713" y="8589963"/>
            <a:chExt cx="1546225" cy="258762"/>
          </a:xfrm>
        </p:grpSpPr>
        <p:pic>
          <p:nvPicPr>
            <p:cNvPr id="68" name="Image 60">
              <a:extLst>
                <a:ext uri="{FF2B5EF4-FFF2-40B4-BE49-F238E27FC236}">
                  <a16:creationId xmlns:a16="http://schemas.microsoft.com/office/drawing/2014/main" id="{97E2D1E4-C62B-48D6-9940-1C94E0968650}"/>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 name="Image 72">
              <a:extLst>
                <a:ext uri="{FF2B5EF4-FFF2-40B4-BE49-F238E27FC236}">
                  <a16:creationId xmlns:a16="http://schemas.microsoft.com/office/drawing/2014/main" id="{4BBC7526-DF4F-466C-8EB2-E82C874E08FB}"/>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 name="Image 73">
              <a:extLst>
                <a:ext uri="{FF2B5EF4-FFF2-40B4-BE49-F238E27FC236}">
                  <a16:creationId xmlns:a16="http://schemas.microsoft.com/office/drawing/2014/main" id="{F5AD92B1-AC53-490E-A85C-EE586FC9B715}"/>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 name="Image 74">
              <a:extLst>
                <a:ext uri="{FF2B5EF4-FFF2-40B4-BE49-F238E27FC236}">
                  <a16:creationId xmlns:a16="http://schemas.microsoft.com/office/drawing/2014/main" id="{3924FA4A-4A95-40F6-9533-E3391CC23D03}"/>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 name="Image 2">
              <a:extLst>
                <a:ext uri="{FF2B5EF4-FFF2-40B4-BE49-F238E27FC236}">
                  <a16:creationId xmlns:a16="http://schemas.microsoft.com/office/drawing/2014/main" id="{154D8B49-FDD0-44D9-AFC6-920C6BA6F3C9}"/>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3" name="Groupe 72">
            <a:extLst>
              <a:ext uri="{FF2B5EF4-FFF2-40B4-BE49-F238E27FC236}">
                <a16:creationId xmlns:a16="http://schemas.microsoft.com/office/drawing/2014/main" id="{C9C67DAA-3BB6-49AE-BCD8-F14B76A1DF3E}"/>
              </a:ext>
            </a:extLst>
          </p:cNvPr>
          <p:cNvGrpSpPr/>
          <p:nvPr/>
        </p:nvGrpSpPr>
        <p:grpSpPr>
          <a:xfrm>
            <a:off x="1743294" y="4447126"/>
            <a:ext cx="653111" cy="215444"/>
            <a:chOff x="1489413" y="2664321"/>
            <a:chExt cx="537471" cy="177297"/>
          </a:xfrm>
        </p:grpSpPr>
        <p:sp>
          <p:nvSpPr>
            <p:cNvPr id="74" name="Text Box 21">
              <a:extLst>
                <a:ext uri="{FF2B5EF4-FFF2-40B4-BE49-F238E27FC236}">
                  <a16:creationId xmlns:a16="http://schemas.microsoft.com/office/drawing/2014/main" id="{109428C9-6C4E-4B8A-98EB-445A11EED014}"/>
                </a:ext>
              </a:extLst>
            </p:cNvPr>
            <p:cNvSpPr txBox="1">
              <a:spLocks noChangeArrowheads="1"/>
            </p:cNvSpPr>
            <p:nvPr/>
          </p:nvSpPr>
          <p:spPr bwMode="auto">
            <a:xfrm>
              <a:off x="1489413" y="2664321"/>
              <a:ext cx="537471" cy="177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11163">
                <a:spcBef>
                  <a:spcPct val="20000"/>
                </a:spcBef>
                <a:buChar char="•"/>
                <a:defRPr sz="1400">
                  <a:solidFill>
                    <a:schemeClr val="tx1"/>
                  </a:solidFill>
                  <a:latin typeface="Arial" panose="020B0604020202020204" pitchFamily="34" charset="0"/>
                </a:defRPr>
              </a:lvl1pPr>
              <a:lvl2pPr marL="742950" indent="-285750" defTabSz="411163">
                <a:spcBef>
                  <a:spcPct val="20000"/>
                </a:spcBef>
                <a:buChar char="–"/>
                <a:defRPr sz="1300">
                  <a:solidFill>
                    <a:schemeClr val="tx1"/>
                  </a:solidFill>
                  <a:latin typeface="Arial" panose="020B0604020202020204" pitchFamily="34" charset="0"/>
                </a:defRPr>
              </a:lvl2pPr>
              <a:lvl3pPr marL="1143000" indent="-228600" defTabSz="411163">
                <a:spcBef>
                  <a:spcPct val="20000"/>
                </a:spcBef>
                <a:buChar char="•"/>
                <a:defRPr sz="1100">
                  <a:solidFill>
                    <a:schemeClr val="tx1"/>
                  </a:solidFill>
                  <a:latin typeface="Arial" panose="020B0604020202020204" pitchFamily="34" charset="0"/>
                </a:defRPr>
              </a:lvl3pPr>
              <a:lvl4pPr marL="1600200" indent="-228600" defTabSz="411163">
                <a:spcBef>
                  <a:spcPct val="20000"/>
                </a:spcBef>
                <a:buChar char="–"/>
                <a:defRPr sz="900">
                  <a:solidFill>
                    <a:schemeClr val="tx1"/>
                  </a:solidFill>
                  <a:latin typeface="Arial" panose="020B0604020202020204" pitchFamily="34" charset="0"/>
                </a:defRPr>
              </a:lvl4pPr>
              <a:lvl5pPr marL="2057400" indent="-228600" defTabSz="411163">
                <a:spcBef>
                  <a:spcPct val="20000"/>
                </a:spcBef>
                <a:buChar char="»"/>
                <a:defRPr sz="9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900">
                  <a:solidFill>
                    <a:schemeClr val="tx1"/>
                  </a:solidFill>
                  <a:latin typeface="Arial" panose="020B0604020202020204" pitchFamily="34" charset="0"/>
                </a:defRPr>
              </a:lvl9pPr>
            </a:lstStyle>
            <a:p>
              <a:pPr algn="ctr" eaLnBrk="1" hangingPunct="1">
                <a:spcBef>
                  <a:spcPct val="50000"/>
                </a:spcBef>
                <a:buFontTx/>
                <a:buNone/>
              </a:pPr>
              <a:r>
                <a:rPr lang="fr-FR" altLang="fr-FR" sz="800" dirty="0"/>
                <a:t>Max. 25 X</a:t>
              </a:r>
            </a:p>
          </p:txBody>
        </p:sp>
        <p:sp>
          <p:nvSpPr>
            <p:cNvPr id="75" name="Rectangle 135">
              <a:extLst>
                <a:ext uri="{FF2B5EF4-FFF2-40B4-BE49-F238E27FC236}">
                  <a16:creationId xmlns:a16="http://schemas.microsoft.com/office/drawing/2014/main" id="{E082C402-15F2-456F-BB03-96BBDB7FB6DE}"/>
                </a:ext>
              </a:extLst>
            </p:cNvPr>
            <p:cNvSpPr>
              <a:spLocks noChangeArrowheads="1"/>
            </p:cNvSpPr>
            <p:nvPr/>
          </p:nvSpPr>
          <p:spPr bwMode="auto">
            <a:xfrm>
              <a:off x="1550423" y="2689147"/>
              <a:ext cx="419120" cy="14289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300">
                  <a:solidFill>
                    <a:schemeClr val="tx1"/>
                  </a:solidFill>
                  <a:latin typeface="Arial" panose="020B0604020202020204" pitchFamily="34" charset="0"/>
                </a:defRPr>
              </a:lvl2pPr>
              <a:lvl3pPr marL="1143000" indent="-228600">
                <a:spcBef>
                  <a:spcPct val="20000"/>
                </a:spcBef>
                <a:buChar char="•"/>
                <a:defRPr sz="1100">
                  <a:solidFill>
                    <a:schemeClr val="tx1"/>
                  </a:solidFill>
                  <a:latin typeface="Arial" panose="020B0604020202020204" pitchFamily="34" charset="0"/>
                </a:defRPr>
              </a:lvl3pPr>
              <a:lvl4pPr marL="1600200" indent="-228600">
                <a:spcBef>
                  <a:spcPct val="20000"/>
                </a:spcBef>
                <a:buChar char="–"/>
                <a:defRPr sz="900">
                  <a:solidFill>
                    <a:schemeClr val="tx1"/>
                  </a:solidFill>
                  <a:latin typeface="Arial" panose="020B0604020202020204" pitchFamily="34" charset="0"/>
                </a:defRPr>
              </a:lvl4pPr>
              <a:lvl5pPr marL="2057400" indent="-228600">
                <a:spcBef>
                  <a:spcPct val="20000"/>
                </a:spcBef>
                <a:buChar char="»"/>
                <a:defRPr sz="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defRPr>
              </a:lvl9pPr>
            </a:lstStyle>
            <a:p>
              <a:pPr eaLnBrk="1" hangingPunct="1">
                <a:spcBef>
                  <a:spcPct val="0"/>
                </a:spcBef>
                <a:buFontTx/>
                <a:buNone/>
              </a:pPr>
              <a:endParaRPr lang="zh-CN" altLang="en-US" sz="800">
                <a:ea typeface="宋体" panose="02010600030101010101" pitchFamily="2" charset="-122"/>
              </a:endParaRPr>
            </a:p>
          </p:txBody>
        </p:sp>
      </p:grpSp>
      <p:pic>
        <p:nvPicPr>
          <p:cNvPr id="32" name="Picture 37">
            <a:extLst>
              <a:ext uri="{FF2B5EF4-FFF2-40B4-BE49-F238E27FC236}">
                <a16:creationId xmlns:a16="http://schemas.microsoft.com/office/drawing/2014/main" id="{E5D0A1A5-2E5B-478B-A16F-0511B13DE62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2742" y="3882255"/>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 name="Picture 37">
            <a:extLst>
              <a:ext uri="{FF2B5EF4-FFF2-40B4-BE49-F238E27FC236}">
                <a16:creationId xmlns:a16="http://schemas.microsoft.com/office/drawing/2014/main" id="{241D7E33-D647-43D4-94A9-24FB21CEBAA4}"/>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00353" y="3890163"/>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93849778"/>
      </p:ext>
    </p:extLst>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3A1FEBCA7E26409D615D1C54612D1E" ma:contentTypeVersion="12" ma:contentTypeDescription="Create a new document." ma:contentTypeScope="" ma:versionID="0450d445efc2152cfaf47487ff2f8b89">
  <xsd:schema xmlns:xsd="http://www.w3.org/2001/XMLSchema" xmlns:xs="http://www.w3.org/2001/XMLSchema" xmlns:p="http://schemas.microsoft.com/office/2006/metadata/properties" xmlns:ns2="d70fd5a6-ce0a-4a18-9ba1-a61ff39d3edd" xmlns:ns3="d30349bc-a7ed-4cc8-a03c-89cfc829b28e" targetNamespace="http://schemas.microsoft.com/office/2006/metadata/properties" ma:root="true" ma:fieldsID="dc8bf9c574c849e34131c9d1c731b7d3" ns2:_="" ns3:_="">
    <xsd:import namespace="d70fd5a6-ce0a-4a18-9ba1-a61ff39d3edd"/>
    <xsd:import namespace="d30349bc-a7ed-4cc8-a03c-89cfc829b28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0fd5a6-ce0a-4a18-9ba1-a61ff39d3ed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30349bc-a7ed-4cc8-a03c-89cfc829b28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D1568F6-F742-4293-B833-43FC86C23392}"/>
</file>

<file path=customXml/itemProps2.xml><?xml version="1.0" encoding="utf-8"?>
<ds:datastoreItem xmlns:ds="http://schemas.openxmlformats.org/officeDocument/2006/customXml" ds:itemID="{513D364F-5C08-4EC7-8B5B-8AD0F5C19C66}">
  <ds:schemaRefs>
    <ds:schemaRef ds:uri="http://schemas.microsoft.com/sharepoint/v3/contenttype/forms"/>
  </ds:schemaRefs>
</ds:datastoreItem>
</file>

<file path=customXml/itemProps3.xml><?xml version="1.0" encoding="utf-8"?>
<ds:datastoreItem xmlns:ds="http://schemas.openxmlformats.org/officeDocument/2006/customXml" ds:itemID="{184284FD-DB74-4AA5-92B4-22751DB24795}">
  <ds:schemaRefs>
    <ds:schemaRef ds:uri="http://schemas.microsoft.com/office/2006/metadata/properties"/>
    <ds:schemaRef ds:uri="http://www.w3.org/XML/1998/namespace"/>
    <ds:schemaRef ds:uri="http://purl.org/dc/terms/"/>
    <ds:schemaRef ds:uri="ef1abdbd-6a5c-41dc-934d-cce9d977be83"/>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1762</TotalTime>
  <Words>14264</Words>
  <Application>Microsoft Office PowerPoint</Application>
  <PresentationFormat>A4 Paper (210x297 mm)</PresentationFormat>
  <Paragraphs>1631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inherit</vt:lpstr>
      <vt:lpstr>Arial</vt:lpstr>
      <vt:lpstr>Calibri</vt:lpstr>
      <vt:lpstr>Modèle par défaut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 D‘ INFORMATIONS Parka bi-colore</dc:title>
  <dc:creator>hanne</dc:creator>
  <cp:lastModifiedBy>Gigi Tang</cp:lastModifiedBy>
  <cp:revision>243</cp:revision>
  <cp:lastPrinted>2014-09-17T12:15:28Z</cp:lastPrinted>
  <dcterms:created xsi:type="dcterms:W3CDTF">2006-06-27T13:40:27Z</dcterms:created>
  <dcterms:modified xsi:type="dcterms:W3CDTF">2021-06-04T02:05:22Z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68619d4-0301-4063-9283-9d8a5c9ebc7b_Enabled">
    <vt:lpwstr>true</vt:lpwstr>
  </property>
  <property fmtid="{D5CDD505-2E9C-101B-9397-08002B2CF9AE}" pid="3" name="MSIP_Label_168619d4-0301-4063-9283-9d8a5c9ebc7b_SetDate">
    <vt:lpwstr>2020-07-15T07:56:34Z</vt:lpwstr>
  </property>
  <property fmtid="{D5CDD505-2E9C-101B-9397-08002B2CF9AE}" pid="4" name="MSIP_Label_168619d4-0301-4063-9283-9d8a5c9ebc7b_Method">
    <vt:lpwstr>Standard</vt:lpwstr>
  </property>
  <property fmtid="{D5CDD505-2E9C-101B-9397-08002B2CF9AE}" pid="5" name="MSIP_Label_168619d4-0301-4063-9283-9d8a5c9ebc7b_Name">
    <vt:lpwstr>General</vt:lpwstr>
  </property>
  <property fmtid="{D5CDD505-2E9C-101B-9397-08002B2CF9AE}" pid="6" name="MSIP_Label_168619d4-0301-4063-9283-9d8a5c9ebc7b_SiteId">
    <vt:lpwstr>bc650686-ab33-48ea-af8d-589705943611</vt:lpwstr>
  </property>
  <property fmtid="{D5CDD505-2E9C-101B-9397-08002B2CF9AE}" pid="7" name="MSIP_Label_168619d4-0301-4063-9283-9d8a5c9ebc7b_ActionId">
    <vt:lpwstr>3962d6ff-4a1b-4ccc-b485-3ef711d8f014</vt:lpwstr>
  </property>
  <property fmtid="{D5CDD505-2E9C-101B-9397-08002B2CF9AE}" pid="8" name="MSIP_Label_168619d4-0301-4063-9283-9d8a5c9ebc7b_ContentBits">
    <vt:lpwstr>0</vt:lpwstr>
  </property>
  <property fmtid="{D5CDD505-2E9C-101B-9397-08002B2CF9AE}" pid="9" name="ContentTypeId">
    <vt:lpwstr>0x0101009F3A1FEBCA7E26409D615D1C54612D1E</vt:lpwstr>
  </property>
</Properties>
</file>